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9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 varScale="1">
        <p:scale>
          <a:sx n="77" d="100"/>
          <a:sy n="77" d="100"/>
        </p:scale>
        <p:origin x="8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929988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85075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317737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32084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19821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5370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89937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71337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46652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8213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64937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0971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288048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61526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09853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875063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73118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A068A-3BA7-4EAE-BC1C-825FF86CEFB6}" type="datetimeFigureOut">
              <a:rPr lang="fr-CA" smtClean="0"/>
              <a:t>2021-02-27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A8C90-7A7A-471C-9D94-B520FD94EB19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40064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E03BE5-AE93-428E-BAF0-CC6765CCB9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98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047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2D224-5564-47BE-91F2-6C09A2F3E6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2651760"/>
          </a:xfrm>
        </p:spPr>
        <p:txBody>
          <a:bodyPr>
            <a:normAutofit/>
          </a:bodyPr>
          <a:lstStyle/>
          <a:p>
            <a:r>
              <a:rPr lang="fr-CA" dirty="0">
                <a:latin typeface="Arial Black" panose="020B0A04020102020204" pitchFamily="34" charset="0"/>
              </a:rPr>
              <a:t>Un renoncement pour l’avancement de l’Évangile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BCDD85-666A-469B-A6A9-09376BA81D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206241"/>
            <a:ext cx="12192000" cy="1655762"/>
          </a:xfrm>
        </p:spPr>
        <p:txBody>
          <a:bodyPr>
            <a:normAutofit/>
          </a:bodyPr>
          <a:lstStyle/>
          <a:p>
            <a:r>
              <a:rPr lang="fr-CA" sz="5400" dirty="0">
                <a:latin typeface="Britannic Bold" panose="020B0903060703020204" pitchFamily="34" charset="0"/>
              </a:rPr>
              <a:t>1 Corinthiens 9</a:t>
            </a:r>
          </a:p>
        </p:txBody>
      </p:sp>
    </p:spTree>
    <p:extLst>
      <p:ext uri="{BB962C8B-B14F-4D97-AF65-F5344CB8AC3E}">
        <p14:creationId xmlns:p14="http://schemas.microsoft.com/office/powerpoint/2010/main" val="38553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E754E-B910-4A68-A4B6-53AED4E73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838200" y="308610"/>
            <a:ext cx="10515600" cy="56515"/>
          </a:xfrm>
        </p:spPr>
        <p:txBody>
          <a:bodyPr>
            <a:normAutofit fontScale="90000"/>
          </a:bodyPr>
          <a:lstStyle/>
          <a:p>
            <a:endParaRPr lang="fr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EE0A1-9E0B-420B-AA3C-DD294C4B0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36657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CA" sz="5400" dirty="0">
              <a:latin typeface="Britannic Bold" panose="020B0903060703020204" pitchFamily="34" charset="0"/>
            </a:endParaRPr>
          </a:p>
          <a:p>
            <a:pPr marL="0" indent="0" algn="ctr">
              <a:buNone/>
            </a:pPr>
            <a:r>
              <a:rPr lang="fr-CA" sz="5400" dirty="0">
                <a:latin typeface="Britannic Bold" panose="020B0903060703020204" pitchFamily="34" charset="0"/>
              </a:rPr>
              <a:t>Quelle est la valeur de nos privilèges et de nos droits ?</a:t>
            </a:r>
          </a:p>
        </p:txBody>
      </p:sp>
    </p:spTree>
    <p:extLst>
      <p:ext uri="{BB962C8B-B14F-4D97-AF65-F5344CB8AC3E}">
        <p14:creationId xmlns:p14="http://schemas.microsoft.com/office/powerpoint/2010/main" val="3189342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90DB5-8327-43E5-B0EA-C0C58DB19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719"/>
          </a:xfrm>
        </p:spPr>
        <p:txBody>
          <a:bodyPr>
            <a:normAutofit fontScale="90000"/>
          </a:bodyPr>
          <a:lstStyle/>
          <a:p>
            <a:endParaRPr lang="fr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A7F51-7692-45A8-BAC1-20A4DD9C1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86534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CA" sz="5400" b="1" i="0" dirty="0"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fr-CA" sz="54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Prenez garde, toutefois, que votre liberté ne devienne une pierre d'achoppement pour les faibles.</a:t>
            </a:r>
            <a:endParaRPr lang="fr-CA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32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8E8871D-6BFC-4881-BC60-375E0E9C88DA}"/>
              </a:ext>
            </a:extLst>
          </p:cNvPr>
          <p:cNvSpPr txBox="1"/>
          <p:nvPr/>
        </p:nvSpPr>
        <p:spPr>
          <a:xfrm>
            <a:off x="1" y="228412"/>
            <a:ext cx="12192000" cy="6396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fr-CA" sz="54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Tout m'est permis, mais tout n'est pas utile; tout m'est permis, mais je ne me laisserai </a:t>
            </a:r>
            <a:r>
              <a:rPr lang="fr-CA" sz="5400" b="1" i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asservir</a:t>
            </a:r>
            <a:r>
              <a:rPr lang="fr-CA" sz="54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 quoi que ce soit.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fr-CA" sz="54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fr-CA" sz="5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Asservir =  me rendre esclave de…</a:t>
            </a:r>
            <a:endParaRPr lang="fr-CA" sz="5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473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337CB-5957-4727-9DAB-A64E718CA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7975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fr-CA" sz="4800" b="1" dirty="0"/>
              <a:t>La nomination d’un apôtre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6E77A31-25A1-4A35-B781-70423E9E1A6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2339301"/>
            <a:ext cx="12192000" cy="33239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4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Il faut donc que, parmi ceux qui nous ont accompagnés…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4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il y en ait un qui nous soit associé comme </a:t>
            </a:r>
            <a:r>
              <a:rPr kumimoji="0" lang="fr-FR" altLang="fr-FR" sz="48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témoin de sa résurrection.</a:t>
            </a:r>
            <a:r>
              <a:rPr kumimoji="0" lang="fr-FR" altLang="fr-FR" sz="4800" b="1" i="0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Actes 1 21, 22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590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F91C3-D296-47A2-A014-401B6119B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pPr algn="ctr"/>
            <a:r>
              <a:rPr lang="fr-CA" b="1" dirty="0">
                <a:latin typeface="Arial Black" panose="020B0A04020102020204" pitchFamily="34" charset="0"/>
              </a:rPr>
              <a:t>Argumentaire pour ses droits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860CC-0DC3-44AF-886B-A22F5C8F58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93053"/>
            <a:ext cx="12192000" cy="553243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fr-CA" sz="3800" b="1" dirty="0"/>
              <a:t>Ses droits comme ouvrier</a:t>
            </a:r>
          </a:p>
          <a:p>
            <a:pPr>
              <a:lnSpc>
                <a:spcPct val="110000"/>
              </a:lnSpc>
            </a:pPr>
            <a:r>
              <a:rPr lang="fr-CA" sz="3800" b="1" dirty="0"/>
              <a:t>Un militaire et les obligations de l’armée</a:t>
            </a:r>
          </a:p>
          <a:p>
            <a:pPr>
              <a:lnSpc>
                <a:spcPct val="110000"/>
              </a:lnSpc>
            </a:pPr>
            <a:r>
              <a:rPr lang="fr-CA" sz="3800" b="1" dirty="0"/>
              <a:t>Le vigneron et les produits de sa vigne</a:t>
            </a:r>
          </a:p>
          <a:p>
            <a:pPr>
              <a:lnSpc>
                <a:spcPct val="110000"/>
              </a:lnSpc>
            </a:pPr>
            <a:r>
              <a:rPr lang="fr-CA" sz="3800" b="1" dirty="0"/>
              <a:t>Le berger nourrit du lait de ses brebis</a:t>
            </a:r>
          </a:p>
          <a:p>
            <a:pPr>
              <a:lnSpc>
                <a:spcPct val="110000"/>
              </a:lnSpc>
            </a:pPr>
            <a:r>
              <a:rPr lang="fr-CA" sz="3800" b="1" dirty="0"/>
              <a:t>La loi de Moïse ne musèle pas le bœuf – Deut. 25.4 </a:t>
            </a:r>
          </a:p>
          <a:p>
            <a:pPr>
              <a:lnSpc>
                <a:spcPct val="110000"/>
              </a:lnSpc>
            </a:pPr>
            <a:r>
              <a:rPr lang="fr-CA" sz="3800" b="1" dirty="0"/>
              <a:t>L’agriculteur qui profite de sa récolte</a:t>
            </a:r>
          </a:p>
          <a:p>
            <a:pPr>
              <a:lnSpc>
                <a:spcPct val="110000"/>
              </a:lnSpc>
            </a:pPr>
            <a:r>
              <a:rPr lang="fr-CA" sz="3800" b="1" dirty="0"/>
              <a:t>Les sacrificateurs dans le temple – Lev. 6 et Nom. 18</a:t>
            </a:r>
          </a:p>
          <a:p>
            <a:pPr>
              <a:lnSpc>
                <a:spcPct val="110000"/>
              </a:lnSpc>
            </a:pPr>
            <a:r>
              <a:rPr lang="fr-CA" sz="3800" b="1" dirty="0"/>
              <a:t>L’enseignement de Jésus et de ses apôtres – Matt. 18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51970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18F016-9915-4152-849E-95D0AD9AB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23"/>
            <a:ext cx="12191998" cy="17146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3461DAB-E03D-493A-8474-648A428BD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29889"/>
            <a:ext cx="12192000" cy="1343818"/>
          </a:xfrm>
        </p:spPr>
        <p:txBody>
          <a:bodyPr/>
          <a:lstStyle/>
          <a:p>
            <a:pPr algn="ctr"/>
            <a:r>
              <a:rPr lang="fr-CA" dirty="0">
                <a:solidFill>
                  <a:schemeClr val="bg1"/>
                </a:solidFill>
                <a:latin typeface="Arial Black" panose="020B0A04020102020204" pitchFamily="34" charset="0"/>
              </a:rPr>
              <a:t>Quel est le but de ma course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92870-27C4-4881-9774-E7D15DEB07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1725871"/>
            <a:ext cx="12191999" cy="4351338"/>
          </a:xfrm>
        </p:spPr>
        <p:txBody>
          <a:bodyPr/>
          <a:lstStyle/>
          <a:p>
            <a:pPr marL="342900" lvl="0" indent="-342900" algn="ctr">
              <a:lnSpc>
                <a:spcPct val="150000"/>
              </a:lnSpc>
              <a:buFont typeface="+mj-lt"/>
              <a:buAutoNum type="arabicPeriod"/>
            </a:pPr>
            <a:r>
              <a:rPr lang="fr-CA" sz="4000" b="1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Ai-je un but spirituel pour la vie que Dieu me donne?</a:t>
            </a:r>
          </a:p>
          <a:p>
            <a:pPr marL="342900" lvl="0" indent="-342900" algn="ctr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fr-CA" sz="4000" b="1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J’ai besoin de me fixer un but et chercher à l’atteindre pour ne pas courir à l’aventure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026146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2166572-22DE-47F4-9400-E3AEA32CAB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174567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200B8C9-1FCE-4C20-B7E2-06784F77A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15" y="589568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fr-CA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gestes de mon combat sont-ils pour </a:t>
            </a:r>
            <a:br>
              <a:rPr lang="fr-CA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CA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gloire de Dieu </a:t>
            </a:r>
            <a:br>
              <a:rPr lang="fr-CA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CA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si je frappe l’air?</a:t>
            </a:r>
            <a:br>
              <a:rPr lang="fr-CA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fr-CA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21C613-5991-42B0-B226-4D57710F52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050067"/>
            <a:ext cx="12192000" cy="5032375"/>
          </a:xfrm>
        </p:spPr>
        <p:txBody>
          <a:bodyPr>
            <a:norm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fr-CA" sz="44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Les actions dans mon combat, </a:t>
            </a:r>
          </a:p>
          <a:p>
            <a:pPr marL="0" lvl="0" indent="0" algn="ctr">
              <a:lnSpc>
                <a:spcPct val="100000"/>
              </a:lnSpc>
              <a:buNone/>
            </a:pPr>
            <a:r>
              <a:rPr lang="fr-CA" sz="44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Dieu peut-il s’en glorifier?</a:t>
            </a:r>
          </a:p>
          <a:p>
            <a:pPr marL="0" lvl="0" indent="0" algn="ctr">
              <a:lnSpc>
                <a:spcPct val="100000"/>
              </a:lnSpc>
              <a:buNone/>
            </a:pPr>
            <a:endParaRPr lang="fr-CA" sz="4400" dirty="0">
              <a:effectLst/>
              <a:latin typeface="Arial Rounded MT Bold" panose="020F07040305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ctr">
              <a:lnSpc>
                <a:spcPct val="100000"/>
              </a:lnSpc>
              <a:spcAft>
                <a:spcPts val="800"/>
              </a:spcAft>
              <a:buNone/>
            </a:pPr>
            <a:r>
              <a:rPr lang="fr-CA" sz="44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Quelles actions dois-je pratiquer </a:t>
            </a:r>
          </a:p>
          <a:p>
            <a:pPr marL="0" lvl="0" indent="0" algn="ctr">
              <a:lnSpc>
                <a:spcPct val="100000"/>
              </a:lnSpc>
              <a:spcAft>
                <a:spcPts val="800"/>
              </a:spcAft>
              <a:buNone/>
            </a:pPr>
            <a:r>
              <a:rPr lang="fr-CA" sz="4400" dirty="0"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pour la gloire de Dieu?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827608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B2A3A-463F-4035-B6D5-78D028F08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fr-CA" sz="4400" dirty="0">
                <a:latin typeface="Arial Black" panose="020B0A04020102020204" pitchFamily="34" charset="0"/>
              </a:rPr>
              <a:t>Quel est la valeur de nos privilèges et de nos droits ?</a:t>
            </a:r>
            <a:br>
              <a:rPr lang="fr-CA" sz="4400" dirty="0">
                <a:latin typeface="Arial Black" panose="020B0A04020102020204" pitchFamily="34" charset="0"/>
              </a:rPr>
            </a:br>
            <a:endParaRPr lang="fr-CA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3550D-6E5A-4419-802F-093FCD03B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825625"/>
            <a:ext cx="12191999" cy="4351338"/>
          </a:xfrm>
        </p:spPr>
        <p:txBody>
          <a:bodyPr>
            <a:normAutofit fontScale="77500" lnSpcReduction="20000"/>
          </a:bodyPr>
          <a:lstStyle/>
          <a:p>
            <a:r>
              <a:rPr lang="fr-CA" sz="4400" b="1" dirty="0">
                <a:latin typeface="Arial Rounded MT Bold" panose="020F0704030504030204" pitchFamily="34" charset="0"/>
              </a:rPr>
              <a:t>Christ n’a pas regardé à ses droits</a:t>
            </a:r>
          </a:p>
          <a:p>
            <a:endParaRPr lang="fr-CA" sz="4400" b="1" dirty="0">
              <a:latin typeface="Arial Rounded MT Bold" panose="020F0704030504030204" pitchFamily="34" charset="0"/>
            </a:endParaRPr>
          </a:p>
          <a:p>
            <a:r>
              <a:rPr lang="fr-CA" sz="4400" b="1" dirty="0">
                <a:latin typeface="Arial Rounded MT Bold" panose="020F0704030504030204" pitchFamily="34" charset="0"/>
              </a:rPr>
              <a:t>Venir vivre sur la terre pendant 33 ans au milieu de ce qui le répugnait, le péché</a:t>
            </a:r>
          </a:p>
          <a:p>
            <a:endParaRPr lang="fr-CA" sz="4400" b="1" dirty="0">
              <a:latin typeface="Arial Rounded MT Bold" panose="020F0704030504030204" pitchFamily="34" charset="0"/>
            </a:endParaRPr>
          </a:p>
          <a:p>
            <a:r>
              <a:rPr lang="fr-CA" sz="4400" b="1" dirty="0">
                <a:latin typeface="Arial Rounded MT Bold" panose="020F0704030504030204" pitchFamily="34" charset="0"/>
              </a:rPr>
              <a:t>Terminer sa vie en souffrant d’une mort  injuste et d’une </a:t>
            </a:r>
            <a:r>
              <a:rPr lang="fr-CA" sz="4400" b="1">
                <a:latin typeface="Arial Rounded MT Bold" panose="020F0704030504030204" pitchFamily="34" charset="0"/>
              </a:rPr>
              <a:t>séparation avec </a:t>
            </a:r>
            <a:r>
              <a:rPr lang="fr-CA" sz="4400" b="1" dirty="0">
                <a:latin typeface="Arial Rounded MT Bold" panose="020F0704030504030204" pitchFamily="34" charset="0"/>
              </a:rPr>
              <a:t>le Père qu’il ne méritait pas </a:t>
            </a:r>
          </a:p>
        </p:txBody>
      </p:sp>
    </p:spTree>
    <p:extLst>
      <p:ext uri="{BB962C8B-B14F-4D97-AF65-F5344CB8AC3E}">
        <p14:creationId xmlns:p14="http://schemas.microsoft.com/office/powerpoint/2010/main" val="25181375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D754C56D3ECE4DB7DC5FADCB5C3F66" ma:contentTypeVersion="7" ma:contentTypeDescription="Crée un document." ma:contentTypeScope="" ma:versionID="1caa161ffec931d7289202f332d9876f">
  <xsd:schema xmlns:xsd="http://www.w3.org/2001/XMLSchema" xmlns:xs="http://www.w3.org/2001/XMLSchema" xmlns:p="http://schemas.microsoft.com/office/2006/metadata/properties" xmlns:ns2="3dc8ac93-2309-4fd9-8343-409255c1d737" xmlns:ns3="108d3e05-69d4-4c89-803b-4ee3f550301e" targetNamespace="http://schemas.microsoft.com/office/2006/metadata/properties" ma:root="true" ma:fieldsID="0b9783fb504a7156b7bd0005764f35b6" ns2:_="" ns3:_="">
    <xsd:import namespace="3dc8ac93-2309-4fd9-8343-409255c1d737"/>
    <xsd:import namespace="108d3e05-69d4-4c89-803b-4ee3f550301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Test" minOccurs="0"/>
                <xsd:element ref="ns3:MediaServiceDateTaken" minOccurs="0"/>
                <xsd:element ref="ns3: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c8ac93-2309-4fd9-8343-409255c1d7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Partagé avec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Partagé avec dé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8d3e05-69d4-4c89-803b-4ee3f55030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Test" ma:index="12" nillable="true" ma:displayName="Description" ma:internalName="Test">
      <xsd:simpleType>
        <xsd:restriction base="dms:Text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14" nillable="true" ma:displayName="Date" ma:format="DateOnly" ma:internalName="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st xmlns="108d3e05-69d4-4c89-803b-4ee3f550301e" xsi:nil="true"/>
    <Date xmlns="108d3e05-69d4-4c89-803b-4ee3f550301e" xsi:nil="true"/>
  </documentManagement>
</p:properties>
</file>

<file path=customXml/itemProps1.xml><?xml version="1.0" encoding="utf-8"?>
<ds:datastoreItem xmlns:ds="http://schemas.openxmlformats.org/officeDocument/2006/customXml" ds:itemID="{0C83C039-7CE2-4A96-A440-7F1ECC53C5E6}"/>
</file>

<file path=customXml/itemProps2.xml><?xml version="1.0" encoding="utf-8"?>
<ds:datastoreItem xmlns:ds="http://schemas.openxmlformats.org/officeDocument/2006/customXml" ds:itemID="{4CBC8FAA-0286-4726-A96E-51E880B1ABE4}"/>
</file>

<file path=customXml/itemProps3.xml><?xml version="1.0" encoding="utf-8"?>
<ds:datastoreItem xmlns:ds="http://schemas.openxmlformats.org/officeDocument/2006/customXml" ds:itemID="{9B4F762E-D509-49DF-A701-4605A0E763C3}"/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174</TotalTime>
  <Words>318</Words>
  <Application>Microsoft Office PowerPoint</Application>
  <PresentationFormat>Widescreen</PresentationFormat>
  <Paragraphs>36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Arial Black</vt:lpstr>
      <vt:lpstr>Arial Rounded MT Bold</vt:lpstr>
      <vt:lpstr>Bookman Old Style</vt:lpstr>
      <vt:lpstr>Britannic Bold</vt:lpstr>
      <vt:lpstr>Calibri</vt:lpstr>
      <vt:lpstr>Rockwell</vt:lpstr>
      <vt:lpstr>Times New Roman</vt:lpstr>
      <vt:lpstr>Damask</vt:lpstr>
      <vt:lpstr>PowerPoint Presentation</vt:lpstr>
      <vt:lpstr>Un renoncement pour l’avancement de l’Évangile</vt:lpstr>
      <vt:lpstr>PowerPoint Presentation</vt:lpstr>
      <vt:lpstr>PowerPoint Presentation</vt:lpstr>
      <vt:lpstr>PowerPoint Presentation</vt:lpstr>
      <vt:lpstr>La nomination d’un apôtre</vt:lpstr>
      <vt:lpstr>Argumentaire pour ses droits</vt:lpstr>
      <vt:lpstr>Quel est le but de ma course </vt:lpstr>
      <vt:lpstr>les gestes de mon combat sont-ils pour  la gloire de Dieu  ou si je frappe l’air? </vt:lpstr>
      <vt:lpstr>Quel est la valeur de nos privilèges et de nos droits 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 Guay</dc:creator>
  <cp:lastModifiedBy>Denis Guay</cp:lastModifiedBy>
  <cp:revision>13</cp:revision>
  <dcterms:created xsi:type="dcterms:W3CDTF">2021-02-25T16:29:47Z</dcterms:created>
  <dcterms:modified xsi:type="dcterms:W3CDTF">2021-02-27T17:05:54Z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0x01010064D754C56D3ECE4DB7DC5FADCB5C3F66</vt:lpwstr>
  </property>
</Properties>
</file>