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87" r:id="rId3"/>
    <p:sldId id="311" r:id="rId4"/>
    <p:sldId id="293" r:id="rId5"/>
    <p:sldId id="299" r:id="rId6"/>
    <p:sldId id="300" r:id="rId7"/>
    <p:sldId id="301" r:id="rId8"/>
    <p:sldId id="302" r:id="rId9"/>
    <p:sldId id="303" r:id="rId10"/>
    <p:sldId id="294" r:id="rId11"/>
    <p:sldId id="304" r:id="rId12"/>
    <p:sldId id="309" r:id="rId13"/>
    <p:sldId id="295" r:id="rId14"/>
    <p:sldId id="291" r:id="rId15"/>
    <p:sldId id="306" r:id="rId16"/>
    <p:sldId id="297" r:id="rId17"/>
    <p:sldId id="288" r:id="rId18"/>
    <p:sldId id="307" r:id="rId19"/>
    <p:sldId id="290" r:id="rId20"/>
    <p:sldId id="298" r:id="rId21"/>
    <p:sldId id="305" r:id="rId22"/>
    <p:sldId id="310" r:id="rId23"/>
    <p:sldId id="292" r:id="rId24"/>
    <p:sldId id="308"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9597544-62C9-4342-9880-8EFE3594425F}" v="44" dt="2019-12-01T13:22:33.09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4" d="100"/>
          <a:sy n="114" d="100"/>
        </p:scale>
        <p:origin x="474"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customXml" Target="../customXml/item3.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 Id="rId30" Type="http://schemas.microsoft.com/office/2015/10/relationships/revisionInfo" Target="revisionInfo.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12/1/2019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12/1/2019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12/1/2019</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12/1/2019</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12/1/2019</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12/1/2019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12/1/2019</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12/1/2019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‹N°›</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12/1/2019</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‹N°›</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4.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picture containing sign&#10;&#10;Description automatically generated">
            <a:extLst>
              <a:ext uri="{FF2B5EF4-FFF2-40B4-BE49-F238E27FC236}">
                <a16:creationId xmlns:a16="http://schemas.microsoft.com/office/drawing/2014/main" id="{0E216410-31BB-46CB-AF77-78B4FF81CCC9}"/>
              </a:ext>
            </a:extLst>
          </p:cNvPr>
          <p:cNvPicPr>
            <a:picLocks noChangeAspect="1"/>
          </p:cNvPicPr>
          <p:nvPr/>
        </p:nvPicPr>
        <p:blipFill rotWithShape="1">
          <a:blip r:embed="rId2"/>
          <a:srcRect l="11520" r="15148" b="1"/>
          <a:stretch/>
        </p:blipFill>
        <p:spPr>
          <a:xfrm>
            <a:off x="20" y="10"/>
            <a:ext cx="12191980" cy="6857990"/>
          </a:xfrm>
          <a:prstGeom prst="rect">
            <a:avLst/>
          </a:prstGeom>
        </p:spPr>
      </p:pic>
    </p:spTree>
    <p:extLst>
      <p:ext uri="{BB962C8B-B14F-4D97-AF65-F5344CB8AC3E}">
        <p14:creationId xmlns:p14="http://schemas.microsoft.com/office/powerpoint/2010/main" val="29997052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2D54-DF15-4CB3-AF58-A48DF853C394}"/>
              </a:ext>
            </a:extLst>
          </p:cNvPr>
          <p:cNvSpPr>
            <a:spLocks noGrp="1"/>
          </p:cNvSpPr>
          <p:nvPr>
            <p:ph type="title"/>
          </p:nvPr>
        </p:nvSpPr>
        <p:spPr>
          <a:xfrm>
            <a:off x="648929" y="629266"/>
            <a:ext cx="10001141" cy="1223983"/>
          </a:xfrm>
        </p:spPr>
        <p:txBody>
          <a:bodyPr>
            <a:normAutofit fontScale="90000"/>
          </a:bodyPr>
          <a:lstStyle/>
          <a:p>
            <a:r>
              <a:rPr lang="fr-CA" dirty="0">
                <a:latin typeface="Arial" panose="020B0604020202020204" pitchFamily="34" charset="0"/>
                <a:cs typeface="Arial" panose="020B0604020202020204" pitchFamily="34" charset="0"/>
              </a:rPr>
              <a:t>Le croyant modèle et sa marche…Partie 4.</a:t>
            </a:r>
            <a:br>
              <a:rPr lang="fr-CA" dirty="0">
                <a:latin typeface="Arial" panose="020B0604020202020204" pitchFamily="34" charset="0"/>
                <a:cs typeface="Arial" panose="020B0604020202020204" pitchFamily="34" charset="0"/>
              </a:rPr>
            </a:br>
            <a:r>
              <a:rPr lang="fr-CA" sz="4000" dirty="0">
                <a:latin typeface="Arial" panose="020B0604020202020204" pitchFamily="34" charset="0"/>
                <a:cs typeface="Arial" panose="020B0604020202020204" pitchFamily="34" charset="0"/>
              </a:rPr>
              <a:t>Marchez dans l’espérance!</a:t>
            </a:r>
            <a:endParaRPr lang="en-CA" sz="4000" dirty="0">
              <a:latin typeface="Arial" panose="020B0604020202020204" pitchFamily="34" charset="0"/>
              <a:cs typeface="Arial" panose="020B0604020202020204" pitchFamily="34" charset="0"/>
            </a:endParaRPr>
          </a:p>
        </p:txBody>
      </p:sp>
      <p:pic>
        <p:nvPicPr>
          <p:cNvPr id="2050" name="Picture 2" descr="RÃ©sultats de recherche d'images pour Â«Â bible imagesÂ Â»">
            <a:extLst>
              <a:ext uri="{FF2B5EF4-FFF2-40B4-BE49-F238E27FC236}">
                <a16:creationId xmlns:a16="http://schemas.microsoft.com/office/drawing/2014/main" id="{4C7F6181-6289-4A3F-99D6-5E0C0227193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938" r="13306" b="-1"/>
          <a:stretch/>
        </p:blipFill>
        <p:spPr bwMode="auto">
          <a:xfrm>
            <a:off x="405738" y="2052214"/>
            <a:ext cx="5451627" cy="4196185"/>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2054" name="Content Placeholder 2053">
            <a:extLst>
              <a:ext uri="{FF2B5EF4-FFF2-40B4-BE49-F238E27FC236}">
                <a16:creationId xmlns:a16="http://schemas.microsoft.com/office/drawing/2014/main" id="{AF2B6D06-5A6D-449A-AEA2-A644BD95AD56}"/>
              </a:ext>
            </a:extLst>
          </p:cNvPr>
          <p:cNvSpPr>
            <a:spLocks noGrp="1"/>
          </p:cNvSpPr>
          <p:nvPr>
            <p:ph idx="1"/>
          </p:nvPr>
        </p:nvSpPr>
        <p:spPr>
          <a:xfrm>
            <a:off x="6750752" y="2052214"/>
            <a:ext cx="5297813" cy="4196185"/>
          </a:xfrm>
        </p:spPr>
        <p:txBody>
          <a:bodyPr>
            <a:normAutofit/>
          </a:bodyPr>
          <a:lstStyle/>
          <a:p>
            <a:pPr marL="0" indent="0">
              <a:buNone/>
            </a:pP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r>
              <a:rPr lang="en-US" sz="4000" dirty="0">
                <a:latin typeface="Arial" panose="020B0604020202020204" pitchFamily="34" charset="0"/>
                <a:cs typeface="Arial" panose="020B0604020202020204" pitchFamily="34" charset="0"/>
              </a:rPr>
              <a:t>1 </a:t>
            </a:r>
            <a:r>
              <a:rPr lang="en-US" sz="4000" dirty="0" err="1">
                <a:latin typeface="Arial" panose="020B0604020202020204" pitchFamily="34" charset="0"/>
                <a:cs typeface="Arial" panose="020B0604020202020204" pitchFamily="34" charset="0"/>
              </a:rPr>
              <a:t>Thessaloniciens</a:t>
            </a:r>
            <a:r>
              <a:rPr lang="en-US" sz="4000" dirty="0">
                <a:latin typeface="Arial" panose="020B0604020202020204" pitchFamily="34" charset="0"/>
                <a:cs typeface="Arial" panose="020B0604020202020204" pitchFamily="34" charset="0"/>
              </a:rPr>
              <a:t>.</a:t>
            </a:r>
          </a:p>
          <a:p>
            <a:pPr marL="0" indent="0">
              <a:buNone/>
            </a:pPr>
            <a:r>
              <a:rPr lang="en-US" sz="3600" dirty="0">
                <a:latin typeface="Arial" panose="020B0604020202020204" pitchFamily="34" charset="0"/>
                <a:cs typeface="Arial" panose="020B0604020202020204" pitchFamily="34" charset="0"/>
              </a:rPr>
              <a:t>Ch 5:1-11.</a:t>
            </a:r>
          </a:p>
        </p:txBody>
      </p:sp>
    </p:spTree>
    <p:extLst>
      <p:ext uri="{BB962C8B-B14F-4D97-AF65-F5344CB8AC3E}">
        <p14:creationId xmlns:p14="http://schemas.microsoft.com/office/powerpoint/2010/main" val="3255964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marche…Partie 4</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496112" y="2115878"/>
            <a:ext cx="10965062" cy="4132521"/>
          </a:xfrm>
        </p:spPr>
        <p:txBody>
          <a:bodyPr>
            <a:normAutofit/>
          </a:bodyPr>
          <a:lstStyle/>
          <a:p>
            <a:pPr marL="0" indent="0">
              <a:buNone/>
            </a:pPr>
            <a:endParaRPr lang="fr-CA" sz="3200" dirty="0">
              <a:latin typeface="Arial" panose="020B0604020202020204" pitchFamily="34"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a:p>
            <a:pPr marL="0" indent="0">
              <a:buNone/>
            </a:pPr>
            <a:r>
              <a:rPr lang="fr-CA" sz="3600" dirty="0">
                <a:latin typeface="Arial" panose="020B0604020202020204" pitchFamily="34" charset="0"/>
                <a:cs typeface="Arial" panose="020B0604020202020204" pitchFamily="34" charset="0"/>
              </a:rPr>
              <a:t>4 gestes à poser face au jour du Seigneur.</a:t>
            </a:r>
          </a:p>
          <a:p>
            <a:endParaRPr lang="fr-CA" sz="28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5602378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1BFA233-24A8-4E78-ACE9-2CA9502F1676}"/>
              </a:ext>
            </a:extLst>
          </p:cNvPr>
          <p:cNvSpPr>
            <a:spLocks noGrp="1"/>
          </p:cNvSpPr>
          <p:nvPr>
            <p:ph type="title"/>
          </p:nvPr>
        </p:nvSpPr>
        <p:spPr>
          <a:xfrm>
            <a:off x="648930" y="629266"/>
            <a:ext cx="9252154" cy="1223983"/>
          </a:xfrm>
        </p:spPr>
        <p:txBody>
          <a:bodyPr vert="horz" lIns="91440" tIns="45720" rIns="91440" bIns="45720" rtlCol="0" anchor="t">
            <a:normAutofit/>
          </a:bodyPr>
          <a:lstStyle/>
          <a:p>
            <a:pPr>
              <a:lnSpc>
                <a:spcPct val="90000"/>
              </a:lnSpc>
            </a:pPr>
            <a:r>
              <a:rPr lang="en-US" sz="3600" b="0" i="0" kern="1200" dirty="0">
                <a:solidFill>
                  <a:schemeClr val="tx2"/>
                </a:solidFill>
                <a:latin typeface="Arial" panose="020B0604020202020204" pitchFamily="34" charset="0"/>
                <a:cs typeface="Arial" panose="020B0604020202020204" pitchFamily="34" charset="0"/>
              </a:rPr>
              <a:t>Le croyant modèle et sa marche…Partie 4</a:t>
            </a:r>
          </a:p>
        </p:txBody>
      </p:sp>
      <p:sp>
        <p:nvSpPr>
          <p:cNvPr id="3" name="Content Placeholder 2">
            <a:extLst>
              <a:ext uri="{FF2B5EF4-FFF2-40B4-BE49-F238E27FC236}">
                <a16:creationId xmlns:a16="http://schemas.microsoft.com/office/drawing/2014/main" id="{39059C5A-A41B-4C83-95FA-0DBB01A24C82}"/>
              </a:ext>
            </a:extLst>
          </p:cNvPr>
          <p:cNvSpPr>
            <a:spLocks noGrp="1"/>
          </p:cNvSpPr>
          <p:nvPr>
            <p:ph sz="half" idx="1"/>
          </p:nvPr>
        </p:nvSpPr>
        <p:spPr>
          <a:xfrm>
            <a:off x="203200" y="2052213"/>
            <a:ext cx="7244080" cy="4196185"/>
          </a:xfrm>
        </p:spPr>
        <p:txBody>
          <a:bodyPr vert="horz" lIns="91440" tIns="45720" rIns="91440" bIns="45720" rtlCol="0">
            <a:normAutofit/>
          </a:bodyPr>
          <a:lstStyle/>
          <a:p>
            <a:pPr marL="0" indent="0">
              <a:buNone/>
            </a:pPr>
            <a:r>
              <a:rPr lang="en-US" sz="3200" dirty="0">
                <a:latin typeface="Arial" panose="020B0604020202020204" pitchFamily="34" charset="0"/>
                <a:cs typeface="Arial" panose="020B0604020202020204" pitchFamily="34" charset="0"/>
              </a:rPr>
              <a:t>1. </a:t>
            </a:r>
            <a:r>
              <a:rPr lang="en-US" sz="3200" dirty="0" err="1">
                <a:latin typeface="Arial" panose="020B0604020202020204" pitchFamily="34" charset="0"/>
                <a:cs typeface="Arial" panose="020B0604020202020204" pitchFamily="34" charset="0"/>
              </a:rPr>
              <a:t>L’avenir</a:t>
            </a:r>
            <a:r>
              <a:rPr lang="en-US" sz="3200" dirty="0">
                <a:latin typeface="Arial" panose="020B0604020202020204" pitchFamily="34" charset="0"/>
                <a:cs typeface="Arial" panose="020B0604020202020204" pitchFamily="34" charset="0"/>
              </a:rPr>
              <a:t>…</a:t>
            </a:r>
            <a:r>
              <a:rPr lang="en-US" sz="3200" dirty="0">
                <a:solidFill>
                  <a:srgbClr val="FFFF00"/>
                </a:solidFill>
                <a:latin typeface="Arial" panose="020B0604020202020204" pitchFamily="34" charset="0"/>
                <a:cs typeface="Arial" panose="020B0604020202020204" pitchFamily="34" charset="0"/>
              </a:rPr>
              <a:t>Ne </a:t>
            </a:r>
            <a:r>
              <a:rPr lang="en-US" sz="3200" dirty="0" err="1">
                <a:solidFill>
                  <a:srgbClr val="FFFF00"/>
                </a:solidFill>
                <a:latin typeface="Arial" panose="020B0604020202020204" pitchFamily="34" charset="0"/>
                <a:cs typeface="Arial" panose="020B0604020202020204" pitchFamily="34" charset="0"/>
              </a:rPr>
              <a:t>datons</a:t>
            </a:r>
            <a:r>
              <a:rPr lang="en-US" sz="3200" dirty="0">
                <a:solidFill>
                  <a:srgbClr val="FFFF00"/>
                </a:solidFill>
                <a:latin typeface="Arial" panose="020B0604020202020204" pitchFamily="34" charset="0"/>
                <a:cs typeface="Arial" panose="020B0604020202020204" pitchFamily="34" charset="0"/>
              </a:rPr>
              <a:t> pas</a:t>
            </a:r>
            <a:r>
              <a:rPr lang="en-US" sz="3200" dirty="0">
                <a:latin typeface="Arial" panose="020B0604020202020204" pitchFamily="34" charset="0"/>
                <a:cs typeface="Arial" panose="020B0604020202020204" pitchFamily="34" charset="0"/>
              </a:rPr>
              <a:t>! </a:t>
            </a:r>
          </a:p>
          <a:p>
            <a:pPr marL="0" indent="0">
              <a:buNone/>
            </a:pPr>
            <a:r>
              <a:rPr lang="en-US" sz="3200" dirty="0">
                <a:latin typeface="Comic Sans MS" panose="030F0702030302020204" pitchFamily="66" charset="0"/>
                <a:cs typeface="Arial" panose="020B0604020202020204" pitchFamily="34" charset="0"/>
              </a:rPr>
              <a:t>‘‘Pour </a:t>
            </a:r>
            <a:r>
              <a:rPr lang="en-US" sz="3200" dirty="0" err="1">
                <a:latin typeface="Comic Sans MS" panose="030F0702030302020204" pitchFamily="66" charset="0"/>
                <a:cs typeface="Arial" panose="020B0604020202020204" pitchFamily="34" charset="0"/>
              </a:rPr>
              <a:t>ce</a:t>
            </a:r>
            <a:r>
              <a:rPr lang="en-US" sz="3200" dirty="0">
                <a:latin typeface="Comic Sans MS" panose="030F0702030302020204" pitchFamily="66" charset="0"/>
                <a:cs typeface="Arial" panose="020B0604020202020204" pitchFamily="34" charset="0"/>
              </a:rPr>
              <a:t> qui </a:t>
            </a:r>
            <a:r>
              <a:rPr lang="en-US" sz="3200" dirty="0" err="1">
                <a:latin typeface="Comic Sans MS" panose="030F0702030302020204" pitchFamily="66" charset="0"/>
                <a:cs typeface="Arial" panose="020B0604020202020204" pitchFamily="34" charset="0"/>
              </a:rPr>
              <a:t>est</a:t>
            </a:r>
            <a:r>
              <a:rPr lang="en-US" sz="3200" dirty="0">
                <a:latin typeface="Comic Sans MS" panose="030F0702030302020204" pitchFamily="66" charset="0"/>
                <a:cs typeface="Arial" panose="020B0604020202020204" pitchFamily="34" charset="0"/>
              </a:rPr>
              <a:t> des </a:t>
            </a:r>
            <a:r>
              <a:rPr lang="en-US" sz="3200" i="1" dirty="0">
                <a:solidFill>
                  <a:srgbClr val="FFFF00"/>
                </a:solidFill>
                <a:latin typeface="Comic Sans MS" panose="030F0702030302020204" pitchFamily="66" charset="0"/>
                <a:cs typeface="Arial" panose="020B0604020202020204" pitchFamily="34" charset="0"/>
              </a:rPr>
              <a:t>temps</a:t>
            </a:r>
            <a:r>
              <a:rPr lang="en-US" sz="3200" dirty="0">
                <a:latin typeface="Comic Sans MS" panose="030F0702030302020204" pitchFamily="66" charset="0"/>
                <a:cs typeface="Arial" panose="020B0604020202020204" pitchFamily="34" charset="0"/>
              </a:rPr>
              <a:t> et des </a:t>
            </a:r>
            <a:r>
              <a:rPr lang="en-US" sz="3200" i="1" dirty="0">
                <a:solidFill>
                  <a:srgbClr val="FFFF00"/>
                </a:solidFill>
                <a:latin typeface="Comic Sans MS" panose="030F0702030302020204" pitchFamily="66" charset="0"/>
                <a:cs typeface="Arial" panose="020B0604020202020204" pitchFamily="34" charset="0"/>
              </a:rPr>
              <a:t>moments</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vous</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n’avez</a:t>
            </a:r>
            <a:r>
              <a:rPr lang="en-US" sz="3200" dirty="0">
                <a:latin typeface="Comic Sans MS" panose="030F0702030302020204" pitchFamily="66" charset="0"/>
                <a:cs typeface="Arial" panose="020B0604020202020204" pitchFamily="34" charset="0"/>
              </a:rPr>
              <a:t> pas </a:t>
            </a:r>
            <a:r>
              <a:rPr lang="en-US" sz="3200" dirty="0" err="1">
                <a:latin typeface="Comic Sans MS" panose="030F0702030302020204" pitchFamily="66" charset="0"/>
                <a:cs typeface="Arial" panose="020B0604020202020204" pitchFamily="34" charset="0"/>
              </a:rPr>
              <a:t>besoin</a:t>
            </a:r>
            <a:r>
              <a:rPr lang="en-US" sz="3200" dirty="0">
                <a:latin typeface="Comic Sans MS" panose="030F0702030302020204" pitchFamily="66" charset="0"/>
                <a:cs typeface="Arial" panose="020B0604020202020204" pitchFamily="34" charset="0"/>
              </a:rPr>
              <a:t>, frères, </a:t>
            </a:r>
            <a:r>
              <a:rPr lang="en-US" sz="3200" dirty="0" err="1">
                <a:latin typeface="Comic Sans MS" panose="030F0702030302020204" pitchFamily="66" charset="0"/>
                <a:cs typeface="Arial" panose="020B0604020202020204" pitchFamily="34" charset="0"/>
              </a:rPr>
              <a:t>qu’on</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vous</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en</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écrive</a:t>
            </a:r>
            <a:r>
              <a:rPr lang="en-US" sz="3200" dirty="0">
                <a:latin typeface="Comic Sans MS" panose="030F0702030302020204" pitchFamily="66" charset="0"/>
                <a:cs typeface="Arial" panose="020B0604020202020204" pitchFamily="34" charset="0"/>
              </a:rPr>
              <a:t>. Car </a:t>
            </a:r>
            <a:r>
              <a:rPr lang="en-US" sz="3200" dirty="0" err="1">
                <a:latin typeface="Comic Sans MS" panose="030F0702030302020204" pitchFamily="66" charset="0"/>
                <a:cs typeface="Arial" panose="020B0604020202020204" pitchFamily="34" charset="0"/>
              </a:rPr>
              <a:t>vous</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savez</a:t>
            </a:r>
            <a:r>
              <a:rPr lang="en-US" sz="3200" dirty="0">
                <a:latin typeface="Comic Sans MS" panose="030F0702030302020204" pitchFamily="66" charset="0"/>
                <a:cs typeface="Arial" panose="020B0604020202020204" pitchFamily="34" charset="0"/>
              </a:rPr>
              <a:t> bien </a:t>
            </a:r>
            <a:r>
              <a:rPr lang="en-US" sz="3200" dirty="0" err="1">
                <a:latin typeface="Comic Sans MS" panose="030F0702030302020204" pitchFamily="66" charset="0"/>
                <a:cs typeface="Arial" panose="020B0604020202020204" pitchFamily="34" charset="0"/>
              </a:rPr>
              <a:t>vous-mêmes</a:t>
            </a:r>
            <a:r>
              <a:rPr lang="en-US" sz="3200" dirty="0">
                <a:latin typeface="Comic Sans MS" panose="030F0702030302020204" pitchFamily="66" charset="0"/>
                <a:cs typeface="Arial" panose="020B0604020202020204" pitchFamily="34" charset="0"/>
              </a:rPr>
              <a:t> que le jour du Seigneur </a:t>
            </a:r>
            <a:r>
              <a:rPr lang="en-US" sz="3200" dirty="0" err="1">
                <a:latin typeface="Comic Sans MS" panose="030F0702030302020204" pitchFamily="66" charset="0"/>
                <a:cs typeface="Arial" panose="020B0604020202020204" pitchFamily="34" charset="0"/>
              </a:rPr>
              <a:t>viendra</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comme</a:t>
            </a:r>
            <a:r>
              <a:rPr lang="en-US" sz="3200" dirty="0">
                <a:latin typeface="Comic Sans MS" panose="030F0702030302020204" pitchFamily="66" charset="0"/>
                <a:cs typeface="Arial" panose="020B0604020202020204" pitchFamily="34" charset="0"/>
              </a:rPr>
              <a:t> un </a:t>
            </a:r>
            <a:r>
              <a:rPr lang="en-US" sz="3200" dirty="0" err="1">
                <a:latin typeface="Comic Sans MS" panose="030F0702030302020204" pitchFamily="66" charset="0"/>
                <a:cs typeface="Arial" panose="020B0604020202020204" pitchFamily="34" charset="0"/>
              </a:rPr>
              <a:t>voleur</a:t>
            </a:r>
            <a:r>
              <a:rPr lang="en-US" sz="3200" dirty="0">
                <a:latin typeface="Comic Sans MS" panose="030F0702030302020204" pitchFamily="66" charset="0"/>
                <a:cs typeface="Arial" panose="020B0604020202020204" pitchFamily="34" charset="0"/>
              </a:rPr>
              <a:t> dans la </a:t>
            </a:r>
            <a:r>
              <a:rPr lang="en-US" sz="3200" dirty="0" err="1">
                <a:latin typeface="Comic Sans MS" panose="030F0702030302020204" pitchFamily="66" charset="0"/>
                <a:cs typeface="Arial" panose="020B0604020202020204" pitchFamily="34" charset="0"/>
              </a:rPr>
              <a:t>nuit</a:t>
            </a:r>
            <a:r>
              <a:rPr lang="en-US" sz="3200" dirty="0">
                <a:latin typeface="Comic Sans MS" panose="030F0702030302020204" pitchFamily="66" charset="0"/>
                <a:cs typeface="Arial" panose="020B0604020202020204" pitchFamily="34" charset="0"/>
              </a:rPr>
              <a:t>.’’  </a:t>
            </a:r>
            <a:r>
              <a:rPr lang="en-US" sz="2800" dirty="0">
                <a:latin typeface="Comic Sans MS" panose="030F0702030302020204" pitchFamily="66" charset="0"/>
                <a:cs typeface="Arial" panose="020B0604020202020204" pitchFamily="34" charset="0"/>
              </a:rPr>
              <a:t>1Th 5:1,2.   </a:t>
            </a:r>
          </a:p>
        </p:txBody>
      </p:sp>
      <p:pic>
        <p:nvPicPr>
          <p:cNvPr id="1026" name="Picture 2" descr="Image result for calendrier">
            <a:extLst>
              <a:ext uri="{FF2B5EF4-FFF2-40B4-BE49-F238E27FC236}">
                <a16:creationId xmlns:a16="http://schemas.microsoft.com/office/drawing/2014/main" id="{491B67F2-84EF-44BE-8129-0B7B9B82299B}"/>
              </a:ext>
            </a:extLst>
          </p:cNvPr>
          <p:cNvPicPr>
            <a:picLocks noGrp="1" noChangeAspect="1" noChangeArrowheads="1"/>
          </p:cNvPicPr>
          <p:nvPr>
            <p:ph sz="half" idx="2"/>
          </p:nvPr>
        </p:nvPicPr>
        <p:blipFill>
          <a:blip r:embed="rId7">
            <a:extLst>
              <a:ext uri="{28A0092B-C50C-407E-A947-70E740481C1C}">
                <a14:useLocalDpi xmlns:a14="http://schemas.microsoft.com/office/drawing/2010/main" val="0"/>
              </a:ext>
            </a:extLst>
          </a:blip>
          <a:stretch>
            <a:fillRect/>
          </a:stretch>
        </p:blipFill>
        <p:spPr bwMode="auto">
          <a:xfrm>
            <a:off x="7538719" y="2032549"/>
            <a:ext cx="4315575" cy="4196185"/>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214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marche…Partie 4</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496112" y="2115878"/>
            <a:ext cx="10965062" cy="4132521"/>
          </a:xfrm>
        </p:spPr>
        <p:txBody>
          <a:bodyPr>
            <a:normAutofit/>
          </a:bodyPr>
          <a:lstStyle/>
          <a:p>
            <a:pPr marL="0" indent="0">
              <a:buNone/>
            </a:pPr>
            <a:r>
              <a:rPr lang="fr-CA" sz="3200" dirty="0">
                <a:latin typeface="Arial" panose="020B0604020202020204" pitchFamily="34" charset="0"/>
                <a:cs typeface="Arial" panose="020B0604020202020204" pitchFamily="34" charset="0"/>
              </a:rPr>
              <a:t>1.L’avenir…Ne datons pas! </a:t>
            </a:r>
          </a:p>
          <a:p>
            <a:pPr marL="0" indent="0">
              <a:buNone/>
            </a:pPr>
            <a:r>
              <a:rPr lang="fr-CA" sz="3200" dirty="0">
                <a:latin typeface="Arial" panose="020B0604020202020204" pitchFamily="34" charset="0"/>
                <a:cs typeface="Arial" panose="020B0604020202020204" pitchFamily="34" charset="0"/>
              </a:rPr>
              <a:t>Le jour du Seigneur</a:t>
            </a:r>
            <a:r>
              <a:rPr lang="en-US" sz="3200" dirty="0">
                <a:latin typeface="Arial" panose="020B0604020202020204" pitchFamily="34" charset="0"/>
                <a:cs typeface="Arial" panose="020B0604020202020204" pitchFamily="34" charset="0"/>
              </a:rPr>
              <a:t>/jour de l</a:t>
            </a:r>
            <a:r>
              <a:rPr lang="fr-CA" sz="3200" dirty="0">
                <a:latin typeface="Arial" panose="020B0604020202020204" pitchFamily="34" charset="0"/>
                <a:cs typeface="Arial" panose="020B0604020202020204" pitchFamily="34" charset="0"/>
              </a:rPr>
              <a:t>’É</a:t>
            </a:r>
            <a:r>
              <a:rPr lang="en-US" sz="3200" dirty="0" err="1">
                <a:latin typeface="Arial" panose="020B0604020202020204" pitchFamily="34" charset="0"/>
                <a:cs typeface="Arial" panose="020B0604020202020204" pitchFamily="34" charset="0"/>
              </a:rPr>
              <a:t>ternel</a:t>
            </a:r>
            <a:r>
              <a:rPr lang="fr-CA" sz="3200" dirty="0">
                <a:latin typeface="Arial" panose="020B0604020202020204" pitchFamily="34" charset="0"/>
                <a:cs typeface="Arial" panose="020B0604020202020204" pitchFamily="34" charset="0"/>
              </a:rPr>
              <a:t> (x 19 A.T; x 4 N.T).</a:t>
            </a:r>
            <a:endParaRPr lang="fr-CA" sz="3200" dirty="0">
              <a:latin typeface="Comic Sans MS" panose="030F0702030302020204" pitchFamily="66" charset="0"/>
              <a:cs typeface="Arial" panose="020B0604020202020204" pitchFamily="34" charset="0"/>
            </a:endParaRPr>
          </a:p>
          <a:p>
            <a:r>
              <a:rPr lang="fr-CA" sz="3200" dirty="0">
                <a:solidFill>
                  <a:srgbClr val="FFFF00"/>
                </a:solidFill>
                <a:latin typeface="Arial" panose="020B0604020202020204" pitchFamily="34" charset="0"/>
                <a:cs typeface="Arial" panose="020B0604020202020204" pitchFamily="34" charset="0"/>
              </a:rPr>
              <a:t>Quoi?...</a:t>
            </a:r>
            <a:r>
              <a:rPr lang="fr-CA" sz="3200" dirty="0">
                <a:latin typeface="Arial" panose="020B0604020202020204" pitchFamily="34" charset="0"/>
                <a:cs typeface="Arial" panose="020B0604020202020204" pitchFamily="34" charset="0"/>
              </a:rPr>
              <a:t>A.T</a:t>
            </a:r>
          </a:p>
          <a:p>
            <a:pPr marL="0" indent="0">
              <a:buNone/>
            </a:pPr>
            <a:r>
              <a:rPr lang="fr-CA" sz="3200" dirty="0">
                <a:latin typeface="Arial" panose="020B0604020202020204" pitchFamily="34" charset="0"/>
                <a:cs typeface="Arial" panose="020B0604020202020204" pitchFamily="34" charset="0"/>
              </a:rPr>
              <a:t>-jour de colère et d’ardente fureur.  </a:t>
            </a:r>
            <a:r>
              <a:rPr lang="fr-CA" sz="2800" dirty="0" err="1">
                <a:latin typeface="Arial" panose="020B0604020202020204" pitchFamily="34" charset="0"/>
                <a:cs typeface="Arial" panose="020B0604020202020204" pitchFamily="34" charset="0"/>
              </a:rPr>
              <a:t>És</a:t>
            </a:r>
            <a:r>
              <a:rPr lang="fr-CA" sz="2800" dirty="0">
                <a:latin typeface="Arial" panose="020B0604020202020204" pitchFamily="34" charset="0"/>
                <a:cs typeface="Arial" panose="020B0604020202020204" pitchFamily="34" charset="0"/>
              </a:rPr>
              <a:t> 13.</a:t>
            </a:r>
          </a:p>
          <a:p>
            <a:pPr marL="0" indent="0">
              <a:buNone/>
            </a:pPr>
            <a:r>
              <a:rPr lang="fr-CA" sz="3200" dirty="0">
                <a:latin typeface="Arial" panose="020B0604020202020204" pitchFamily="34" charset="0"/>
                <a:cs typeface="Arial" panose="020B0604020202020204" pitchFamily="34" charset="0"/>
              </a:rPr>
              <a:t>-jour de fureur, un jour de détresse et d’angoisse, un jour de ravage et de destruction, un jour de ténèbres et d’obscurité. </a:t>
            </a:r>
            <a:r>
              <a:rPr lang="fr-CA" sz="2800" dirty="0">
                <a:latin typeface="Arial" panose="020B0604020202020204" pitchFamily="34" charset="0"/>
                <a:cs typeface="Arial" panose="020B0604020202020204" pitchFamily="34" charset="0"/>
              </a:rPr>
              <a:t>So 1.</a:t>
            </a:r>
          </a:p>
          <a:p>
            <a:endParaRPr lang="fr-CA" sz="28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5201704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marche…Partie 4</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496112" y="2115878"/>
            <a:ext cx="10965062" cy="4518386"/>
          </a:xfrm>
        </p:spPr>
        <p:txBody>
          <a:bodyPr>
            <a:normAutofit/>
          </a:bodyPr>
          <a:lstStyle/>
          <a:p>
            <a:pPr marL="0" indent="0">
              <a:buNone/>
            </a:pPr>
            <a:r>
              <a:rPr lang="fr-CA" sz="3200" dirty="0">
                <a:latin typeface="Arial" panose="020B0604020202020204" pitchFamily="34" charset="0"/>
                <a:cs typeface="Arial" panose="020B0604020202020204" pitchFamily="34" charset="0"/>
              </a:rPr>
              <a:t>1.L’avenir…Ne datons pas! </a:t>
            </a:r>
          </a:p>
          <a:p>
            <a:pPr marL="0" indent="0">
              <a:buNone/>
            </a:pPr>
            <a:r>
              <a:rPr lang="fr-CA" sz="3200" dirty="0">
                <a:latin typeface="Arial" panose="020B0604020202020204" pitchFamily="34" charset="0"/>
                <a:cs typeface="Arial" panose="020B0604020202020204" pitchFamily="34" charset="0"/>
              </a:rPr>
              <a:t>Le jour du Seigneur.</a:t>
            </a:r>
            <a:endParaRPr lang="fr-CA" sz="3200" dirty="0">
              <a:latin typeface="Comic Sans MS" panose="030F0702030302020204" pitchFamily="66" charset="0"/>
              <a:cs typeface="Arial" panose="020B0604020202020204" pitchFamily="34" charset="0"/>
            </a:endParaRPr>
          </a:p>
          <a:p>
            <a:r>
              <a:rPr lang="fr-CA" sz="3200" dirty="0">
                <a:latin typeface="Arial" panose="020B0604020202020204" pitchFamily="34" charset="0"/>
                <a:cs typeface="Arial" panose="020B0604020202020204" pitchFamily="34" charset="0"/>
              </a:rPr>
              <a:t>Quoi?...N.T</a:t>
            </a:r>
          </a:p>
          <a:p>
            <a:pPr marL="0" indent="0">
              <a:buNone/>
            </a:pPr>
            <a:r>
              <a:rPr lang="fr-CA" sz="3200" dirty="0">
                <a:latin typeface="Arial" panose="020B0604020202020204" pitchFamily="34" charset="0"/>
                <a:cs typeface="Arial" panose="020B0604020202020204" pitchFamily="34" charset="0"/>
              </a:rPr>
              <a:t>-les cieux passeront avec fracas,</a:t>
            </a:r>
          </a:p>
          <a:p>
            <a:pPr marL="0" indent="0">
              <a:buNone/>
            </a:pPr>
            <a:r>
              <a:rPr lang="fr-CA" sz="3200" dirty="0">
                <a:latin typeface="Arial" panose="020B0604020202020204" pitchFamily="34" charset="0"/>
                <a:cs typeface="Arial" panose="020B0604020202020204" pitchFamily="34" charset="0"/>
              </a:rPr>
              <a:t>-les éléments embrasés se dissoudront, </a:t>
            </a:r>
          </a:p>
          <a:p>
            <a:pPr marL="0" indent="0">
              <a:buNone/>
            </a:pPr>
            <a:r>
              <a:rPr lang="fr-CA" sz="3200" dirty="0">
                <a:latin typeface="Arial" panose="020B0604020202020204" pitchFamily="34" charset="0"/>
                <a:cs typeface="Arial" panose="020B0604020202020204" pitchFamily="34" charset="0"/>
              </a:rPr>
              <a:t>-la terre sera consumée.   </a:t>
            </a:r>
            <a:r>
              <a:rPr lang="fr-CA" sz="2800" dirty="0">
                <a:latin typeface="Arial" panose="020B0604020202020204" pitchFamily="34" charset="0"/>
                <a:cs typeface="Arial" panose="020B0604020202020204" pitchFamily="34" charset="0"/>
              </a:rPr>
              <a:t>2Pi 3. </a:t>
            </a:r>
          </a:p>
          <a:p>
            <a:pPr marL="0" indent="0">
              <a:buNone/>
            </a:pPr>
            <a:r>
              <a:rPr lang="fr-CA" sz="3200" dirty="0">
                <a:latin typeface="Arial" panose="020B0604020202020204" pitchFamily="34" charset="0"/>
                <a:cs typeface="Arial" panose="020B0604020202020204" pitchFamily="34" charset="0"/>
              </a:rPr>
              <a:t>Un évènement apocalyptique!!!</a:t>
            </a:r>
          </a:p>
          <a:p>
            <a:endParaRPr lang="fr-CA" sz="28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622757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496112" y="2115878"/>
            <a:ext cx="10965062" cy="4132521"/>
          </a:xfrm>
        </p:spPr>
        <p:txBody>
          <a:bodyPr>
            <a:normAutofit/>
          </a:bodyPr>
          <a:lstStyle/>
          <a:p>
            <a:pPr marL="0" indent="0">
              <a:buNone/>
            </a:pPr>
            <a:r>
              <a:rPr lang="fr-CA" sz="3200" dirty="0">
                <a:latin typeface="Arial" panose="020B0604020202020204" pitchFamily="34" charset="0"/>
                <a:cs typeface="Arial" panose="020B0604020202020204" pitchFamily="34" charset="0"/>
              </a:rPr>
              <a:t>1.L’avenir…Ne datons pas! </a:t>
            </a:r>
          </a:p>
          <a:p>
            <a:pPr marL="0" indent="0">
              <a:buNone/>
            </a:pPr>
            <a:r>
              <a:rPr lang="fr-CA" sz="3200" dirty="0">
                <a:latin typeface="Arial" panose="020B0604020202020204" pitchFamily="34" charset="0"/>
                <a:cs typeface="Arial" panose="020B0604020202020204" pitchFamily="34" charset="0"/>
              </a:rPr>
              <a:t>Le jour du Seigneur viendra…</a:t>
            </a:r>
            <a:endParaRPr lang="fr-CA" sz="3200" dirty="0">
              <a:latin typeface="Comic Sans MS" panose="030F0702030302020204" pitchFamily="66" charset="0"/>
              <a:cs typeface="Arial" panose="020B0604020202020204" pitchFamily="34" charset="0"/>
            </a:endParaRPr>
          </a:p>
          <a:p>
            <a:r>
              <a:rPr lang="fr-CA" sz="3200" dirty="0">
                <a:solidFill>
                  <a:srgbClr val="FFFF00"/>
                </a:solidFill>
                <a:latin typeface="Arial" panose="020B0604020202020204" pitchFamily="34" charset="0"/>
                <a:cs typeface="Arial" panose="020B0604020202020204" pitchFamily="34" charset="0"/>
              </a:rPr>
              <a:t>Pourquoi?</a:t>
            </a:r>
          </a:p>
          <a:p>
            <a:pPr marL="0" indent="0">
              <a:buNone/>
            </a:pPr>
            <a:r>
              <a:rPr lang="fr-CA" sz="3200" dirty="0">
                <a:latin typeface="Arial" panose="020B0604020202020204" pitchFamily="34" charset="0"/>
                <a:cs typeface="Arial" panose="020B0604020202020204" pitchFamily="34" charset="0"/>
              </a:rPr>
              <a:t>-pour punir ceux qui ne connaissent pas Dieu et qui n’obéissent pas à l’Évangile de notre Seigneur Jésus-Christ.  </a:t>
            </a:r>
            <a:r>
              <a:rPr lang="fr-CA" sz="2800" dirty="0">
                <a:latin typeface="Arial" panose="020B0604020202020204" pitchFamily="34" charset="0"/>
                <a:cs typeface="Arial" panose="020B0604020202020204" pitchFamily="34" charset="0"/>
              </a:rPr>
              <a:t>2Th 1.</a:t>
            </a:r>
          </a:p>
          <a:p>
            <a:pPr marL="0" indent="0">
              <a:buNone/>
            </a:pPr>
            <a:r>
              <a:rPr lang="fr-CA" sz="3200" dirty="0">
                <a:latin typeface="Arial" panose="020B0604020202020204" pitchFamily="34" charset="0"/>
                <a:cs typeface="Arial" panose="020B0604020202020204" pitchFamily="34" charset="0"/>
              </a:rPr>
              <a:t>Dieu est saint!</a:t>
            </a:r>
          </a:p>
          <a:p>
            <a:pPr marL="0" indent="0">
              <a:buNone/>
            </a:pPr>
            <a:endParaRPr lang="fr-CA" sz="3200" dirty="0">
              <a:latin typeface="Arial" panose="020B0604020202020204" pitchFamily="34" charset="0"/>
              <a:cs typeface="Arial" panose="020B0604020202020204" pitchFamily="34" charset="0"/>
            </a:endParaRPr>
          </a:p>
          <a:p>
            <a:endParaRPr lang="fr-CA" sz="28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0286267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496112" y="2115878"/>
            <a:ext cx="10965062" cy="4508658"/>
          </a:xfrm>
        </p:spPr>
        <p:txBody>
          <a:bodyPr>
            <a:normAutofit/>
          </a:bodyPr>
          <a:lstStyle/>
          <a:p>
            <a:pPr marL="0" indent="0">
              <a:buNone/>
            </a:pPr>
            <a:r>
              <a:rPr lang="fr-CA" sz="3200" dirty="0">
                <a:latin typeface="Arial" panose="020B0604020202020204" pitchFamily="34" charset="0"/>
                <a:cs typeface="Arial" panose="020B0604020202020204" pitchFamily="34" charset="0"/>
              </a:rPr>
              <a:t>1.L’avenir…Ne datons pas! </a:t>
            </a:r>
          </a:p>
          <a:p>
            <a:pPr marL="0" indent="0">
              <a:buNone/>
            </a:pPr>
            <a:r>
              <a:rPr lang="fr-CA" sz="3200" dirty="0">
                <a:latin typeface="Arial" panose="020B0604020202020204" pitchFamily="34" charset="0"/>
                <a:cs typeface="Arial" panose="020B0604020202020204" pitchFamily="34" charset="0"/>
              </a:rPr>
              <a:t>Le jour du Seigneur viendra…</a:t>
            </a:r>
            <a:endParaRPr lang="fr-CA" sz="3200" dirty="0">
              <a:latin typeface="Comic Sans MS" panose="030F0702030302020204" pitchFamily="66" charset="0"/>
              <a:cs typeface="Arial" panose="020B0604020202020204" pitchFamily="34" charset="0"/>
            </a:endParaRPr>
          </a:p>
          <a:p>
            <a:r>
              <a:rPr lang="fr-CA" sz="3200" dirty="0">
                <a:solidFill>
                  <a:srgbClr val="FFFF00"/>
                </a:solidFill>
                <a:latin typeface="Arial" panose="020B0604020202020204" pitchFamily="34" charset="0"/>
                <a:cs typeface="Arial" panose="020B0604020202020204" pitchFamily="34" charset="0"/>
              </a:rPr>
              <a:t>Comment?</a:t>
            </a:r>
          </a:p>
          <a:p>
            <a:pPr marL="0" indent="0">
              <a:buNone/>
            </a:pPr>
            <a:r>
              <a:rPr lang="fr-CA" sz="3200" dirty="0">
                <a:latin typeface="Arial" panose="020B0604020202020204" pitchFamily="34" charset="0"/>
                <a:cs typeface="Arial" panose="020B0604020202020204" pitchFamily="34" charset="0"/>
              </a:rPr>
              <a:t>-comme un voleur…</a:t>
            </a:r>
            <a:r>
              <a:rPr lang="fr-CA" sz="3200" dirty="0">
                <a:solidFill>
                  <a:srgbClr val="FFFF00"/>
                </a:solidFill>
                <a:latin typeface="Arial" panose="020B0604020202020204" pitchFamily="34" charset="0"/>
                <a:cs typeface="Arial" panose="020B0604020202020204" pitchFamily="34" charset="0"/>
              </a:rPr>
              <a:t>inattendu</a:t>
            </a:r>
            <a:r>
              <a:rPr lang="fr-CA" sz="3200" dirty="0">
                <a:latin typeface="Arial" panose="020B0604020202020204" pitchFamily="34" charset="0"/>
                <a:cs typeface="Arial" panose="020B0604020202020204" pitchFamily="34" charset="0"/>
              </a:rPr>
              <a:t>.</a:t>
            </a:r>
          </a:p>
          <a:p>
            <a:pPr marL="0" indent="0">
              <a:buNone/>
            </a:pPr>
            <a:r>
              <a:rPr lang="fr-CA" sz="3200" dirty="0">
                <a:latin typeface="Arial" panose="020B0604020202020204" pitchFamily="34" charset="0"/>
                <a:cs typeface="Arial" panose="020B0604020202020204" pitchFamily="34" charset="0"/>
              </a:rPr>
              <a:t>-dans la nuit…les gens dorment; sont </a:t>
            </a:r>
            <a:r>
              <a:rPr lang="fr-CA" sz="3200" dirty="0">
                <a:solidFill>
                  <a:srgbClr val="FFFF00"/>
                </a:solidFill>
                <a:latin typeface="Arial" panose="020B0604020202020204" pitchFamily="34" charset="0"/>
                <a:cs typeface="Arial" panose="020B0604020202020204" pitchFamily="34" charset="0"/>
              </a:rPr>
              <a:t>inconscients</a:t>
            </a:r>
            <a:r>
              <a:rPr lang="fr-CA" sz="3200" dirty="0">
                <a:latin typeface="Arial" panose="020B0604020202020204" pitchFamily="34" charset="0"/>
                <a:cs typeface="Arial" panose="020B0604020202020204" pitchFamily="34" charset="0"/>
              </a:rPr>
              <a:t> de ce qui se passe autour d’eux. </a:t>
            </a:r>
          </a:p>
          <a:p>
            <a:pPr marL="0" indent="0">
              <a:buNone/>
            </a:pPr>
            <a:r>
              <a:rPr lang="fr-CA" sz="3200" dirty="0">
                <a:latin typeface="Arial" panose="020B0604020202020204" pitchFamily="34" charset="0"/>
                <a:cs typeface="Arial" panose="020B0604020202020204" pitchFamily="34" charset="0"/>
              </a:rPr>
              <a:t>-comme les douleurs de l’enfantement…</a:t>
            </a:r>
            <a:r>
              <a:rPr lang="fr-CA" sz="3200" dirty="0">
                <a:solidFill>
                  <a:srgbClr val="FFFF00"/>
                </a:solidFill>
                <a:latin typeface="Arial" panose="020B0604020202020204" pitchFamily="34" charset="0"/>
                <a:cs typeface="Arial" panose="020B0604020202020204" pitchFamily="34" charset="0"/>
              </a:rPr>
              <a:t>inévitable</a:t>
            </a:r>
            <a:r>
              <a:rPr lang="fr-CA" sz="3200" dirty="0">
                <a:latin typeface="Arial" panose="020B0604020202020204" pitchFamily="34" charset="0"/>
                <a:cs typeface="Arial" panose="020B0604020202020204" pitchFamily="34" charset="0"/>
              </a:rPr>
              <a:t>.</a:t>
            </a:r>
          </a:p>
          <a:p>
            <a:pPr marL="0" indent="0">
              <a:buNone/>
            </a:pPr>
            <a:endParaRPr lang="fr-CA" sz="3200" dirty="0">
              <a:latin typeface="Arial" panose="020B0604020202020204" pitchFamily="34" charset="0"/>
              <a:cs typeface="Arial" panose="020B0604020202020204" pitchFamily="34" charset="0"/>
            </a:endParaRPr>
          </a:p>
          <a:p>
            <a:endParaRPr lang="fr-CA" sz="28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3710383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496112" y="2115878"/>
            <a:ext cx="10965062" cy="4132521"/>
          </a:xfrm>
        </p:spPr>
        <p:txBody>
          <a:bodyPr>
            <a:normAutofit/>
          </a:bodyPr>
          <a:lstStyle/>
          <a:p>
            <a:pPr marL="0" indent="0">
              <a:buNone/>
            </a:pPr>
            <a:r>
              <a:rPr lang="fr-CA" sz="3200" dirty="0">
                <a:latin typeface="Arial" panose="020B0604020202020204" pitchFamily="34" charset="0"/>
                <a:cs typeface="Arial" panose="020B0604020202020204" pitchFamily="34" charset="0"/>
              </a:rPr>
              <a:t>1.L’avenir…Ne datons pas! </a:t>
            </a:r>
          </a:p>
          <a:p>
            <a:pPr marL="0" indent="0">
              <a:buNone/>
            </a:pPr>
            <a:r>
              <a:rPr lang="fr-CA" sz="3200" dirty="0">
                <a:solidFill>
                  <a:srgbClr val="FFFF00"/>
                </a:solidFill>
                <a:latin typeface="Arial" panose="020B0604020202020204" pitchFamily="34" charset="0"/>
                <a:cs typeface="Arial" panose="020B0604020202020204" pitchFamily="34" charset="0"/>
              </a:rPr>
              <a:t>Deux questions</a:t>
            </a:r>
            <a:r>
              <a:rPr lang="fr-CA" sz="3200" dirty="0">
                <a:latin typeface="Arial" panose="020B0604020202020204" pitchFamily="34" charset="0"/>
                <a:cs typeface="Arial" panose="020B0604020202020204" pitchFamily="34" charset="0"/>
              </a:rPr>
              <a:t>.</a:t>
            </a:r>
          </a:p>
          <a:p>
            <a:r>
              <a:rPr lang="fr-CA" sz="3200" dirty="0">
                <a:latin typeface="Arial" panose="020B0604020202020204" pitchFamily="34" charset="0"/>
                <a:cs typeface="Arial" panose="020B0604020202020204" pitchFamily="34" charset="0"/>
              </a:rPr>
              <a:t>Le jour du Seigneur, est-il synonyme de l’enlèvement?</a:t>
            </a:r>
          </a:p>
          <a:p>
            <a:r>
              <a:rPr lang="fr-CA" sz="3200" dirty="0">
                <a:latin typeface="Arial" panose="020B0604020202020204" pitchFamily="34" charset="0"/>
                <a:cs typeface="Arial" panose="020B0604020202020204" pitchFamily="34" charset="0"/>
              </a:rPr>
              <a:t>Quand auront-ils lieu, l’un par rapport à l’autre?</a:t>
            </a:r>
          </a:p>
          <a:p>
            <a:endParaRPr lang="fr-CA" sz="3200" dirty="0">
              <a:latin typeface="Arial" panose="020B0604020202020204" pitchFamily="34"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a:p>
            <a:endParaRPr lang="fr-CA" sz="28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22943435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1BFA233-24A8-4E78-ACE9-2CA9502F1676}"/>
              </a:ext>
            </a:extLst>
          </p:cNvPr>
          <p:cNvSpPr>
            <a:spLocks noGrp="1"/>
          </p:cNvSpPr>
          <p:nvPr>
            <p:ph type="title"/>
          </p:nvPr>
        </p:nvSpPr>
        <p:spPr>
          <a:xfrm>
            <a:off x="648930" y="629266"/>
            <a:ext cx="9252154" cy="1223983"/>
          </a:xfrm>
        </p:spPr>
        <p:txBody>
          <a:bodyPr vert="horz" lIns="91440" tIns="45720" rIns="91440" bIns="45720" rtlCol="0" anchor="t">
            <a:normAutofit/>
          </a:bodyPr>
          <a:lstStyle/>
          <a:p>
            <a:pPr>
              <a:lnSpc>
                <a:spcPct val="90000"/>
              </a:lnSpc>
            </a:pPr>
            <a:r>
              <a:rPr lang="en-US" sz="3600" b="0" i="0" kern="1200" dirty="0">
                <a:solidFill>
                  <a:schemeClr val="tx2"/>
                </a:solidFill>
                <a:latin typeface="Arial" panose="020B0604020202020204" pitchFamily="34" charset="0"/>
                <a:cs typeface="Arial" panose="020B0604020202020204" pitchFamily="34" charset="0"/>
              </a:rPr>
              <a:t>Le croyant modèle et sa marche…Partie 4</a:t>
            </a:r>
          </a:p>
        </p:txBody>
      </p:sp>
      <p:sp>
        <p:nvSpPr>
          <p:cNvPr id="3" name="Content Placeholder 2">
            <a:extLst>
              <a:ext uri="{FF2B5EF4-FFF2-40B4-BE49-F238E27FC236}">
                <a16:creationId xmlns:a16="http://schemas.microsoft.com/office/drawing/2014/main" id="{39059C5A-A41B-4C83-95FA-0DBB01A24C82}"/>
              </a:ext>
            </a:extLst>
          </p:cNvPr>
          <p:cNvSpPr>
            <a:spLocks noGrp="1"/>
          </p:cNvSpPr>
          <p:nvPr>
            <p:ph sz="half" idx="1"/>
          </p:nvPr>
        </p:nvSpPr>
        <p:spPr>
          <a:xfrm>
            <a:off x="203200" y="2052213"/>
            <a:ext cx="7244080" cy="4196185"/>
          </a:xfrm>
        </p:spPr>
        <p:txBody>
          <a:bodyPr vert="horz" lIns="91440" tIns="45720" rIns="91440" bIns="45720" rtlCol="0">
            <a:normAutofit/>
          </a:bodyPr>
          <a:lstStyle/>
          <a:p>
            <a:pPr marL="0" indent="0">
              <a:buNone/>
            </a:pPr>
            <a:r>
              <a:rPr lang="en-US" sz="3200" dirty="0">
                <a:latin typeface="Arial" panose="020B0604020202020204" pitchFamily="34" charset="0"/>
                <a:cs typeface="Arial" panose="020B0604020202020204" pitchFamily="34" charset="0"/>
              </a:rPr>
              <a:t>2. </a:t>
            </a:r>
            <a:r>
              <a:rPr lang="en-US" sz="3200" dirty="0" err="1">
                <a:latin typeface="Arial" panose="020B0604020202020204" pitchFamily="34" charset="0"/>
                <a:cs typeface="Arial" panose="020B0604020202020204" pitchFamily="34" charset="0"/>
              </a:rPr>
              <a:t>L’argument</a:t>
            </a:r>
            <a:r>
              <a:rPr lang="en-US" sz="3200" dirty="0">
                <a:latin typeface="Arial" panose="020B0604020202020204" pitchFamily="34" charset="0"/>
                <a:cs typeface="Arial" panose="020B0604020202020204" pitchFamily="34" charset="0"/>
              </a:rPr>
              <a:t>…</a:t>
            </a:r>
            <a:r>
              <a:rPr lang="en-US" sz="3200" dirty="0">
                <a:solidFill>
                  <a:srgbClr val="FFFF00"/>
                </a:solidFill>
                <a:latin typeface="Arial" panose="020B0604020202020204" pitchFamily="34" charset="0"/>
                <a:cs typeface="Arial" panose="020B0604020202020204" pitchFamily="34" charset="0"/>
              </a:rPr>
              <a:t>Ne </a:t>
            </a:r>
            <a:r>
              <a:rPr lang="en-US" sz="3200" dirty="0" err="1">
                <a:solidFill>
                  <a:srgbClr val="FFFF00"/>
                </a:solidFill>
                <a:latin typeface="Arial" panose="020B0604020202020204" pitchFamily="34" charset="0"/>
                <a:cs typeface="Arial" panose="020B0604020202020204" pitchFamily="34" charset="0"/>
              </a:rPr>
              <a:t>doutons</a:t>
            </a:r>
            <a:r>
              <a:rPr lang="en-US" sz="3200" dirty="0">
                <a:solidFill>
                  <a:srgbClr val="FFFF00"/>
                </a:solidFill>
                <a:latin typeface="Arial" panose="020B0604020202020204" pitchFamily="34" charset="0"/>
                <a:cs typeface="Arial" panose="020B0604020202020204" pitchFamily="34" charset="0"/>
              </a:rPr>
              <a:t> pas.</a:t>
            </a:r>
          </a:p>
          <a:p>
            <a:pPr marL="0" indent="0">
              <a:buNone/>
            </a:pPr>
            <a:r>
              <a:rPr lang="en-US" sz="3200" dirty="0">
                <a:latin typeface="Comic Sans MS" panose="030F0702030302020204" pitchFamily="66" charset="0"/>
                <a:cs typeface="Arial" panose="020B0604020202020204" pitchFamily="34" charset="0"/>
              </a:rPr>
              <a:t>‘‘</a:t>
            </a:r>
            <a:r>
              <a:rPr lang="en-US" sz="3200" dirty="0" err="1">
                <a:latin typeface="Comic Sans MS" panose="030F0702030302020204" pitchFamily="66" charset="0"/>
                <a:cs typeface="Arial" panose="020B0604020202020204" pitchFamily="34" charset="0"/>
              </a:rPr>
              <a:t>Mais</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vous</a:t>
            </a:r>
            <a:r>
              <a:rPr lang="en-US" sz="3200" dirty="0">
                <a:latin typeface="Comic Sans MS" panose="030F0702030302020204" pitchFamily="66" charset="0"/>
                <a:cs typeface="Arial" panose="020B0604020202020204" pitchFamily="34" charset="0"/>
              </a:rPr>
              <a:t>, frères, </a:t>
            </a:r>
            <a:r>
              <a:rPr lang="en-US" sz="3200" dirty="0" err="1">
                <a:latin typeface="Comic Sans MS" panose="030F0702030302020204" pitchFamily="66" charset="0"/>
                <a:cs typeface="Arial" panose="020B0604020202020204" pitchFamily="34" charset="0"/>
              </a:rPr>
              <a:t>vous</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n’êtes</a:t>
            </a:r>
            <a:r>
              <a:rPr lang="en-US" sz="3200" dirty="0">
                <a:latin typeface="Comic Sans MS" panose="030F0702030302020204" pitchFamily="66" charset="0"/>
                <a:cs typeface="Arial" panose="020B0604020202020204" pitchFamily="34" charset="0"/>
              </a:rPr>
              <a:t> pas dans les </a:t>
            </a:r>
            <a:r>
              <a:rPr lang="en-US" sz="3200" dirty="0" err="1">
                <a:latin typeface="Comic Sans MS" panose="030F0702030302020204" pitchFamily="66" charset="0"/>
                <a:cs typeface="Arial" panose="020B0604020202020204" pitchFamily="34" charset="0"/>
              </a:rPr>
              <a:t>ténèbres</a:t>
            </a:r>
            <a:r>
              <a:rPr lang="en-US" sz="3200" dirty="0">
                <a:latin typeface="Comic Sans MS" panose="030F0702030302020204" pitchFamily="66" charset="0"/>
                <a:cs typeface="Arial" panose="020B0604020202020204" pitchFamily="34" charset="0"/>
              </a:rPr>
              <a:t>, pour que </a:t>
            </a:r>
            <a:r>
              <a:rPr lang="en-US" sz="3200" dirty="0" err="1">
                <a:latin typeface="Comic Sans MS" panose="030F0702030302020204" pitchFamily="66" charset="0"/>
                <a:cs typeface="Arial" panose="020B0604020202020204" pitchFamily="34" charset="0"/>
              </a:rPr>
              <a:t>ce</a:t>
            </a:r>
            <a:r>
              <a:rPr lang="en-US" sz="3200" dirty="0">
                <a:latin typeface="Comic Sans MS" panose="030F0702030302020204" pitchFamily="66" charset="0"/>
                <a:cs typeface="Arial" panose="020B0604020202020204" pitchFamily="34" charset="0"/>
              </a:rPr>
              <a:t> jour </a:t>
            </a:r>
            <a:r>
              <a:rPr lang="en-US" sz="3200" dirty="0" err="1">
                <a:latin typeface="Comic Sans MS" panose="030F0702030302020204" pitchFamily="66" charset="0"/>
                <a:cs typeface="Arial" panose="020B0604020202020204" pitchFamily="34" charset="0"/>
              </a:rPr>
              <a:t>vous</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surprenne</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comme</a:t>
            </a:r>
            <a:r>
              <a:rPr lang="en-US" sz="3200" dirty="0">
                <a:latin typeface="Comic Sans MS" panose="030F0702030302020204" pitchFamily="66" charset="0"/>
                <a:cs typeface="Arial" panose="020B0604020202020204" pitchFamily="34" charset="0"/>
              </a:rPr>
              <a:t> un </a:t>
            </a:r>
            <a:r>
              <a:rPr lang="en-US" sz="3200" dirty="0" err="1">
                <a:latin typeface="Comic Sans MS" panose="030F0702030302020204" pitchFamily="66" charset="0"/>
                <a:cs typeface="Arial" panose="020B0604020202020204" pitchFamily="34" charset="0"/>
              </a:rPr>
              <a:t>voleur</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vous</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êtes</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tous</a:t>
            </a:r>
            <a:r>
              <a:rPr lang="en-US" sz="3200" dirty="0">
                <a:latin typeface="Comic Sans MS" panose="030F0702030302020204" pitchFamily="66" charset="0"/>
                <a:cs typeface="Arial" panose="020B0604020202020204" pitchFamily="34" charset="0"/>
              </a:rPr>
              <a:t> </a:t>
            </a:r>
            <a:r>
              <a:rPr lang="en-US" sz="3200" i="1" dirty="0">
                <a:solidFill>
                  <a:srgbClr val="FFFF00"/>
                </a:solidFill>
                <a:latin typeface="Comic Sans MS" panose="030F0702030302020204" pitchFamily="66" charset="0"/>
                <a:cs typeface="Arial" panose="020B0604020202020204" pitchFamily="34" charset="0"/>
              </a:rPr>
              <a:t>des enfants de la lumière</a:t>
            </a:r>
            <a:r>
              <a:rPr lang="en-US" sz="3200" dirty="0">
                <a:latin typeface="Comic Sans MS" panose="030F0702030302020204" pitchFamily="66" charset="0"/>
                <a:cs typeface="Arial" panose="020B0604020202020204" pitchFamily="34" charset="0"/>
              </a:rPr>
              <a:t>, et des enfants du jour…’’  </a:t>
            </a:r>
            <a:r>
              <a:rPr lang="en-US" sz="2800" dirty="0">
                <a:latin typeface="Comic Sans MS" panose="030F0702030302020204" pitchFamily="66" charset="0"/>
                <a:cs typeface="Arial" panose="020B0604020202020204" pitchFamily="34" charset="0"/>
              </a:rPr>
              <a:t>1Th 5:4,5a.   </a:t>
            </a:r>
          </a:p>
        </p:txBody>
      </p:sp>
      <p:pic>
        <p:nvPicPr>
          <p:cNvPr id="3074" name="Picture 2" descr="Image result for lumière">
            <a:extLst>
              <a:ext uri="{FF2B5EF4-FFF2-40B4-BE49-F238E27FC236}">
                <a16:creationId xmlns:a16="http://schemas.microsoft.com/office/drawing/2014/main" id="{C8B15004-F973-415E-AA13-B13E3E31C11E}"/>
              </a:ext>
            </a:extLst>
          </p:cNvPr>
          <p:cNvPicPr>
            <a:picLocks noGrp="1" noChangeAspect="1" noChangeArrowheads="1"/>
          </p:cNvPicPr>
          <p:nvPr>
            <p:ph sz="half" idx="2"/>
          </p:nvPr>
        </p:nvPicPr>
        <p:blipFill>
          <a:blip r:embed="rId7">
            <a:extLst>
              <a:ext uri="{28A0092B-C50C-407E-A947-70E740481C1C}">
                <a14:useLocalDpi xmlns:a14="http://schemas.microsoft.com/office/drawing/2010/main" val="0"/>
              </a:ext>
            </a:extLst>
          </a:blip>
          <a:srcRect/>
          <a:stretch>
            <a:fillRect/>
          </a:stretch>
        </p:blipFill>
        <p:spPr bwMode="auto">
          <a:xfrm>
            <a:off x="7730788" y="2162785"/>
            <a:ext cx="4258012" cy="37096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6574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243191" y="1712068"/>
            <a:ext cx="11217983" cy="4536331"/>
          </a:xfrm>
        </p:spPr>
        <p:txBody>
          <a:bodyPr>
            <a:normAutofit/>
          </a:bodyPr>
          <a:lstStyle/>
          <a:p>
            <a:pPr marL="0" indent="0">
              <a:buNone/>
            </a:pPr>
            <a:r>
              <a:rPr lang="fr-CA" sz="3200" dirty="0">
                <a:latin typeface="Arial" panose="020B0604020202020204" pitchFamily="34" charset="0"/>
                <a:cs typeface="Arial" panose="020B0604020202020204" pitchFamily="34" charset="0"/>
              </a:rPr>
              <a:t>2.L’argument…Ne doutons pas!</a:t>
            </a:r>
          </a:p>
          <a:p>
            <a:r>
              <a:rPr lang="fr-CA" sz="3200" dirty="0">
                <a:solidFill>
                  <a:srgbClr val="FFFF00"/>
                </a:solidFill>
                <a:latin typeface="Arial" panose="020B0604020202020204" pitchFamily="34" charset="0"/>
                <a:cs typeface="Arial" panose="020B0604020202020204" pitchFamily="34" charset="0"/>
              </a:rPr>
              <a:t>Notre position.</a:t>
            </a:r>
          </a:p>
          <a:p>
            <a:pPr marL="0" indent="0">
              <a:buNone/>
            </a:pPr>
            <a:r>
              <a:rPr lang="fr-CA" sz="3200" dirty="0">
                <a:latin typeface="Comic Sans MS" panose="030F0702030302020204" pitchFamily="66" charset="0"/>
                <a:cs typeface="Arial" panose="020B0604020202020204" pitchFamily="34" charset="0"/>
              </a:rPr>
              <a:t>‘‘Rendons grâces au Père, qui vous a rendus capables d’avoir part à l’héritage des saints dans la lumière; il nous a délivrés de la puissance des ténèbres et nous a transportés dans le royaume de son Fils bien-aimé.</a:t>
            </a:r>
            <a:r>
              <a:rPr lang="fr-CA" sz="3200" dirty="0">
                <a:latin typeface="Arial" panose="020B0604020202020204" pitchFamily="34" charset="0"/>
                <a:cs typeface="Arial" panose="020B0604020202020204" pitchFamily="34" charset="0"/>
              </a:rPr>
              <a:t> </a:t>
            </a:r>
            <a:r>
              <a:rPr lang="fr-CA" sz="2800" dirty="0">
                <a:latin typeface="Arial" panose="020B0604020202020204" pitchFamily="34" charset="0"/>
                <a:cs typeface="Arial" panose="020B0604020202020204" pitchFamily="34" charset="0"/>
              </a:rPr>
              <a:t>Col1:12,13.  </a:t>
            </a:r>
          </a:p>
          <a:p>
            <a:pPr marL="0" indent="0">
              <a:buNone/>
            </a:pPr>
            <a:r>
              <a:rPr lang="fr-CA" sz="3200" dirty="0">
                <a:latin typeface="Arial" panose="020B0604020202020204" pitchFamily="34" charset="0"/>
                <a:cs typeface="Arial" panose="020B0604020202020204" pitchFamily="34" charset="0"/>
              </a:rPr>
              <a:t>Les croyants n’ont aucune part au jour du Seigneur!!!</a:t>
            </a:r>
          </a:p>
          <a:p>
            <a:pPr marL="0" indent="0">
              <a:buNone/>
            </a:pPr>
            <a:endParaRPr lang="fr-CA" sz="3200" dirty="0">
              <a:latin typeface="Arial" panose="020B0604020202020204" pitchFamily="34"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a:p>
            <a:endParaRPr lang="fr-CA" sz="28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27290473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243191" y="1712068"/>
            <a:ext cx="11217983" cy="4536331"/>
          </a:xfrm>
        </p:spPr>
        <p:txBody>
          <a:bodyPr>
            <a:normAutofit/>
          </a:bodyPr>
          <a:lstStyle/>
          <a:p>
            <a:pPr marL="0" indent="0">
              <a:buNone/>
            </a:pPr>
            <a:r>
              <a:rPr lang="fr-CA" sz="3200" dirty="0">
                <a:latin typeface="Arial" panose="020B0604020202020204" pitchFamily="34" charset="0"/>
                <a:cs typeface="Arial" panose="020B0604020202020204" pitchFamily="34" charset="0"/>
              </a:rPr>
              <a:t>2.L’argument…Ne doutons pas!</a:t>
            </a:r>
          </a:p>
          <a:p>
            <a:r>
              <a:rPr lang="fr-CA" sz="3200" dirty="0">
                <a:solidFill>
                  <a:srgbClr val="FFFF00"/>
                </a:solidFill>
                <a:latin typeface="Arial" panose="020B0604020202020204" pitchFamily="34" charset="0"/>
                <a:cs typeface="Arial" panose="020B0604020202020204" pitchFamily="34" charset="0"/>
              </a:rPr>
              <a:t>Notre problématique</a:t>
            </a:r>
            <a:r>
              <a:rPr lang="fr-CA" sz="3200" dirty="0">
                <a:latin typeface="Arial" panose="020B0604020202020204" pitchFamily="34" charset="0"/>
                <a:cs typeface="Arial" panose="020B0604020202020204" pitchFamily="34" charset="0"/>
              </a:rPr>
              <a:t>.</a:t>
            </a:r>
          </a:p>
          <a:p>
            <a:pPr marL="0" indent="0">
              <a:buNone/>
            </a:pPr>
            <a:r>
              <a:rPr lang="fr-CA" sz="3200" dirty="0">
                <a:latin typeface="Arial" panose="020B0604020202020204" pitchFamily="34" charset="0"/>
                <a:cs typeface="Arial" panose="020B0604020202020204" pitchFamily="34" charset="0"/>
              </a:rPr>
              <a:t>Même si nous sommes enfants de la lumière, malheureusement, à cause de la faiblesse de la chair(</a:t>
            </a:r>
            <a:r>
              <a:rPr lang="fr-CA" sz="2800" dirty="0">
                <a:latin typeface="Arial" panose="020B0604020202020204" pitchFamily="34" charset="0"/>
                <a:cs typeface="Arial" panose="020B0604020202020204" pitchFamily="34" charset="0"/>
              </a:rPr>
              <a:t>Ro 7</a:t>
            </a:r>
            <a:r>
              <a:rPr lang="fr-CA" sz="3200" dirty="0">
                <a:latin typeface="Arial" panose="020B0604020202020204" pitchFamily="34" charset="0"/>
                <a:cs typeface="Arial" panose="020B0604020202020204" pitchFamily="34" charset="0"/>
              </a:rPr>
              <a:t>), nous pouvons nous comporter comme si nous appartenions toujours au royaume des ténèbres. </a:t>
            </a:r>
          </a:p>
          <a:p>
            <a:pPr marL="0" indent="0">
              <a:buNone/>
            </a:pPr>
            <a:endParaRPr lang="fr-CA" sz="3200" dirty="0">
              <a:latin typeface="Arial" panose="020B0604020202020204" pitchFamily="34" charset="0"/>
              <a:cs typeface="Arial" panose="020B0604020202020204" pitchFamily="34" charset="0"/>
            </a:endParaRPr>
          </a:p>
          <a:p>
            <a:pPr marL="0" indent="0">
              <a:buNone/>
            </a:pPr>
            <a:endParaRPr lang="fr-CA" sz="3200" dirty="0">
              <a:latin typeface="Arial" panose="020B0604020202020204" pitchFamily="34" charset="0"/>
              <a:cs typeface="Arial" panose="020B0604020202020204" pitchFamily="34" charset="0"/>
            </a:endParaRPr>
          </a:p>
          <a:p>
            <a:endParaRPr lang="fr-CA" sz="28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8590953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1BFA233-24A8-4E78-ACE9-2CA9502F1676}"/>
              </a:ext>
            </a:extLst>
          </p:cNvPr>
          <p:cNvSpPr>
            <a:spLocks noGrp="1"/>
          </p:cNvSpPr>
          <p:nvPr>
            <p:ph type="title"/>
          </p:nvPr>
        </p:nvSpPr>
        <p:spPr>
          <a:xfrm>
            <a:off x="648930" y="629266"/>
            <a:ext cx="9252154" cy="1223983"/>
          </a:xfrm>
        </p:spPr>
        <p:txBody>
          <a:bodyPr vert="horz" lIns="91440" tIns="45720" rIns="91440" bIns="45720" rtlCol="0" anchor="t">
            <a:normAutofit/>
          </a:bodyPr>
          <a:lstStyle/>
          <a:p>
            <a:pPr>
              <a:lnSpc>
                <a:spcPct val="90000"/>
              </a:lnSpc>
            </a:pPr>
            <a:r>
              <a:rPr lang="en-US" sz="3600" b="0" i="0" kern="1200" dirty="0">
                <a:solidFill>
                  <a:schemeClr val="tx2"/>
                </a:solidFill>
                <a:latin typeface="Arial" panose="020B0604020202020204" pitchFamily="34" charset="0"/>
                <a:cs typeface="Arial" panose="020B0604020202020204" pitchFamily="34" charset="0"/>
              </a:rPr>
              <a:t>Le </a:t>
            </a:r>
            <a:r>
              <a:rPr lang="en-US" sz="3600" b="0" i="0" kern="1200" dirty="0" err="1">
                <a:solidFill>
                  <a:schemeClr val="tx2"/>
                </a:solidFill>
                <a:latin typeface="Arial" panose="020B0604020202020204" pitchFamily="34" charset="0"/>
                <a:cs typeface="Arial" panose="020B0604020202020204" pitchFamily="34" charset="0"/>
              </a:rPr>
              <a:t>croyant</a:t>
            </a:r>
            <a:r>
              <a:rPr lang="en-US" sz="3600" b="0" i="0" kern="1200" dirty="0">
                <a:solidFill>
                  <a:schemeClr val="tx2"/>
                </a:solidFill>
                <a:latin typeface="Arial" panose="020B0604020202020204" pitchFamily="34" charset="0"/>
                <a:cs typeface="Arial" panose="020B0604020202020204" pitchFamily="34" charset="0"/>
              </a:rPr>
              <a:t> </a:t>
            </a:r>
            <a:r>
              <a:rPr lang="en-US" sz="3600" b="0" i="0" kern="1200" dirty="0" err="1">
                <a:solidFill>
                  <a:schemeClr val="tx2"/>
                </a:solidFill>
                <a:latin typeface="Arial" panose="020B0604020202020204" pitchFamily="34" charset="0"/>
                <a:cs typeface="Arial" panose="020B0604020202020204" pitchFamily="34" charset="0"/>
              </a:rPr>
              <a:t>modèle</a:t>
            </a:r>
            <a:r>
              <a:rPr lang="en-US" sz="3600" b="0" i="0" kern="1200" dirty="0">
                <a:solidFill>
                  <a:schemeClr val="tx2"/>
                </a:solidFill>
                <a:latin typeface="Arial" panose="020B0604020202020204" pitchFamily="34" charset="0"/>
                <a:cs typeface="Arial" panose="020B0604020202020204" pitchFamily="34" charset="0"/>
              </a:rPr>
              <a:t> et </a:t>
            </a:r>
            <a:r>
              <a:rPr lang="en-US" sz="3600" b="0" i="0" kern="1200" dirty="0" err="1">
                <a:solidFill>
                  <a:schemeClr val="tx2"/>
                </a:solidFill>
                <a:latin typeface="Arial" panose="020B0604020202020204" pitchFamily="34" charset="0"/>
                <a:cs typeface="Arial" panose="020B0604020202020204" pitchFamily="34" charset="0"/>
              </a:rPr>
              <a:t>sa</a:t>
            </a:r>
            <a:r>
              <a:rPr lang="en-US" sz="3600" b="0" i="0" kern="1200" dirty="0">
                <a:solidFill>
                  <a:schemeClr val="tx2"/>
                </a:solidFill>
                <a:latin typeface="Arial" panose="020B0604020202020204" pitchFamily="34" charset="0"/>
                <a:cs typeface="Arial" panose="020B0604020202020204" pitchFamily="34" charset="0"/>
              </a:rPr>
              <a:t> </a:t>
            </a:r>
            <a:r>
              <a:rPr lang="en-US" sz="3600" b="0" i="0" kern="1200" dirty="0" err="1">
                <a:solidFill>
                  <a:schemeClr val="tx2"/>
                </a:solidFill>
                <a:latin typeface="Arial" panose="020B0604020202020204" pitchFamily="34" charset="0"/>
                <a:cs typeface="Arial" panose="020B0604020202020204" pitchFamily="34" charset="0"/>
              </a:rPr>
              <a:t>marche</a:t>
            </a:r>
            <a:r>
              <a:rPr lang="en-US" sz="3600" b="0" i="0" kern="1200" dirty="0">
                <a:solidFill>
                  <a:schemeClr val="tx2"/>
                </a:solidFill>
                <a:latin typeface="Arial" panose="020B0604020202020204" pitchFamily="34" charset="0"/>
                <a:cs typeface="Arial" panose="020B0604020202020204" pitchFamily="34" charset="0"/>
              </a:rPr>
              <a:t>…</a:t>
            </a:r>
            <a:r>
              <a:rPr lang="en-US" sz="3600" b="0" i="0" kern="1200" dirty="0" err="1">
                <a:solidFill>
                  <a:schemeClr val="tx2"/>
                </a:solidFill>
                <a:latin typeface="Arial" panose="020B0604020202020204" pitchFamily="34" charset="0"/>
                <a:cs typeface="Arial" panose="020B0604020202020204" pitchFamily="34" charset="0"/>
              </a:rPr>
              <a:t>Partie</a:t>
            </a:r>
            <a:r>
              <a:rPr lang="en-US" sz="3600" b="0" i="0" kern="1200" dirty="0">
                <a:solidFill>
                  <a:schemeClr val="tx2"/>
                </a:solidFill>
                <a:latin typeface="Arial" panose="020B0604020202020204" pitchFamily="34" charset="0"/>
                <a:cs typeface="Arial" panose="020B0604020202020204" pitchFamily="34" charset="0"/>
              </a:rPr>
              <a:t> 4</a:t>
            </a:r>
          </a:p>
        </p:txBody>
      </p:sp>
      <p:sp>
        <p:nvSpPr>
          <p:cNvPr id="3" name="Content Placeholder 2">
            <a:extLst>
              <a:ext uri="{FF2B5EF4-FFF2-40B4-BE49-F238E27FC236}">
                <a16:creationId xmlns:a16="http://schemas.microsoft.com/office/drawing/2014/main" id="{39059C5A-A41B-4C83-95FA-0DBB01A24C82}"/>
              </a:ext>
            </a:extLst>
          </p:cNvPr>
          <p:cNvSpPr>
            <a:spLocks noGrp="1"/>
          </p:cNvSpPr>
          <p:nvPr>
            <p:ph sz="half" idx="1"/>
          </p:nvPr>
        </p:nvSpPr>
        <p:spPr>
          <a:xfrm>
            <a:off x="203200" y="2052213"/>
            <a:ext cx="6817360" cy="4196185"/>
          </a:xfrm>
        </p:spPr>
        <p:txBody>
          <a:bodyPr vert="horz" lIns="91440" tIns="45720" rIns="91440" bIns="45720" rtlCol="0">
            <a:normAutofit/>
          </a:bodyPr>
          <a:lstStyle/>
          <a:p>
            <a:pPr marL="0" indent="0">
              <a:buNone/>
            </a:pPr>
            <a:r>
              <a:rPr lang="en-US" sz="3200" dirty="0">
                <a:latin typeface="Arial" panose="020B0604020202020204" pitchFamily="34" charset="0"/>
                <a:cs typeface="Arial" panose="020B0604020202020204" pitchFamily="34" charset="0"/>
              </a:rPr>
              <a:t>3. </a:t>
            </a:r>
            <a:r>
              <a:rPr lang="en-US" sz="3200" dirty="0" err="1">
                <a:latin typeface="Arial" panose="020B0604020202020204" pitchFamily="34" charset="0"/>
                <a:cs typeface="Arial" panose="020B0604020202020204" pitchFamily="34" charset="0"/>
              </a:rPr>
              <a:t>L’attitude</a:t>
            </a:r>
            <a:r>
              <a:rPr lang="en-US" sz="3200" dirty="0">
                <a:latin typeface="Arial" panose="020B0604020202020204" pitchFamily="34" charset="0"/>
                <a:cs typeface="Arial" panose="020B0604020202020204" pitchFamily="34" charset="0"/>
              </a:rPr>
              <a:t>…</a:t>
            </a:r>
            <a:r>
              <a:rPr lang="en-US" sz="3200" dirty="0">
                <a:solidFill>
                  <a:srgbClr val="FFFF00"/>
                </a:solidFill>
                <a:latin typeface="Arial" panose="020B0604020202020204" pitchFamily="34" charset="0"/>
                <a:cs typeface="Arial" panose="020B0604020202020204" pitchFamily="34" charset="0"/>
              </a:rPr>
              <a:t>Ne </a:t>
            </a:r>
            <a:r>
              <a:rPr lang="en-US" sz="3200" dirty="0" err="1">
                <a:solidFill>
                  <a:srgbClr val="FFFF00"/>
                </a:solidFill>
                <a:latin typeface="Arial" panose="020B0604020202020204" pitchFamily="34" charset="0"/>
                <a:cs typeface="Arial" panose="020B0604020202020204" pitchFamily="34" charset="0"/>
              </a:rPr>
              <a:t>dormons</a:t>
            </a:r>
            <a:r>
              <a:rPr lang="en-US" sz="3200" dirty="0">
                <a:solidFill>
                  <a:srgbClr val="FFFF00"/>
                </a:solidFill>
                <a:latin typeface="Arial" panose="020B0604020202020204" pitchFamily="34" charset="0"/>
                <a:cs typeface="Arial" panose="020B0604020202020204" pitchFamily="34" charset="0"/>
              </a:rPr>
              <a:t> pas!</a:t>
            </a:r>
          </a:p>
          <a:p>
            <a:pPr marL="0" indent="0">
              <a:buNone/>
            </a:pPr>
            <a:r>
              <a:rPr lang="en-US" sz="3200" dirty="0">
                <a:latin typeface="Comic Sans MS" panose="030F0702030302020204" pitchFamily="66" charset="0"/>
                <a:cs typeface="Arial" panose="020B0604020202020204" pitchFamily="34" charset="0"/>
              </a:rPr>
              <a:t>‘‘Ne </a:t>
            </a:r>
            <a:r>
              <a:rPr lang="en-US" sz="3200" dirty="0" err="1">
                <a:latin typeface="Comic Sans MS" panose="030F0702030302020204" pitchFamily="66" charset="0"/>
                <a:cs typeface="Arial" panose="020B0604020202020204" pitchFamily="34" charset="0"/>
              </a:rPr>
              <a:t>dormons</a:t>
            </a:r>
            <a:r>
              <a:rPr lang="en-US" sz="3200" dirty="0">
                <a:latin typeface="Comic Sans MS" panose="030F0702030302020204" pitchFamily="66" charset="0"/>
                <a:cs typeface="Arial" panose="020B0604020202020204" pitchFamily="34" charset="0"/>
              </a:rPr>
              <a:t> </a:t>
            </a:r>
            <a:r>
              <a:rPr lang="en-US" sz="3200" dirty="0" err="1">
                <a:latin typeface="Comic Sans MS" panose="030F0702030302020204" pitchFamily="66" charset="0"/>
                <a:cs typeface="Arial" panose="020B0604020202020204" pitchFamily="34" charset="0"/>
              </a:rPr>
              <a:t>donc</a:t>
            </a:r>
            <a:r>
              <a:rPr lang="en-US" sz="3200" dirty="0">
                <a:latin typeface="Comic Sans MS" panose="030F0702030302020204" pitchFamily="66" charset="0"/>
                <a:cs typeface="Arial" panose="020B0604020202020204" pitchFamily="34" charset="0"/>
              </a:rPr>
              <a:t> point </a:t>
            </a:r>
            <a:r>
              <a:rPr lang="en-US" sz="3200" i="1" dirty="0" err="1">
                <a:solidFill>
                  <a:srgbClr val="FFFF00"/>
                </a:solidFill>
                <a:latin typeface="Comic Sans MS" panose="030F0702030302020204" pitchFamily="66" charset="0"/>
                <a:cs typeface="Arial" panose="020B0604020202020204" pitchFamily="34" charset="0"/>
              </a:rPr>
              <a:t>comme</a:t>
            </a:r>
            <a:r>
              <a:rPr lang="en-US" sz="3200" i="1" dirty="0">
                <a:solidFill>
                  <a:srgbClr val="FFFF00"/>
                </a:solidFill>
                <a:latin typeface="Comic Sans MS" panose="030F0702030302020204" pitchFamily="66" charset="0"/>
                <a:cs typeface="Arial" panose="020B0604020202020204" pitchFamily="34" charset="0"/>
              </a:rPr>
              <a:t> les </a:t>
            </a:r>
            <a:r>
              <a:rPr lang="en-US" sz="3200" i="1" dirty="0" err="1">
                <a:solidFill>
                  <a:srgbClr val="FFFF00"/>
                </a:solidFill>
                <a:latin typeface="Comic Sans MS" panose="030F0702030302020204" pitchFamily="66" charset="0"/>
                <a:cs typeface="Arial" panose="020B0604020202020204" pitchFamily="34" charset="0"/>
              </a:rPr>
              <a:t>autres</a:t>
            </a:r>
            <a:r>
              <a:rPr lang="en-US" sz="3200" dirty="0">
                <a:latin typeface="Comic Sans MS" panose="030F0702030302020204" pitchFamily="66" charset="0"/>
                <a:cs typeface="Arial" panose="020B0604020202020204" pitchFamily="34" charset="0"/>
              </a:rPr>
              <a:t>…’’  </a:t>
            </a:r>
            <a:r>
              <a:rPr lang="en-US" sz="2800" dirty="0">
                <a:latin typeface="Comic Sans MS" panose="030F0702030302020204" pitchFamily="66" charset="0"/>
                <a:cs typeface="Arial" panose="020B0604020202020204" pitchFamily="34" charset="0"/>
              </a:rPr>
              <a:t>1Th 5:4,5a.   </a:t>
            </a:r>
          </a:p>
        </p:txBody>
      </p:sp>
      <p:pic>
        <p:nvPicPr>
          <p:cNvPr id="2050" name="Picture 2" descr="Image result for dormir">
            <a:extLst>
              <a:ext uri="{FF2B5EF4-FFF2-40B4-BE49-F238E27FC236}">
                <a16:creationId xmlns:a16="http://schemas.microsoft.com/office/drawing/2014/main" id="{5EB30EE1-75F1-4B59-ACD5-E8712771BFEB}"/>
              </a:ext>
            </a:extLst>
          </p:cNvPr>
          <p:cNvPicPr>
            <a:picLocks noGrp="1" noChangeAspect="1" noChangeArrowheads="1"/>
          </p:cNvPicPr>
          <p:nvPr>
            <p:ph sz="half" idx="2"/>
          </p:nvPr>
        </p:nvPicPr>
        <p:blipFill>
          <a:blip r:embed="rId7">
            <a:extLst>
              <a:ext uri="{28A0092B-C50C-407E-A947-70E740481C1C}">
                <a14:useLocalDpi xmlns:a14="http://schemas.microsoft.com/office/drawing/2010/main" val="0"/>
              </a:ext>
            </a:extLst>
          </a:blip>
          <a:srcRect/>
          <a:stretch>
            <a:fillRect/>
          </a:stretch>
        </p:blipFill>
        <p:spPr bwMode="auto">
          <a:xfrm>
            <a:off x="7020560" y="2052213"/>
            <a:ext cx="5059680" cy="41765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58220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496112" y="2115878"/>
            <a:ext cx="10965062" cy="4132521"/>
          </a:xfrm>
        </p:spPr>
        <p:txBody>
          <a:bodyPr>
            <a:normAutofit/>
          </a:bodyPr>
          <a:lstStyle/>
          <a:p>
            <a:pPr marL="0" indent="0">
              <a:buNone/>
            </a:pPr>
            <a:r>
              <a:rPr lang="fr-CA" sz="3200" dirty="0">
                <a:latin typeface="Arial" panose="020B0604020202020204" pitchFamily="34" charset="0"/>
                <a:cs typeface="Arial" panose="020B0604020202020204" pitchFamily="34" charset="0"/>
              </a:rPr>
              <a:t>3.L’attitude…Ne dormons pas! </a:t>
            </a:r>
          </a:p>
          <a:p>
            <a:pPr marL="0" indent="0">
              <a:buNone/>
            </a:pPr>
            <a:r>
              <a:rPr lang="fr-CA" sz="3200" dirty="0">
                <a:latin typeface="Arial" panose="020B0604020202020204" pitchFamily="34" charset="0"/>
                <a:cs typeface="Arial" panose="020B0604020202020204" pitchFamily="34" charset="0"/>
              </a:rPr>
              <a:t>L’assoupissement à cause:</a:t>
            </a:r>
            <a:endParaRPr lang="fr-CA" sz="3200" dirty="0">
              <a:latin typeface="Comic Sans MS" panose="030F0702030302020204" pitchFamily="66" charset="0"/>
              <a:cs typeface="Arial" panose="020B0604020202020204" pitchFamily="34" charset="0"/>
            </a:endParaRPr>
          </a:p>
          <a:p>
            <a:r>
              <a:rPr lang="fr-CA" sz="3200" dirty="0">
                <a:latin typeface="Arial" panose="020B0604020202020204" pitchFamily="34" charset="0"/>
                <a:cs typeface="Arial" panose="020B0604020202020204" pitchFamily="34" charset="0"/>
              </a:rPr>
              <a:t>de </a:t>
            </a:r>
            <a:r>
              <a:rPr lang="fr-CA" sz="3200" dirty="0">
                <a:solidFill>
                  <a:srgbClr val="FFFF00"/>
                </a:solidFill>
                <a:latin typeface="Arial" panose="020B0604020202020204" pitchFamily="34" charset="0"/>
                <a:cs typeface="Arial" panose="020B0604020202020204" pitchFamily="34" charset="0"/>
              </a:rPr>
              <a:t>l’attente</a:t>
            </a:r>
            <a:r>
              <a:rPr lang="fr-CA" sz="3200" dirty="0">
                <a:latin typeface="Arial" panose="020B0604020202020204" pitchFamily="34" charset="0"/>
                <a:cs typeface="Arial" panose="020B0604020202020204" pitchFamily="34" charset="0"/>
              </a:rPr>
              <a:t> du maître. </a:t>
            </a:r>
            <a:r>
              <a:rPr lang="fr-CA" sz="2800" dirty="0">
                <a:latin typeface="Arial" panose="020B0604020202020204" pitchFamily="34" charset="0"/>
                <a:cs typeface="Arial" panose="020B0604020202020204" pitchFamily="34" charset="0"/>
              </a:rPr>
              <a:t>Mt 25.(les 10 vierges)</a:t>
            </a:r>
          </a:p>
          <a:p>
            <a:r>
              <a:rPr lang="fr-CA" sz="3200" dirty="0">
                <a:latin typeface="Arial" panose="020B0604020202020204" pitchFamily="34" charset="0"/>
                <a:cs typeface="Arial" panose="020B0604020202020204" pitchFamily="34" charset="0"/>
              </a:rPr>
              <a:t>des </a:t>
            </a:r>
            <a:r>
              <a:rPr lang="fr-CA" sz="3200" dirty="0">
                <a:solidFill>
                  <a:srgbClr val="FFFF00"/>
                </a:solidFill>
                <a:latin typeface="Arial" panose="020B0604020202020204" pitchFamily="34" charset="0"/>
                <a:cs typeface="Arial" panose="020B0604020202020204" pitchFamily="34" charset="0"/>
              </a:rPr>
              <a:t>attraits</a:t>
            </a:r>
            <a:r>
              <a:rPr lang="fr-CA" sz="3200" dirty="0">
                <a:latin typeface="Arial" panose="020B0604020202020204" pitchFamily="34" charset="0"/>
                <a:cs typeface="Arial" panose="020B0604020202020204" pitchFamily="34" charset="0"/>
              </a:rPr>
              <a:t> du monde. </a:t>
            </a:r>
            <a:r>
              <a:rPr lang="fr-CA" sz="2800" dirty="0">
                <a:latin typeface="Arial" panose="020B0604020202020204" pitchFamily="34" charset="0"/>
                <a:cs typeface="Arial" panose="020B0604020202020204" pitchFamily="34" charset="0"/>
              </a:rPr>
              <a:t>2 Ti 4.(</a:t>
            </a:r>
            <a:r>
              <a:rPr lang="fr-CA" sz="2800" dirty="0" err="1">
                <a:latin typeface="Arial" panose="020B0604020202020204" pitchFamily="34" charset="0"/>
                <a:cs typeface="Arial" panose="020B0604020202020204" pitchFamily="34" charset="0"/>
              </a:rPr>
              <a:t>Démas</a:t>
            </a:r>
            <a:r>
              <a:rPr lang="fr-CA" sz="2800" dirty="0">
                <a:latin typeface="Arial" panose="020B0604020202020204" pitchFamily="34" charset="0"/>
                <a:cs typeface="Arial" panose="020B0604020202020204" pitchFamily="34" charset="0"/>
              </a:rPr>
              <a:t>)</a:t>
            </a:r>
          </a:p>
          <a:p>
            <a:endParaRPr lang="fr-CA" sz="2800" dirty="0">
              <a:latin typeface="Arial" panose="020B0604020202020204" pitchFamily="34" charset="0"/>
              <a:cs typeface="Arial" panose="020B0604020202020204" pitchFamily="34" charset="0"/>
            </a:endParaRPr>
          </a:p>
          <a:p>
            <a:endParaRPr lang="fr-CA" sz="2800" dirty="0">
              <a:latin typeface="Arial" panose="020B0604020202020204" pitchFamily="34" charset="0"/>
              <a:cs typeface="Arial" panose="020B0604020202020204" pitchFamily="34" charset="0"/>
            </a:endParaRP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2300590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71" name="Picture 70">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3" name="Picture 72">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75" name="Oval 74">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77" name="Picture 76">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79" name="Picture 78">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81" name="Rectangle 80">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B1BFA233-24A8-4E78-ACE9-2CA9502F1676}"/>
              </a:ext>
            </a:extLst>
          </p:cNvPr>
          <p:cNvSpPr>
            <a:spLocks noGrp="1"/>
          </p:cNvSpPr>
          <p:nvPr>
            <p:ph type="title"/>
          </p:nvPr>
        </p:nvSpPr>
        <p:spPr>
          <a:xfrm>
            <a:off x="648930" y="629266"/>
            <a:ext cx="9252154" cy="1223983"/>
          </a:xfrm>
        </p:spPr>
        <p:txBody>
          <a:bodyPr vert="horz" lIns="91440" tIns="45720" rIns="91440" bIns="45720" rtlCol="0" anchor="t">
            <a:normAutofit/>
          </a:bodyPr>
          <a:lstStyle/>
          <a:p>
            <a:pPr>
              <a:lnSpc>
                <a:spcPct val="90000"/>
              </a:lnSpc>
            </a:pPr>
            <a:r>
              <a:rPr lang="en-US" sz="3600" b="0" i="0" kern="1200" dirty="0">
                <a:solidFill>
                  <a:schemeClr val="tx2"/>
                </a:solidFill>
                <a:latin typeface="Arial" panose="020B0604020202020204" pitchFamily="34" charset="0"/>
                <a:cs typeface="Arial" panose="020B0604020202020204" pitchFamily="34" charset="0"/>
              </a:rPr>
              <a:t>Le </a:t>
            </a:r>
            <a:r>
              <a:rPr lang="en-US" sz="3600" b="0" i="0" kern="1200" dirty="0" err="1">
                <a:solidFill>
                  <a:schemeClr val="tx2"/>
                </a:solidFill>
                <a:latin typeface="Arial" panose="020B0604020202020204" pitchFamily="34" charset="0"/>
                <a:cs typeface="Arial" panose="020B0604020202020204" pitchFamily="34" charset="0"/>
              </a:rPr>
              <a:t>croyant</a:t>
            </a:r>
            <a:r>
              <a:rPr lang="en-US" sz="3600" b="0" i="0" kern="1200" dirty="0">
                <a:solidFill>
                  <a:schemeClr val="tx2"/>
                </a:solidFill>
                <a:latin typeface="Arial" panose="020B0604020202020204" pitchFamily="34" charset="0"/>
                <a:cs typeface="Arial" panose="020B0604020202020204" pitchFamily="34" charset="0"/>
              </a:rPr>
              <a:t> </a:t>
            </a:r>
            <a:r>
              <a:rPr lang="en-US" sz="3600" b="0" i="0" kern="1200" dirty="0" err="1">
                <a:solidFill>
                  <a:schemeClr val="tx2"/>
                </a:solidFill>
                <a:latin typeface="Arial" panose="020B0604020202020204" pitchFamily="34" charset="0"/>
                <a:cs typeface="Arial" panose="020B0604020202020204" pitchFamily="34" charset="0"/>
              </a:rPr>
              <a:t>modèle</a:t>
            </a:r>
            <a:r>
              <a:rPr lang="en-US" sz="3600" b="0" i="0" kern="1200" dirty="0">
                <a:solidFill>
                  <a:schemeClr val="tx2"/>
                </a:solidFill>
                <a:latin typeface="Arial" panose="020B0604020202020204" pitchFamily="34" charset="0"/>
                <a:cs typeface="Arial" panose="020B0604020202020204" pitchFamily="34" charset="0"/>
              </a:rPr>
              <a:t> et </a:t>
            </a:r>
            <a:r>
              <a:rPr lang="en-US" sz="3600" b="0" i="0" kern="1200" dirty="0" err="1">
                <a:solidFill>
                  <a:schemeClr val="tx2"/>
                </a:solidFill>
                <a:latin typeface="Arial" panose="020B0604020202020204" pitchFamily="34" charset="0"/>
                <a:cs typeface="Arial" panose="020B0604020202020204" pitchFamily="34" charset="0"/>
              </a:rPr>
              <a:t>sa</a:t>
            </a:r>
            <a:r>
              <a:rPr lang="en-US" sz="3600" b="0" i="0" kern="1200" dirty="0">
                <a:solidFill>
                  <a:schemeClr val="tx2"/>
                </a:solidFill>
                <a:latin typeface="Arial" panose="020B0604020202020204" pitchFamily="34" charset="0"/>
                <a:cs typeface="Arial" panose="020B0604020202020204" pitchFamily="34" charset="0"/>
              </a:rPr>
              <a:t> </a:t>
            </a:r>
            <a:r>
              <a:rPr lang="en-US" sz="3600" b="0" i="0" kern="1200" dirty="0" err="1">
                <a:solidFill>
                  <a:schemeClr val="tx2"/>
                </a:solidFill>
                <a:latin typeface="Arial" panose="020B0604020202020204" pitchFamily="34" charset="0"/>
                <a:cs typeface="Arial" panose="020B0604020202020204" pitchFamily="34" charset="0"/>
              </a:rPr>
              <a:t>marche</a:t>
            </a:r>
            <a:r>
              <a:rPr lang="en-US" sz="3600" b="0" i="0" kern="1200" dirty="0">
                <a:solidFill>
                  <a:schemeClr val="tx2"/>
                </a:solidFill>
                <a:latin typeface="Arial" panose="020B0604020202020204" pitchFamily="34" charset="0"/>
                <a:cs typeface="Arial" panose="020B0604020202020204" pitchFamily="34" charset="0"/>
              </a:rPr>
              <a:t>…</a:t>
            </a:r>
            <a:r>
              <a:rPr lang="en-US" sz="3600" b="0" i="0" kern="1200" dirty="0" err="1">
                <a:solidFill>
                  <a:schemeClr val="tx2"/>
                </a:solidFill>
                <a:latin typeface="Arial" panose="020B0604020202020204" pitchFamily="34" charset="0"/>
                <a:cs typeface="Arial" panose="020B0604020202020204" pitchFamily="34" charset="0"/>
              </a:rPr>
              <a:t>Partie</a:t>
            </a:r>
            <a:r>
              <a:rPr lang="en-US" sz="3600" b="0" i="0" kern="1200" dirty="0">
                <a:solidFill>
                  <a:schemeClr val="tx2"/>
                </a:solidFill>
                <a:latin typeface="Arial" panose="020B0604020202020204" pitchFamily="34" charset="0"/>
                <a:cs typeface="Arial" panose="020B0604020202020204" pitchFamily="34" charset="0"/>
              </a:rPr>
              <a:t> 4</a:t>
            </a:r>
          </a:p>
        </p:txBody>
      </p:sp>
      <p:sp>
        <p:nvSpPr>
          <p:cNvPr id="3" name="Content Placeholder 2">
            <a:extLst>
              <a:ext uri="{FF2B5EF4-FFF2-40B4-BE49-F238E27FC236}">
                <a16:creationId xmlns:a16="http://schemas.microsoft.com/office/drawing/2014/main" id="{39059C5A-A41B-4C83-95FA-0DBB01A24C82}"/>
              </a:ext>
            </a:extLst>
          </p:cNvPr>
          <p:cNvSpPr>
            <a:spLocks noGrp="1"/>
          </p:cNvSpPr>
          <p:nvPr>
            <p:ph sz="half" idx="1"/>
          </p:nvPr>
        </p:nvSpPr>
        <p:spPr>
          <a:xfrm>
            <a:off x="203200" y="2052213"/>
            <a:ext cx="6817360" cy="4552868"/>
          </a:xfrm>
        </p:spPr>
        <p:txBody>
          <a:bodyPr vert="horz" lIns="91440" tIns="45720" rIns="91440" bIns="45720" rtlCol="0">
            <a:normAutofit/>
          </a:bodyPr>
          <a:lstStyle/>
          <a:p>
            <a:pPr marL="0" indent="0">
              <a:buNone/>
            </a:pPr>
            <a:r>
              <a:rPr lang="en-US" sz="3200" dirty="0">
                <a:latin typeface="Arial" panose="020B0604020202020204" pitchFamily="34" charset="0"/>
                <a:cs typeface="Arial" panose="020B0604020202020204" pitchFamily="34" charset="0"/>
              </a:rPr>
              <a:t>Les </a:t>
            </a:r>
            <a:r>
              <a:rPr lang="en-US" sz="3200" dirty="0" err="1">
                <a:latin typeface="Arial" panose="020B0604020202020204" pitchFamily="34" charset="0"/>
                <a:cs typeface="Arial" panose="020B0604020202020204" pitchFamily="34" charset="0"/>
              </a:rPr>
              <a:t>attraits</a:t>
            </a:r>
            <a:r>
              <a:rPr lang="en-US" sz="3200" dirty="0">
                <a:latin typeface="Arial" panose="020B0604020202020204" pitchFamily="34" charset="0"/>
                <a:cs typeface="Arial" panose="020B0604020202020204" pitchFamily="34" charset="0"/>
              </a:rPr>
              <a:t> du monde.</a:t>
            </a:r>
          </a:p>
          <a:p>
            <a:pPr marL="0" indent="0">
              <a:buNone/>
            </a:pPr>
            <a:r>
              <a:rPr lang="en-US" sz="3200" dirty="0" err="1">
                <a:solidFill>
                  <a:srgbClr val="FFFF00"/>
                </a:solidFill>
                <a:latin typeface="Arial" panose="020B0604020202020204" pitchFamily="34" charset="0"/>
                <a:cs typeface="Arial" panose="020B0604020202020204" pitchFamily="34" charset="0"/>
              </a:rPr>
              <a:t>Foire</a:t>
            </a:r>
            <a:r>
              <a:rPr lang="en-US" sz="3200" dirty="0">
                <a:solidFill>
                  <a:srgbClr val="FFFF00"/>
                </a:solidFill>
                <a:latin typeface="Arial" panose="020B0604020202020204" pitchFamily="34" charset="0"/>
                <a:cs typeface="Arial" panose="020B0604020202020204" pitchFamily="34" charset="0"/>
              </a:rPr>
              <a:t> de la </a:t>
            </a:r>
            <a:r>
              <a:rPr lang="en-US" sz="3200" dirty="0" err="1">
                <a:solidFill>
                  <a:srgbClr val="FFFF00"/>
                </a:solidFill>
                <a:latin typeface="Arial" panose="020B0604020202020204" pitchFamily="34" charset="0"/>
                <a:cs typeface="Arial" panose="020B0604020202020204" pitchFamily="34" charset="0"/>
              </a:rPr>
              <a:t>Vanité</a:t>
            </a:r>
            <a:r>
              <a:rPr lang="en-US" sz="3200" dirty="0">
                <a:latin typeface="Arial" panose="020B0604020202020204" pitchFamily="34" charset="0"/>
                <a:cs typeface="Arial" panose="020B0604020202020204" pitchFamily="34" charset="0"/>
              </a:rPr>
              <a:t>.</a:t>
            </a:r>
          </a:p>
          <a:p>
            <a:pPr marL="0" indent="0">
              <a:buNone/>
            </a:pPr>
            <a:r>
              <a:rPr lang="en-US" sz="3200" dirty="0">
                <a:latin typeface="Arial" panose="020B0604020202020204" pitchFamily="34" charset="0"/>
                <a:cs typeface="Arial" panose="020B0604020202020204" pitchFamily="34" charset="0"/>
              </a:rPr>
              <a:t>‘</a:t>
            </a:r>
            <a:r>
              <a:rPr lang="en-US" sz="3200" dirty="0" err="1">
                <a:latin typeface="Arial" panose="020B0604020202020204" pitchFamily="34" charset="0"/>
                <a:cs typeface="Arial" panose="020B0604020202020204" pitchFamily="34" charset="0"/>
              </a:rPr>
              <a:t>‘Que</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voulez-vous</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acheter</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vous</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autres</a:t>
            </a:r>
            <a:r>
              <a:rPr lang="en-US" sz="3200" dirty="0">
                <a:latin typeface="Arial" panose="020B0604020202020204" pitchFamily="34" charset="0"/>
                <a:cs typeface="Arial" panose="020B0604020202020204" pitchFamily="34" charset="0"/>
              </a:rPr>
              <a:t>?</a:t>
            </a:r>
          </a:p>
          <a:p>
            <a:pPr marL="0" indent="0">
              <a:buNone/>
            </a:pPr>
            <a:r>
              <a:rPr lang="en-US" sz="3200" dirty="0">
                <a:latin typeface="Arial" panose="020B0604020202020204" pitchFamily="34" charset="0"/>
                <a:cs typeface="Arial" panose="020B0604020202020204" pitchFamily="34" charset="0"/>
              </a:rPr>
              <a:t>‘‘Nous </a:t>
            </a:r>
            <a:r>
              <a:rPr lang="en-US" sz="3200" dirty="0" err="1">
                <a:latin typeface="Arial" panose="020B0604020202020204" pitchFamily="34" charset="0"/>
                <a:cs typeface="Arial" panose="020B0604020202020204" pitchFamily="34" charset="0"/>
              </a:rPr>
              <a:t>achetons</a:t>
            </a:r>
            <a:r>
              <a:rPr lang="en-US" sz="3200" dirty="0">
                <a:latin typeface="Arial" panose="020B0604020202020204" pitchFamily="34" charset="0"/>
                <a:cs typeface="Arial" panose="020B0604020202020204" pitchFamily="34" charset="0"/>
              </a:rPr>
              <a:t> la verité.’’  </a:t>
            </a:r>
            <a:r>
              <a:rPr lang="en-US" sz="2800" dirty="0" err="1">
                <a:latin typeface="Arial" panose="020B0604020202020204" pitchFamily="34" charset="0"/>
                <a:cs typeface="Arial" panose="020B0604020202020204" pitchFamily="34" charset="0"/>
              </a:rPr>
              <a:t>Pr</a:t>
            </a:r>
            <a:r>
              <a:rPr lang="en-US" sz="2800" dirty="0">
                <a:latin typeface="Arial" panose="020B0604020202020204" pitchFamily="34" charset="0"/>
                <a:cs typeface="Arial" panose="020B0604020202020204" pitchFamily="34" charset="0"/>
              </a:rPr>
              <a:t> 23:23.</a:t>
            </a:r>
          </a:p>
          <a:p>
            <a:pPr marL="0" indent="0">
              <a:buNone/>
            </a:pPr>
            <a:r>
              <a:rPr lang="en-US" sz="3200" dirty="0" err="1">
                <a:latin typeface="Arial" panose="020B0604020202020204" pitchFamily="34" charset="0"/>
                <a:cs typeface="Arial" panose="020B0604020202020204" pitchFamily="34" charset="0"/>
              </a:rPr>
              <a:t>Faites</a:t>
            </a:r>
            <a:r>
              <a:rPr lang="en-US" sz="3200" dirty="0">
                <a:latin typeface="Arial" panose="020B0604020202020204" pitchFamily="34" charset="0"/>
                <a:cs typeface="Arial" panose="020B0604020202020204" pitchFamily="34" charset="0"/>
              </a:rPr>
              <a:t> attention </a:t>
            </a:r>
            <a:r>
              <a:rPr lang="en-US" sz="3200" dirty="0" err="1">
                <a:latin typeface="Arial" panose="020B0604020202020204" pitchFamily="34" charset="0"/>
                <a:cs typeface="Arial" panose="020B0604020202020204" pitchFamily="34" charset="0"/>
              </a:rPr>
              <a:t>qu’une</a:t>
            </a:r>
            <a:r>
              <a:rPr lang="en-US" sz="3200" dirty="0">
                <a:latin typeface="Arial" panose="020B0604020202020204" pitchFamily="34" charset="0"/>
                <a:cs typeface="Arial" panose="020B0604020202020204" pitchFamily="34" charset="0"/>
              </a:rPr>
              <a:t> </a:t>
            </a:r>
            <a:r>
              <a:rPr lang="en-US" sz="3200" i="1" dirty="0">
                <a:solidFill>
                  <a:srgbClr val="FFFF00"/>
                </a:solidFill>
                <a:latin typeface="Arial" panose="020B0604020202020204" pitchFamily="34" charset="0"/>
                <a:cs typeface="Arial" panose="020B0604020202020204" pitchFamily="34" charset="0"/>
              </a:rPr>
              <a:t>distraction</a:t>
            </a:r>
            <a:r>
              <a:rPr lang="en-US" sz="3200" dirty="0">
                <a:latin typeface="Arial" panose="020B0604020202020204" pitchFamily="34" charset="0"/>
                <a:cs typeface="Arial" panose="020B0604020202020204" pitchFamily="34" charset="0"/>
              </a:rPr>
              <a:t> ne </a:t>
            </a:r>
            <a:r>
              <a:rPr lang="en-US" sz="3200" dirty="0" err="1">
                <a:latin typeface="Arial" panose="020B0604020202020204" pitchFamily="34" charset="0"/>
                <a:cs typeface="Arial" panose="020B0604020202020204" pitchFamily="34" charset="0"/>
              </a:rPr>
              <a:t>devienne</a:t>
            </a:r>
            <a:r>
              <a:rPr lang="en-US" sz="3200" dirty="0">
                <a:latin typeface="Arial" panose="020B0604020202020204" pitchFamily="34" charset="0"/>
                <a:cs typeface="Arial" panose="020B0604020202020204" pitchFamily="34" charset="0"/>
              </a:rPr>
              <a:t> </a:t>
            </a:r>
            <a:r>
              <a:rPr lang="en-US" sz="3200" dirty="0" err="1">
                <a:latin typeface="Arial" panose="020B0604020202020204" pitchFamily="34" charset="0"/>
                <a:cs typeface="Arial" panose="020B0604020202020204" pitchFamily="34" charset="0"/>
              </a:rPr>
              <a:t>une</a:t>
            </a:r>
            <a:r>
              <a:rPr lang="en-US" sz="3200" dirty="0">
                <a:latin typeface="Arial" panose="020B0604020202020204" pitchFamily="34" charset="0"/>
                <a:cs typeface="Arial" panose="020B0604020202020204" pitchFamily="34" charset="0"/>
              </a:rPr>
              <a:t> </a:t>
            </a:r>
            <a:r>
              <a:rPr lang="en-US" sz="3200" i="1" dirty="0" err="1">
                <a:solidFill>
                  <a:srgbClr val="FFFF00"/>
                </a:solidFill>
                <a:latin typeface="Arial" panose="020B0604020202020204" pitchFamily="34" charset="0"/>
                <a:cs typeface="Arial" panose="020B0604020202020204" pitchFamily="34" charset="0"/>
              </a:rPr>
              <a:t>dépendance</a:t>
            </a:r>
            <a:r>
              <a:rPr lang="en-US" sz="3200" dirty="0">
                <a:latin typeface="Arial" panose="020B0604020202020204" pitchFamily="34" charset="0"/>
                <a:cs typeface="Arial" panose="020B0604020202020204" pitchFamily="34" charset="0"/>
              </a:rPr>
              <a:t> qui fait </a:t>
            </a:r>
            <a:r>
              <a:rPr lang="en-US" sz="3200" i="1" dirty="0" err="1">
                <a:solidFill>
                  <a:srgbClr val="FFFF00"/>
                </a:solidFill>
                <a:latin typeface="Arial" panose="020B0604020202020204" pitchFamily="34" charset="0"/>
                <a:cs typeface="Arial" panose="020B0604020202020204" pitchFamily="34" charset="0"/>
              </a:rPr>
              <a:t>dormir</a:t>
            </a:r>
            <a:r>
              <a:rPr lang="en-US" sz="3200" dirty="0">
                <a:latin typeface="Arial" panose="020B0604020202020204" pitchFamily="34" charset="0"/>
                <a:cs typeface="Arial" panose="020B0604020202020204" pitchFamily="34" charset="0"/>
              </a:rPr>
              <a:t>!</a:t>
            </a:r>
          </a:p>
        </p:txBody>
      </p:sp>
      <p:pic>
        <p:nvPicPr>
          <p:cNvPr id="4098" name="Picture 2" descr="Image result for voyage du pèlerin ">
            <a:extLst>
              <a:ext uri="{FF2B5EF4-FFF2-40B4-BE49-F238E27FC236}">
                <a16:creationId xmlns:a16="http://schemas.microsoft.com/office/drawing/2014/main" id="{4E5D5DEB-F113-4E9D-A718-6C4725EB5048}"/>
              </a:ext>
            </a:extLst>
          </p:cNvPr>
          <p:cNvPicPr>
            <a:picLocks noGrp="1" noChangeAspect="1" noChangeArrowheads="1"/>
          </p:cNvPicPr>
          <p:nvPr>
            <p:ph sz="half" idx="2"/>
          </p:nvPr>
        </p:nvPicPr>
        <p:blipFill>
          <a:blip r:embed="rId7">
            <a:extLst>
              <a:ext uri="{28A0092B-C50C-407E-A947-70E740481C1C}">
                <a14:useLocalDpi xmlns:a14="http://schemas.microsoft.com/office/drawing/2010/main" val="0"/>
              </a:ext>
            </a:extLst>
          </a:blip>
          <a:srcRect/>
          <a:stretch>
            <a:fillRect/>
          </a:stretch>
        </p:blipFill>
        <p:spPr bwMode="auto">
          <a:xfrm>
            <a:off x="7223760" y="1853249"/>
            <a:ext cx="4765040" cy="44891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77132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496112" y="2115878"/>
            <a:ext cx="10965062" cy="4132521"/>
          </a:xfrm>
        </p:spPr>
        <p:txBody>
          <a:bodyPr>
            <a:normAutofit/>
          </a:bodyPr>
          <a:lstStyle/>
          <a:p>
            <a:pPr marL="0" indent="0">
              <a:buNone/>
            </a:pPr>
            <a:r>
              <a:rPr lang="fr-CA" sz="3200" dirty="0">
                <a:latin typeface="Arial" panose="020B0604020202020204" pitchFamily="34" charset="0"/>
                <a:cs typeface="Arial" panose="020B0604020202020204" pitchFamily="34" charset="0"/>
              </a:rPr>
              <a:t>3.L’attitude…Ne dormons pas! </a:t>
            </a:r>
          </a:p>
          <a:p>
            <a:r>
              <a:rPr lang="fr-CA" sz="3200" dirty="0">
                <a:latin typeface="Arial" panose="020B0604020202020204" pitchFamily="34" charset="0"/>
                <a:cs typeface="Arial" panose="020B0604020202020204" pitchFamily="34" charset="0"/>
              </a:rPr>
              <a:t>Soyons </a:t>
            </a:r>
            <a:r>
              <a:rPr lang="fr-CA" sz="3200" dirty="0">
                <a:solidFill>
                  <a:srgbClr val="FFFF00"/>
                </a:solidFill>
                <a:latin typeface="Arial" panose="020B0604020202020204" pitchFamily="34" charset="0"/>
                <a:cs typeface="Arial" panose="020B0604020202020204" pitchFamily="34" charset="0"/>
              </a:rPr>
              <a:t>alertes</a:t>
            </a:r>
            <a:r>
              <a:rPr lang="fr-CA" sz="3200" dirty="0">
                <a:latin typeface="Arial" panose="020B0604020202020204" pitchFamily="34" charset="0"/>
                <a:cs typeface="Arial" panose="020B0604020202020204" pitchFamily="34" charset="0"/>
              </a:rPr>
              <a:t>!</a:t>
            </a:r>
            <a:endParaRPr lang="fr-CA" sz="3200" dirty="0">
              <a:latin typeface="Comic Sans MS" panose="030F0702030302020204" pitchFamily="66" charset="0"/>
              <a:cs typeface="Arial" panose="020B0604020202020204" pitchFamily="34" charset="0"/>
            </a:endParaRPr>
          </a:p>
          <a:p>
            <a:pPr marL="0" indent="0">
              <a:buNone/>
            </a:pPr>
            <a:r>
              <a:rPr lang="fr-CA" sz="3200" dirty="0">
                <a:latin typeface="Comic Sans MS" panose="030F0702030302020204" pitchFamily="66" charset="0"/>
                <a:cs typeface="Arial" panose="020B0604020202020204" pitchFamily="34" charset="0"/>
              </a:rPr>
              <a:t>‘‘Ne dormons donc point comme les autres…mais </a:t>
            </a:r>
            <a:r>
              <a:rPr lang="fr-CA" sz="3200" i="1" dirty="0">
                <a:solidFill>
                  <a:srgbClr val="FFFF00"/>
                </a:solidFill>
                <a:latin typeface="Comic Sans MS" panose="030F0702030302020204" pitchFamily="66" charset="0"/>
                <a:cs typeface="Arial" panose="020B0604020202020204" pitchFamily="34" charset="0"/>
              </a:rPr>
              <a:t>veillons</a:t>
            </a:r>
            <a:r>
              <a:rPr lang="fr-CA" sz="3200" dirty="0">
                <a:latin typeface="Comic Sans MS" panose="030F0702030302020204" pitchFamily="66" charset="0"/>
                <a:cs typeface="Arial" panose="020B0604020202020204" pitchFamily="34" charset="0"/>
              </a:rPr>
              <a:t>…’’  </a:t>
            </a:r>
            <a:r>
              <a:rPr lang="fr-CA" sz="2800" dirty="0">
                <a:latin typeface="Comic Sans MS" panose="030F0702030302020204" pitchFamily="66" charset="0"/>
                <a:cs typeface="Arial" panose="020B0604020202020204" pitchFamily="34" charset="0"/>
              </a:rPr>
              <a:t>1Th 5:6.</a:t>
            </a:r>
          </a:p>
          <a:p>
            <a:pPr marL="0" indent="0">
              <a:buNone/>
            </a:pPr>
            <a:r>
              <a:rPr lang="fr-CA" sz="3200" dirty="0">
                <a:latin typeface="Arial" panose="020B0604020202020204" pitchFamily="34" charset="0"/>
                <a:cs typeface="Arial" panose="020B0604020202020204" pitchFamily="34" charset="0"/>
              </a:rPr>
              <a:t>-l’importance de la prière. </a:t>
            </a:r>
            <a:r>
              <a:rPr lang="fr-CA" sz="2800" dirty="0">
                <a:latin typeface="Arial" panose="020B0604020202020204" pitchFamily="34" charset="0"/>
                <a:cs typeface="Arial" panose="020B0604020202020204" pitchFamily="34" charset="0"/>
              </a:rPr>
              <a:t>Mt 26; Mt 6.</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20821297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496112" y="2115878"/>
            <a:ext cx="10965062" cy="4132521"/>
          </a:xfrm>
        </p:spPr>
        <p:txBody>
          <a:bodyPr>
            <a:normAutofit/>
          </a:bodyPr>
          <a:lstStyle/>
          <a:p>
            <a:pPr marL="0" indent="0">
              <a:buNone/>
            </a:pPr>
            <a:r>
              <a:rPr lang="fr-CA" sz="3200" dirty="0">
                <a:latin typeface="Arial" panose="020B0604020202020204" pitchFamily="34" charset="0"/>
                <a:cs typeface="Arial" panose="020B0604020202020204" pitchFamily="34" charset="0"/>
              </a:rPr>
              <a:t>3.L’attitude…ne dormons pas!</a:t>
            </a:r>
          </a:p>
          <a:p>
            <a:r>
              <a:rPr lang="fr-CA" sz="3200" dirty="0">
                <a:latin typeface="Arial" panose="020B0604020202020204" pitchFamily="34" charset="0"/>
                <a:cs typeface="Arial" panose="020B0604020202020204" pitchFamily="34" charset="0"/>
              </a:rPr>
              <a:t>Soyons </a:t>
            </a:r>
            <a:r>
              <a:rPr lang="fr-CA" sz="3200" dirty="0">
                <a:solidFill>
                  <a:srgbClr val="FFFF00"/>
                </a:solidFill>
                <a:latin typeface="Arial" panose="020B0604020202020204" pitchFamily="34" charset="0"/>
                <a:cs typeface="Arial" panose="020B0604020202020204" pitchFamily="34" charset="0"/>
              </a:rPr>
              <a:t>actifs</a:t>
            </a:r>
            <a:r>
              <a:rPr lang="fr-CA" sz="3200" dirty="0">
                <a:latin typeface="Arial" panose="020B0604020202020204" pitchFamily="34" charset="0"/>
                <a:cs typeface="Arial" panose="020B0604020202020204" pitchFamily="34" charset="0"/>
              </a:rPr>
              <a:t>!</a:t>
            </a:r>
            <a:endParaRPr lang="fr-CA" sz="3200" dirty="0">
              <a:latin typeface="Comic Sans MS" panose="030F0702030302020204" pitchFamily="66" charset="0"/>
              <a:cs typeface="Arial" panose="020B0604020202020204" pitchFamily="34" charset="0"/>
            </a:endParaRPr>
          </a:p>
          <a:p>
            <a:pPr marL="0" indent="0">
              <a:buNone/>
            </a:pPr>
            <a:r>
              <a:rPr lang="fr-CA" sz="3200" dirty="0">
                <a:latin typeface="Comic Sans MS" panose="030F0702030302020204" pitchFamily="66" charset="0"/>
                <a:cs typeface="Arial" panose="020B0604020202020204" pitchFamily="34" charset="0"/>
              </a:rPr>
              <a:t>‘‘Ne dormons donc point comme les autres, mais…soyons </a:t>
            </a:r>
            <a:r>
              <a:rPr lang="fr-CA" sz="3200" i="1" dirty="0">
                <a:solidFill>
                  <a:srgbClr val="FFFF00"/>
                </a:solidFill>
                <a:latin typeface="Comic Sans MS" panose="030F0702030302020204" pitchFamily="66" charset="0"/>
                <a:cs typeface="Arial" panose="020B0604020202020204" pitchFamily="34" charset="0"/>
              </a:rPr>
              <a:t>sobres</a:t>
            </a:r>
            <a:r>
              <a:rPr lang="fr-CA" sz="3200" dirty="0">
                <a:latin typeface="Comic Sans MS" panose="030F0702030302020204" pitchFamily="66" charset="0"/>
                <a:cs typeface="Arial" panose="020B0604020202020204" pitchFamily="34" charset="0"/>
              </a:rPr>
              <a:t>…’’  </a:t>
            </a:r>
            <a:r>
              <a:rPr lang="fr-CA" sz="2800" dirty="0">
                <a:latin typeface="Comic Sans MS" panose="030F0702030302020204" pitchFamily="66" charset="0"/>
                <a:cs typeface="Arial" panose="020B0604020202020204" pitchFamily="34" charset="0"/>
              </a:rPr>
              <a:t>1Th 5:6,8.</a:t>
            </a:r>
          </a:p>
          <a:p>
            <a:pPr marL="0" indent="0">
              <a:buNone/>
            </a:pPr>
            <a:r>
              <a:rPr lang="fr-CA" sz="3200" dirty="0">
                <a:latin typeface="Arial" panose="020B0604020202020204" pitchFamily="34" charset="0"/>
                <a:cs typeface="Arial" panose="020B0604020202020204" pitchFamily="34" charset="0"/>
              </a:rPr>
              <a:t>Sobre…qui montre de la mesure, de la réserve; attitude de quelqu’un qui </a:t>
            </a:r>
            <a:r>
              <a:rPr lang="fr-CA" sz="3200" i="1" dirty="0">
                <a:solidFill>
                  <a:srgbClr val="FFFF00"/>
                </a:solidFill>
                <a:latin typeface="Arial" panose="020B0604020202020204" pitchFamily="34" charset="0"/>
                <a:cs typeface="Arial" panose="020B0604020202020204" pitchFamily="34" charset="0"/>
              </a:rPr>
              <a:t>agit</a:t>
            </a:r>
            <a:r>
              <a:rPr lang="fr-CA" sz="3200" dirty="0">
                <a:latin typeface="Arial" panose="020B0604020202020204" pitchFamily="34" charset="0"/>
                <a:cs typeface="Arial" panose="020B0604020202020204" pitchFamily="34" charset="0"/>
              </a:rPr>
              <a:t> avec </a:t>
            </a:r>
            <a:r>
              <a:rPr lang="fr-CA" sz="3200" i="1" dirty="0">
                <a:solidFill>
                  <a:srgbClr val="FFFF00"/>
                </a:solidFill>
                <a:latin typeface="Arial" panose="020B0604020202020204" pitchFamily="34" charset="0"/>
                <a:cs typeface="Arial" panose="020B0604020202020204" pitchFamily="34" charset="0"/>
              </a:rPr>
              <a:t>prudence</a:t>
            </a:r>
            <a:r>
              <a:rPr lang="fr-CA" sz="3200" dirty="0">
                <a:latin typeface="Arial" panose="020B0604020202020204" pitchFamily="34" charset="0"/>
                <a:cs typeface="Arial" panose="020B0604020202020204" pitchFamily="34" charset="0"/>
              </a:rPr>
              <a:t>.</a:t>
            </a:r>
          </a:p>
          <a:p>
            <a:pPr marL="0" indent="0">
              <a:buNone/>
            </a:pPr>
            <a:r>
              <a:rPr lang="fr-CA" sz="3200" dirty="0">
                <a:latin typeface="Arial" panose="020B0604020202020204" pitchFamily="34" charset="0"/>
                <a:cs typeface="Arial" panose="020B0604020202020204" pitchFamily="34" charset="0"/>
              </a:rPr>
              <a:t>                                             Le petit Larousse.                 </a:t>
            </a: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60107938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4B65EE-CB31-4B7B-B856-2B8EFEB1AB0F}"/>
              </a:ext>
            </a:extLst>
          </p:cNvPr>
          <p:cNvSpPr>
            <a:spLocks noGrp="1"/>
          </p:cNvSpPr>
          <p:nvPr>
            <p:ph type="title"/>
          </p:nvPr>
        </p:nvSpPr>
        <p:spPr/>
        <p:txBody>
          <a:bodyPr/>
          <a:lstStyle/>
          <a:p>
            <a:r>
              <a:rPr lang="fr-CA" sz="3600" dirty="0">
                <a:latin typeface="Arial" panose="020B0604020202020204" pitchFamily="34" charset="0"/>
                <a:cs typeface="Arial" panose="020B0604020202020204" pitchFamily="34" charset="0"/>
              </a:rPr>
              <a:t>Le croyant modèle et sa marche…Partie 4</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1A0330F-2ED3-4615-B466-5CF8C3D0469D}"/>
              </a:ext>
            </a:extLst>
          </p:cNvPr>
          <p:cNvSpPr>
            <a:spLocks noGrp="1"/>
          </p:cNvSpPr>
          <p:nvPr>
            <p:ph sz="half" idx="1"/>
          </p:nvPr>
        </p:nvSpPr>
        <p:spPr>
          <a:xfrm>
            <a:off x="1103312" y="1929633"/>
            <a:ext cx="6289709" cy="4326706"/>
          </a:xfrm>
        </p:spPr>
        <p:txBody>
          <a:bodyPr>
            <a:normAutofit/>
          </a:bodyPr>
          <a:lstStyle/>
          <a:p>
            <a:pPr marL="0" indent="0">
              <a:buNone/>
            </a:pPr>
            <a:r>
              <a:rPr lang="fr-CA" sz="3200" dirty="0">
                <a:latin typeface="Arial" panose="020B0604020202020204" pitchFamily="34" charset="0"/>
                <a:cs typeface="Arial" panose="020B0604020202020204" pitchFamily="34" charset="0"/>
              </a:rPr>
              <a:t>3. L’attitude…ne dormons pas!</a:t>
            </a:r>
          </a:p>
          <a:p>
            <a:r>
              <a:rPr lang="fr-CA" sz="3200" dirty="0">
                <a:latin typeface="Arial" panose="020B0604020202020204" pitchFamily="34" charset="0"/>
                <a:cs typeface="Arial" panose="020B0604020202020204" pitchFamily="34" charset="0"/>
              </a:rPr>
              <a:t>Soyons actifs!</a:t>
            </a:r>
          </a:p>
          <a:p>
            <a:pPr marL="0" indent="0">
              <a:buNone/>
            </a:pPr>
            <a:r>
              <a:rPr lang="fr-CA" sz="3200" dirty="0">
                <a:latin typeface="Comic Sans MS" panose="030F0702030302020204" pitchFamily="66" charset="0"/>
                <a:cs typeface="Arial" panose="020B0604020202020204" pitchFamily="34" charset="0"/>
              </a:rPr>
              <a:t>‘‘…ayant revêtu la cuirasse de la foi…’’   </a:t>
            </a:r>
            <a:r>
              <a:rPr lang="fr-CA" sz="2800" dirty="0">
                <a:latin typeface="Comic Sans MS" panose="030F0702030302020204" pitchFamily="66" charset="0"/>
                <a:cs typeface="Arial" panose="020B0604020202020204" pitchFamily="34" charset="0"/>
              </a:rPr>
              <a:t>1Th 5:8.</a:t>
            </a:r>
          </a:p>
          <a:p>
            <a:pPr marL="0" indent="0">
              <a:buNone/>
            </a:pPr>
            <a:r>
              <a:rPr lang="fr-CA" sz="3200" dirty="0">
                <a:latin typeface="Arial" panose="020B0604020202020204" pitchFamily="34" charset="0"/>
                <a:cs typeface="Arial" panose="020B0604020202020204" pitchFamily="34" charset="0"/>
              </a:rPr>
              <a:t>Une foi active recherche les œuvres de justice préparées par Dieu.  </a:t>
            </a:r>
            <a:r>
              <a:rPr lang="fr-CA" sz="2800" dirty="0" err="1">
                <a:latin typeface="Arial" panose="020B0604020202020204" pitchFamily="34" charset="0"/>
                <a:cs typeface="Arial" panose="020B0604020202020204" pitchFamily="34" charset="0"/>
              </a:rPr>
              <a:t>Ép</a:t>
            </a:r>
            <a:r>
              <a:rPr lang="fr-CA" sz="2800" dirty="0">
                <a:latin typeface="Arial" panose="020B0604020202020204" pitchFamily="34" charset="0"/>
                <a:cs typeface="Arial" panose="020B0604020202020204" pitchFamily="34" charset="0"/>
              </a:rPr>
              <a:t> 2:10.</a:t>
            </a:r>
            <a:endParaRPr lang="en-CA" sz="2800" dirty="0">
              <a:latin typeface="Arial" panose="020B0604020202020204" pitchFamily="34" charset="0"/>
              <a:cs typeface="Arial" panose="020B0604020202020204" pitchFamily="34" charset="0"/>
            </a:endParaRPr>
          </a:p>
        </p:txBody>
      </p:sp>
      <p:pic>
        <p:nvPicPr>
          <p:cNvPr id="5122" name="Picture 2" descr="Image result for cuirasse romaine">
            <a:extLst>
              <a:ext uri="{FF2B5EF4-FFF2-40B4-BE49-F238E27FC236}">
                <a16:creationId xmlns:a16="http://schemas.microsoft.com/office/drawing/2014/main" id="{E237D26C-4D7F-4E9E-86D0-0309EC92558C}"/>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467600" y="1929634"/>
            <a:ext cx="4226560" cy="3780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20567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496112" y="2115878"/>
            <a:ext cx="10965062" cy="4132521"/>
          </a:xfrm>
        </p:spPr>
        <p:txBody>
          <a:bodyPr>
            <a:normAutofit/>
          </a:bodyPr>
          <a:lstStyle/>
          <a:p>
            <a:pPr marL="0" indent="0">
              <a:buNone/>
            </a:pPr>
            <a:r>
              <a:rPr lang="fr-CA" sz="3200" dirty="0">
                <a:latin typeface="Arial" panose="020B0604020202020204" pitchFamily="34" charset="0"/>
                <a:cs typeface="Arial" panose="020B0604020202020204" pitchFamily="34" charset="0"/>
              </a:rPr>
              <a:t>3.L’attitude…ne dormons pas! </a:t>
            </a:r>
          </a:p>
          <a:p>
            <a:r>
              <a:rPr lang="fr-CA" sz="3200" dirty="0">
                <a:latin typeface="Arial" panose="020B0604020202020204" pitchFamily="34" charset="0"/>
                <a:cs typeface="Arial" panose="020B0604020202020204" pitchFamily="34" charset="0"/>
              </a:rPr>
              <a:t>Soyons </a:t>
            </a:r>
            <a:r>
              <a:rPr lang="fr-CA" sz="3200" dirty="0">
                <a:solidFill>
                  <a:srgbClr val="FFFF00"/>
                </a:solidFill>
                <a:latin typeface="Arial" panose="020B0604020202020204" pitchFamily="34" charset="0"/>
                <a:cs typeface="Arial" panose="020B0604020202020204" pitchFamily="34" charset="0"/>
              </a:rPr>
              <a:t>actifs</a:t>
            </a:r>
            <a:r>
              <a:rPr lang="fr-CA" sz="3200" dirty="0">
                <a:latin typeface="Arial" panose="020B0604020202020204" pitchFamily="34" charset="0"/>
                <a:cs typeface="Arial" panose="020B0604020202020204" pitchFamily="34" charset="0"/>
              </a:rPr>
              <a:t>!</a:t>
            </a:r>
            <a:endParaRPr lang="fr-CA" sz="3200" dirty="0">
              <a:latin typeface="Comic Sans MS" panose="030F0702030302020204" pitchFamily="66" charset="0"/>
              <a:cs typeface="Arial" panose="020B0604020202020204" pitchFamily="34" charset="0"/>
            </a:endParaRPr>
          </a:p>
          <a:p>
            <a:pPr marL="0" indent="0">
              <a:buNone/>
            </a:pPr>
            <a:r>
              <a:rPr lang="fr-CA" sz="3200" dirty="0">
                <a:latin typeface="Comic Sans MS" panose="030F0702030302020204" pitchFamily="66" charset="0"/>
                <a:cs typeface="Arial" panose="020B0604020202020204" pitchFamily="34" charset="0"/>
              </a:rPr>
              <a:t>‘‘…ayant revêtu la </a:t>
            </a:r>
            <a:r>
              <a:rPr lang="fr-CA" sz="3200" i="1" dirty="0">
                <a:solidFill>
                  <a:srgbClr val="FFFF00"/>
                </a:solidFill>
                <a:latin typeface="Comic Sans MS" panose="030F0702030302020204" pitchFamily="66" charset="0"/>
                <a:cs typeface="Arial" panose="020B0604020202020204" pitchFamily="34" charset="0"/>
              </a:rPr>
              <a:t>cuirasse…</a:t>
            </a:r>
            <a:r>
              <a:rPr lang="fr-CA" sz="3200" dirty="0">
                <a:latin typeface="Comic Sans MS" panose="030F0702030302020204" pitchFamily="66" charset="0"/>
                <a:cs typeface="Arial" panose="020B0604020202020204" pitchFamily="34" charset="0"/>
              </a:rPr>
              <a:t>de </a:t>
            </a:r>
            <a:r>
              <a:rPr lang="fr-CA" sz="3200" i="1" dirty="0">
                <a:solidFill>
                  <a:srgbClr val="FFFF00"/>
                </a:solidFill>
                <a:latin typeface="Comic Sans MS" panose="030F0702030302020204" pitchFamily="66" charset="0"/>
                <a:cs typeface="Arial" panose="020B0604020202020204" pitchFamily="34" charset="0"/>
              </a:rPr>
              <a:t>l’amour</a:t>
            </a:r>
            <a:r>
              <a:rPr lang="fr-CA" sz="3200" dirty="0">
                <a:latin typeface="Comic Sans MS" panose="030F0702030302020204" pitchFamily="66" charset="0"/>
                <a:cs typeface="Arial" panose="020B0604020202020204" pitchFamily="34" charset="0"/>
              </a:rPr>
              <a:t>…’’  </a:t>
            </a:r>
            <a:r>
              <a:rPr lang="fr-CA" sz="2800" dirty="0">
                <a:latin typeface="Comic Sans MS" panose="030F0702030302020204" pitchFamily="66" charset="0"/>
                <a:cs typeface="Arial" panose="020B0604020202020204" pitchFamily="34" charset="0"/>
              </a:rPr>
              <a:t>1Th 5:8.</a:t>
            </a:r>
          </a:p>
          <a:p>
            <a:pPr marL="0" indent="0">
              <a:buNone/>
            </a:pPr>
            <a:r>
              <a:rPr lang="fr-CA" sz="3200" dirty="0">
                <a:latin typeface="Arial" panose="020B0604020202020204" pitchFamily="34" charset="0"/>
                <a:cs typeface="Arial" panose="020B0604020202020204" pitchFamily="34" charset="0"/>
              </a:rPr>
              <a:t>-un amour actif recherche le Dieu de justice. </a:t>
            </a:r>
            <a:r>
              <a:rPr lang="fr-CA" sz="2800" dirty="0">
                <a:latin typeface="Arial" panose="020B0604020202020204" pitchFamily="34" charset="0"/>
                <a:cs typeface="Arial" panose="020B0604020202020204" pitchFamily="34" charset="0"/>
              </a:rPr>
              <a:t>Ps 42.</a:t>
            </a:r>
          </a:p>
          <a:p>
            <a:pPr marL="0" indent="0">
              <a:buNone/>
            </a:pPr>
            <a:endParaRPr lang="fr-CA" sz="2800" dirty="0">
              <a:latin typeface="Arial" panose="020B0604020202020204" pitchFamily="34" charset="0"/>
              <a:cs typeface="Arial" panose="020B0604020202020204" pitchFamily="34" charset="0"/>
            </a:endParaRPr>
          </a:p>
          <a:p>
            <a:pPr marL="0" indent="0">
              <a:buNone/>
            </a:pPr>
            <a:r>
              <a:rPr lang="fr-CA" sz="2800" dirty="0">
                <a:latin typeface="Arial" panose="020B0604020202020204" pitchFamily="34" charset="0"/>
                <a:cs typeface="Arial" panose="020B0604020202020204" pitchFamily="34" charset="0"/>
              </a:rPr>
              <a:t>‘‘Don’t </a:t>
            </a:r>
            <a:r>
              <a:rPr lang="fr-CA" sz="2800" dirty="0" err="1">
                <a:latin typeface="Arial" panose="020B0604020202020204" pitchFamily="34" charset="0"/>
                <a:cs typeface="Arial" panose="020B0604020202020204" pitchFamily="34" charset="0"/>
              </a:rPr>
              <a:t>waste</a:t>
            </a:r>
            <a:r>
              <a:rPr lang="fr-CA" sz="2800" dirty="0">
                <a:latin typeface="Arial" panose="020B0604020202020204" pitchFamily="34" charset="0"/>
                <a:cs typeface="Arial" panose="020B0604020202020204" pitchFamily="34" charset="0"/>
              </a:rPr>
              <a:t> </a:t>
            </a:r>
            <a:r>
              <a:rPr lang="fr-CA" sz="2800" dirty="0" err="1">
                <a:latin typeface="Arial" panose="020B0604020202020204" pitchFamily="34" charset="0"/>
                <a:cs typeface="Arial" panose="020B0604020202020204" pitchFamily="34" charset="0"/>
              </a:rPr>
              <a:t>your</a:t>
            </a:r>
            <a:r>
              <a:rPr lang="fr-CA" sz="2800" dirty="0">
                <a:latin typeface="Arial" panose="020B0604020202020204" pitchFamily="34" charset="0"/>
                <a:cs typeface="Arial" panose="020B0604020202020204" pitchFamily="34" charset="0"/>
              </a:rPr>
              <a:t> life!’’   John Piper.</a:t>
            </a: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30543699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496112" y="2115878"/>
            <a:ext cx="10965062" cy="4132521"/>
          </a:xfrm>
        </p:spPr>
        <p:txBody>
          <a:bodyPr>
            <a:normAutofit/>
          </a:bodyPr>
          <a:lstStyle/>
          <a:p>
            <a:pPr marL="0" indent="0">
              <a:buNone/>
            </a:pPr>
            <a:r>
              <a:rPr lang="fr-CA" sz="3200" dirty="0">
                <a:latin typeface="Arial" panose="020B0604020202020204" pitchFamily="34" charset="0"/>
                <a:cs typeface="Arial" panose="020B0604020202020204" pitchFamily="34" charset="0"/>
              </a:rPr>
              <a:t>3.L’attitude…ne dormons pas!</a:t>
            </a:r>
          </a:p>
          <a:p>
            <a:r>
              <a:rPr lang="fr-CA" sz="3200" dirty="0">
                <a:latin typeface="Arial" panose="020B0604020202020204" pitchFamily="34" charset="0"/>
                <a:cs typeface="Arial" panose="020B0604020202020204" pitchFamily="34" charset="0"/>
              </a:rPr>
              <a:t> Soyons </a:t>
            </a:r>
            <a:r>
              <a:rPr lang="fr-CA" sz="3200" dirty="0">
                <a:solidFill>
                  <a:srgbClr val="FFFF00"/>
                </a:solidFill>
                <a:latin typeface="Arial" panose="020B0604020202020204" pitchFamily="34" charset="0"/>
                <a:cs typeface="Arial" panose="020B0604020202020204" pitchFamily="34" charset="0"/>
              </a:rPr>
              <a:t>en adoration</a:t>
            </a:r>
            <a:r>
              <a:rPr lang="fr-CA" sz="3200" dirty="0">
                <a:latin typeface="Arial" panose="020B0604020202020204" pitchFamily="34" charset="0"/>
                <a:cs typeface="Arial" panose="020B0604020202020204" pitchFamily="34" charset="0"/>
              </a:rPr>
              <a:t>!</a:t>
            </a:r>
            <a:endParaRPr lang="fr-CA" sz="3200" dirty="0">
              <a:latin typeface="Comic Sans MS" panose="030F0702030302020204" pitchFamily="66" charset="0"/>
              <a:cs typeface="Arial" panose="020B0604020202020204" pitchFamily="34" charset="0"/>
            </a:endParaRPr>
          </a:p>
          <a:p>
            <a:pPr marL="0" indent="0">
              <a:buNone/>
            </a:pPr>
            <a:r>
              <a:rPr lang="fr-CA" sz="3200" dirty="0">
                <a:latin typeface="Comic Sans MS" panose="030F0702030302020204" pitchFamily="66" charset="0"/>
                <a:cs typeface="Arial" panose="020B0604020202020204" pitchFamily="34" charset="0"/>
              </a:rPr>
              <a:t>‘‘…ayant pour </a:t>
            </a:r>
            <a:r>
              <a:rPr lang="fr-CA" sz="3200" i="1" dirty="0">
                <a:solidFill>
                  <a:srgbClr val="FFFF00"/>
                </a:solidFill>
                <a:latin typeface="Comic Sans MS" panose="030F0702030302020204" pitchFamily="66" charset="0"/>
                <a:cs typeface="Arial" panose="020B0604020202020204" pitchFamily="34" charset="0"/>
              </a:rPr>
              <a:t>casque l’espérance </a:t>
            </a:r>
            <a:r>
              <a:rPr lang="fr-CA" sz="3200" i="1" dirty="0">
                <a:latin typeface="Comic Sans MS" panose="030F0702030302020204" pitchFamily="66" charset="0"/>
                <a:cs typeface="Arial" panose="020B0604020202020204" pitchFamily="34" charset="0"/>
              </a:rPr>
              <a:t>du</a:t>
            </a:r>
            <a:r>
              <a:rPr lang="fr-CA" sz="3200" i="1" dirty="0">
                <a:solidFill>
                  <a:srgbClr val="FFFF00"/>
                </a:solidFill>
                <a:latin typeface="Comic Sans MS" panose="030F0702030302020204" pitchFamily="66" charset="0"/>
                <a:cs typeface="Arial" panose="020B0604020202020204" pitchFamily="34" charset="0"/>
              </a:rPr>
              <a:t> salut</a:t>
            </a:r>
            <a:r>
              <a:rPr lang="fr-CA" sz="3200" dirty="0">
                <a:latin typeface="Comic Sans MS" panose="030F0702030302020204" pitchFamily="66" charset="0"/>
                <a:cs typeface="Arial" panose="020B0604020202020204" pitchFamily="34" charset="0"/>
              </a:rPr>
              <a:t>. Car Dieu ne nous a pas destinés à la colère, mais à la possession du salut par notre Seigneur </a:t>
            </a:r>
            <a:r>
              <a:rPr lang="fr-CA" sz="3200" i="1" dirty="0">
                <a:solidFill>
                  <a:srgbClr val="FFFF00"/>
                </a:solidFill>
                <a:latin typeface="Comic Sans MS" panose="030F0702030302020204" pitchFamily="66" charset="0"/>
                <a:cs typeface="Arial" panose="020B0604020202020204" pitchFamily="34" charset="0"/>
              </a:rPr>
              <a:t>Jésus-Christ</a:t>
            </a:r>
            <a:r>
              <a:rPr lang="fr-CA" sz="3200" dirty="0">
                <a:latin typeface="Comic Sans MS" panose="030F0702030302020204" pitchFamily="66" charset="0"/>
                <a:cs typeface="Arial" panose="020B0604020202020204" pitchFamily="34" charset="0"/>
              </a:rPr>
              <a:t>, qui est </a:t>
            </a:r>
            <a:r>
              <a:rPr lang="fr-CA" sz="3200" i="1" dirty="0">
                <a:solidFill>
                  <a:srgbClr val="FFFF00"/>
                </a:solidFill>
                <a:latin typeface="Comic Sans MS" panose="030F0702030302020204" pitchFamily="66" charset="0"/>
                <a:cs typeface="Arial" panose="020B0604020202020204" pitchFamily="34" charset="0"/>
              </a:rPr>
              <a:t>mort pour </a:t>
            </a:r>
            <a:r>
              <a:rPr lang="fr-CA" sz="3200" dirty="0">
                <a:solidFill>
                  <a:srgbClr val="FFFF00"/>
                </a:solidFill>
                <a:latin typeface="Comic Sans MS" panose="030F0702030302020204" pitchFamily="66" charset="0"/>
                <a:cs typeface="Arial" panose="020B0604020202020204" pitchFamily="34" charset="0"/>
              </a:rPr>
              <a:t>nous</a:t>
            </a:r>
            <a:r>
              <a:rPr lang="fr-CA" sz="3200" dirty="0">
                <a:latin typeface="Comic Sans MS" panose="030F0702030302020204" pitchFamily="66" charset="0"/>
                <a:cs typeface="Arial" panose="020B0604020202020204" pitchFamily="34" charset="0"/>
              </a:rPr>
              <a:t>, afin que, soit que nous veillions, soit que nous dormions, nous </a:t>
            </a:r>
            <a:r>
              <a:rPr lang="fr-CA" sz="3200" i="1" dirty="0">
                <a:solidFill>
                  <a:srgbClr val="FFFF00"/>
                </a:solidFill>
                <a:latin typeface="Comic Sans MS" panose="030F0702030302020204" pitchFamily="66" charset="0"/>
                <a:cs typeface="Arial" panose="020B0604020202020204" pitchFamily="34" charset="0"/>
              </a:rPr>
              <a:t>vivions ensemble </a:t>
            </a:r>
            <a:r>
              <a:rPr lang="fr-CA" sz="3200" dirty="0">
                <a:latin typeface="Comic Sans MS" panose="030F0702030302020204" pitchFamily="66" charset="0"/>
                <a:cs typeface="Arial" panose="020B0604020202020204" pitchFamily="34" charset="0"/>
              </a:rPr>
              <a:t>avec lui.’’  </a:t>
            </a:r>
            <a:r>
              <a:rPr lang="fr-CA" sz="2800" dirty="0">
                <a:latin typeface="Comic Sans MS" panose="030F0702030302020204" pitchFamily="66" charset="0"/>
                <a:cs typeface="Arial" panose="020B0604020202020204" pitchFamily="34" charset="0"/>
              </a:rPr>
              <a:t>1Th 5:8d-10.</a:t>
            </a: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210696638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496112" y="2115878"/>
            <a:ext cx="10965062" cy="4132521"/>
          </a:xfrm>
        </p:spPr>
        <p:txBody>
          <a:bodyPr>
            <a:normAutofit/>
          </a:bodyPr>
          <a:lstStyle/>
          <a:p>
            <a:pPr marL="0" indent="0">
              <a:buNone/>
            </a:pPr>
            <a:r>
              <a:rPr lang="fr-CA" sz="3200" dirty="0">
                <a:latin typeface="Arial" panose="020B0604020202020204" pitchFamily="34" charset="0"/>
                <a:cs typeface="Arial" panose="020B0604020202020204" pitchFamily="34" charset="0"/>
              </a:rPr>
              <a:t>3.L’attitude…ne dormons pas!</a:t>
            </a:r>
          </a:p>
          <a:p>
            <a:r>
              <a:rPr lang="fr-CA" sz="3200" dirty="0">
                <a:latin typeface="Arial" panose="020B0604020202020204" pitchFamily="34" charset="0"/>
                <a:cs typeface="Arial" panose="020B0604020202020204" pitchFamily="34" charset="0"/>
              </a:rPr>
              <a:t> Soyons </a:t>
            </a:r>
            <a:r>
              <a:rPr lang="fr-CA" sz="3200" dirty="0">
                <a:solidFill>
                  <a:srgbClr val="FFFF00"/>
                </a:solidFill>
                <a:latin typeface="Arial" panose="020B0604020202020204" pitchFamily="34" charset="0"/>
                <a:cs typeface="Arial" panose="020B0604020202020204" pitchFamily="34" charset="0"/>
              </a:rPr>
              <a:t>en adoration</a:t>
            </a:r>
            <a:r>
              <a:rPr lang="fr-CA" sz="3200" dirty="0">
                <a:latin typeface="Arial" panose="020B0604020202020204" pitchFamily="34" charset="0"/>
                <a:cs typeface="Arial" panose="020B0604020202020204" pitchFamily="34" charset="0"/>
              </a:rPr>
              <a:t>!</a:t>
            </a:r>
            <a:endParaRPr lang="fr-CA" sz="3200" dirty="0">
              <a:latin typeface="Comic Sans MS" panose="030F0702030302020204" pitchFamily="66" charset="0"/>
              <a:cs typeface="Arial" panose="020B0604020202020204" pitchFamily="34" charset="0"/>
            </a:endParaRPr>
          </a:p>
          <a:p>
            <a:pPr marL="0" indent="0">
              <a:buNone/>
            </a:pPr>
            <a:r>
              <a:rPr lang="fr-CA" sz="3200" dirty="0">
                <a:latin typeface="Arial" panose="020B0604020202020204" pitchFamily="34" charset="0"/>
                <a:cs typeface="Arial" panose="020B0604020202020204" pitchFamily="34" charset="0"/>
              </a:rPr>
              <a:t>Quand nous commençons à saisir un peu, la profondeur de la miséricorde et de l’amour de Dieu pour nous, en nous délivrant d’une éternité de souffrances dans le lac du feu, nous serons en adoration devant lui. </a:t>
            </a:r>
            <a:r>
              <a:rPr lang="fr-CA" sz="2800" dirty="0">
                <a:latin typeface="Arial" panose="020B0604020202020204" pitchFamily="34" charset="0"/>
                <a:cs typeface="Arial" panose="020B0604020202020204" pitchFamily="34" charset="0"/>
              </a:rPr>
              <a:t>Lu 17.  </a:t>
            </a: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331393701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6150" name="Picture 136">
            <a:extLst>
              <a:ext uri="{FF2B5EF4-FFF2-40B4-BE49-F238E27FC236}">
                <a16:creationId xmlns:a16="http://schemas.microsoft.com/office/drawing/2014/main" id="{41B68C77-138E-4BF7-A276-BD0C78A4219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6151" name="Picture 138">
            <a:extLst>
              <a:ext uri="{FF2B5EF4-FFF2-40B4-BE49-F238E27FC236}">
                <a16:creationId xmlns:a16="http://schemas.microsoft.com/office/drawing/2014/main" id="{7C268552-D473-46ED-B1B8-422042C4DEF1}"/>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6152" name="Oval 140">
            <a:extLst>
              <a:ext uri="{FF2B5EF4-FFF2-40B4-BE49-F238E27FC236}">
                <a16:creationId xmlns:a16="http://schemas.microsoft.com/office/drawing/2014/main" id="{4AC0CD9D-7610-4620-93B4-798CCD9AB5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6153" name="Picture 142">
            <a:extLst>
              <a:ext uri="{FF2B5EF4-FFF2-40B4-BE49-F238E27FC236}">
                <a16:creationId xmlns:a16="http://schemas.microsoft.com/office/drawing/2014/main" id="{B9238B3E-24AA-439A-B527-6C5DF6D7214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6154" name="Picture 144">
            <a:extLst>
              <a:ext uri="{FF2B5EF4-FFF2-40B4-BE49-F238E27FC236}">
                <a16:creationId xmlns:a16="http://schemas.microsoft.com/office/drawing/2014/main" id="{69F01145-BEA3-4CBF-AA21-10077B948CA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6155" name="Rectangle 146">
            <a:extLst>
              <a:ext uri="{FF2B5EF4-FFF2-40B4-BE49-F238E27FC236}">
                <a16:creationId xmlns:a16="http://schemas.microsoft.com/office/drawing/2014/main" id="{DE4D62F9-188E-4530-84C2-24BDEE4BEB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1">
            <a:extLst>
              <a:ext uri="{FF2B5EF4-FFF2-40B4-BE49-F238E27FC236}">
                <a16:creationId xmlns:a16="http://schemas.microsoft.com/office/drawing/2014/main" id="{6AD3B8E6-BC14-4E25-B005-47243B5F57F9}"/>
              </a:ext>
            </a:extLst>
          </p:cNvPr>
          <p:cNvSpPr>
            <a:spLocks noGrp="1"/>
          </p:cNvSpPr>
          <p:nvPr>
            <p:ph type="title"/>
          </p:nvPr>
        </p:nvSpPr>
        <p:spPr>
          <a:xfrm>
            <a:off x="648930" y="629266"/>
            <a:ext cx="9252154" cy="1223983"/>
          </a:xfrm>
        </p:spPr>
        <p:txBody>
          <a:bodyPr vert="horz" lIns="91440" tIns="45720" rIns="91440" bIns="45720" rtlCol="0" anchor="t">
            <a:normAutofit/>
          </a:bodyPr>
          <a:lstStyle/>
          <a:p>
            <a:pPr>
              <a:lnSpc>
                <a:spcPct val="90000"/>
              </a:lnSpc>
            </a:pPr>
            <a:r>
              <a:rPr lang="en-US" sz="3600" b="0" i="0" kern="1200" dirty="0">
                <a:solidFill>
                  <a:schemeClr val="tx2"/>
                </a:solidFill>
                <a:latin typeface="Arial" panose="020B0604020202020204" pitchFamily="34" charset="0"/>
                <a:cs typeface="Arial" panose="020B0604020202020204" pitchFamily="34" charset="0"/>
              </a:rPr>
              <a:t>Le croyant modèle et sa marche:</a:t>
            </a:r>
            <a:br>
              <a:rPr lang="en-US" sz="3600" b="0" i="0" kern="1200" dirty="0">
                <a:solidFill>
                  <a:schemeClr val="tx2"/>
                </a:solidFill>
                <a:latin typeface="Arial" panose="020B0604020202020204" pitchFamily="34" charset="0"/>
                <a:cs typeface="Arial" panose="020B0604020202020204" pitchFamily="34" charset="0"/>
              </a:rPr>
            </a:br>
            <a:r>
              <a:rPr lang="en-US" sz="3600" b="0" i="0" kern="1200" dirty="0">
                <a:solidFill>
                  <a:schemeClr val="tx2"/>
                </a:solidFill>
                <a:latin typeface="Arial" panose="020B0604020202020204" pitchFamily="34" charset="0"/>
                <a:cs typeface="Arial" panose="020B0604020202020204" pitchFamily="34" charset="0"/>
              </a:rPr>
              <a:t>Marchez dans l’espérance!</a:t>
            </a:r>
          </a:p>
        </p:txBody>
      </p:sp>
      <p:sp>
        <p:nvSpPr>
          <p:cNvPr id="3" name="Content Placeholder 2">
            <a:extLst>
              <a:ext uri="{FF2B5EF4-FFF2-40B4-BE49-F238E27FC236}">
                <a16:creationId xmlns:a16="http://schemas.microsoft.com/office/drawing/2014/main" id="{9B152F38-3C3B-4DE9-91A2-5C908AD98DCE}"/>
              </a:ext>
            </a:extLst>
          </p:cNvPr>
          <p:cNvSpPr>
            <a:spLocks noGrp="1"/>
          </p:cNvSpPr>
          <p:nvPr>
            <p:ph sz="half" idx="1"/>
          </p:nvPr>
        </p:nvSpPr>
        <p:spPr>
          <a:xfrm>
            <a:off x="187036" y="2052214"/>
            <a:ext cx="6369407" cy="4196185"/>
          </a:xfrm>
        </p:spPr>
        <p:txBody>
          <a:bodyPr vert="horz" lIns="91440" tIns="45720" rIns="91440" bIns="45720" rtlCol="0">
            <a:normAutofit/>
          </a:bodyPr>
          <a:lstStyle/>
          <a:p>
            <a:pPr marL="0" indent="0">
              <a:buNone/>
            </a:pPr>
            <a:r>
              <a:rPr lang="en-US" sz="3200" dirty="0">
                <a:latin typeface="Arial" panose="020B0604020202020204" pitchFamily="34" charset="0"/>
                <a:cs typeface="Arial" panose="020B0604020202020204" pitchFamily="34" charset="0"/>
              </a:rPr>
              <a:t>Gethsemane, can I forget? </a:t>
            </a:r>
          </a:p>
          <a:p>
            <a:pPr marL="0" indent="0">
              <a:buNone/>
            </a:pPr>
            <a:r>
              <a:rPr lang="en-US" sz="3200" dirty="0">
                <a:latin typeface="Arial" panose="020B0604020202020204" pitchFamily="34" charset="0"/>
                <a:cs typeface="Arial" panose="020B0604020202020204" pitchFamily="34" charset="0"/>
              </a:rPr>
              <a:t>Or there thy conflict see?</a:t>
            </a:r>
          </a:p>
          <a:p>
            <a:pPr marL="0" indent="0">
              <a:buNone/>
            </a:pPr>
            <a:r>
              <a:rPr lang="en-US" sz="3200" dirty="0">
                <a:latin typeface="Arial" panose="020B0604020202020204" pitchFamily="34" charset="0"/>
                <a:cs typeface="Arial" panose="020B0604020202020204" pitchFamily="34" charset="0"/>
              </a:rPr>
              <a:t>Thine agony and blood like sweat,</a:t>
            </a:r>
          </a:p>
          <a:p>
            <a:pPr marL="0" indent="0">
              <a:buNone/>
            </a:pPr>
            <a:r>
              <a:rPr lang="en-US" sz="3200" dirty="0">
                <a:latin typeface="Arial" panose="020B0604020202020204" pitchFamily="34" charset="0"/>
                <a:cs typeface="Arial" panose="020B0604020202020204" pitchFamily="34" charset="0"/>
              </a:rPr>
              <a:t>And not remember thee.</a:t>
            </a:r>
          </a:p>
          <a:p>
            <a:pPr marL="0" indent="0">
              <a:buNone/>
            </a:pPr>
            <a:endParaRPr lang="en-US" dirty="0"/>
          </a:p>
        </p:txBody>
      </p:sp>
      <p:pic>
        <p:nvPicPr>
          <p:cNvPr id="6148" name="Picture 4" descr="Image result for hymn book">
            <a:extLst>
              <a:ext uri="{FF2B5EF4-FFF2-40B4-BE49-F238E27FC236}">
                <a16:creationId xmlns:a16="http://schemas.microsoft.com/office/drawing/2014/main" id="{DE8EA13E-B5DB-4F61-92F3-1D716C2A1115}"/>
              </a:ext>
            </a:extLst>
          </p:cNvPr>
          <p:cNvPicPr>
            <a:picLocks noGrp="1" noChangeAspect="1" noChangeArrowheads="1"/>
          </p:cNvPicPr>
          <p:nvPr>
            <p:ph sz="half" idx="2"/>
          </p:nvPr>
        </p:nvPicPr>
        <p:blipFill>
          <a:blip r:embed="rId7">
            <a:extLst>
              <a:ext uri="{28A0092B-C50C-407E-A947-70E740481C1C}">
                <a14:useLocalDpi xmlns:a14="http://schemas.microsoft.com/office/drawing/2010/main" val="0"/>
              </a:ext>
            </a:extLst>
          </a:blip>
          <a:stretch>
            <a:fillRect/>
          </a:stretch>
        </p:blipFill>
        <p:spPr bwMode="auto">
          <a:xfrm>
            <a:off x="6556443" y="2108576"/>
            <a:ext cx="4987100" cy="4083458"/>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639293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F76A6-4E20-4588-9F1B-D9026EB77F15}"/>
              </a:ext>
            </a:extLst>
          </p:cNvPr>
          <p:cNvSpPr>
            <a:spLocks noGrp="1"/>
          </p:cNvSpPr>
          <p:nvPr>
            <p:ph type="title"/>
          </p:nvPr>
        </p:nvSpPr>
        <p:spPr>
          <a:xfrm>
            <a:off x="646111" y="452718"/>
            <a:ext cx="9404723" cy="1400530"/>
          </a:xfrm>
        </p:spPr>
        <p:txBody>
          <a:bodyPr/>
          <a:lstStyle/>
          <a:p>
            <a:r>
              <a:rPr lang="fr-CA" sz="3600" dirty="0">
                <a:latin typeface="Arial" panose="020B0604020202020204" pitchFamily="34" charset="0"/>
                <a:cs typeface="Arial" panose="020B0604020202020204" pitchFamily="34" charset="0"/>
              </a:rPr>
              <a:t>Le croyant modèle et sa marche.</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Marchez dans l’espérance!</a:t>
            </a:r>
            <a:endParaRPr lang="en-CA"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BB89060-EE6A-4114-91BD-E9E33368DBDF}"/>
              </a:ext>
            </a:extLst>
          </p:cNvPr>
          <p:cNvSpPr>
            <a:spLocks noGrp="1"/>
          </p:cNvSpPr>
          <p:nvPr>
            <p:ph idx="1"/>
          </p:nvPr>
        </p:nvSpPr>
        <p:spPr>
          <a:xfrm>
            <a:off x="613468" y="2096422"/>
            <a:ext cx="10797077" cy="4132521"/>
          </a:xfrm>
        </p:spPr>
        <p:txBody>
          <a:bodyPr>
            <a:normAutofit/>
          </a:bodyPr>
          <a:lstStyle/>
          <a:p>
            <a:pPr marL="0" indent="0">
              <a:buNone/>
            </a:pPr>
            <a:r>
              <a:rPr lang="fr-CA" sz="3200" dirty="0">
                <a:latin typeface="Arial" panose="020B0604020202020204" pitchFamily="34" charset="0"/>
                <a:cs typeface="Arial" panose="020B0604020202020204" pitchFamily="34" charset="0"/>
              </a:rPr>
              <a:t>Conclusion</a:t>
            </a:r>
          </a:p>
          <a:p>
            <a:pPr marL="0" indent="0">
              <a:buNone/>
            </a:pPr>
            <a:r>
              <a:rPr lang="fr-CA" sz="3200" dirty="0">
                <a:latin typeface="Arial" panose="020B0604020202020204" pitchFamily="34" charset="0"/>
                <a:cs typeface="Arial" panose="020B0604020202020204" pitchFamily="34" charset="0"/>
              </a:rPr>
              <a:t>4. L’application…</a:t>
            </a:r>
            <a:r>
              <a:rPr lang="fr-CA" sz="3200" dirty="0">
                <a:solidFill>
                  <a:srgbClr val="FFFF00"/>
                </a:solidFill>
                <a:latin typeface="Arial" panose="020B0604020202020204" pitchFamily="34" charset="0"/>
                <a:cs typeface="Arial" panose="020B0604020202020204" pitchFamily="34" charset="0"/>
              </a:rPr>
              <a:t>ne nous désistons pas!</a:t>
            </a:r>
          </a:p>
          <a:p>
            <a:pPr marL="0" indent="0">
              <a:buNone/>
            </a:pPr>
            <a:r>
              <a:rPr lang="fr-CA" sz="3200" dirty="0">
                <a:latin typeface="Comic Sans MS" panose="030F0702030302020204" pitchFamily="66" charset="0"/>
                <a:cs typeface="Arial" panose="020B0604020202020204" pitchFamily="34" charset="0"/>
              </a:rPr>
              <a:t>‘‘C’est pourquoi </a:t>
            </a:r>
            <a:r>
              <a:rPr lang="fr-CA" sz="3200" i="1" dirty="0">
                <a:solidFill>
                  <a:srgbClr val="FFFF00"/>
                </a:solidFill>
                <a:latin typeface="Comic Sans MS" panose="030F0702030302020204" pitchFamily="66" charset="0"/>
                <a:cs typeface="Arial" panose="020B0604020202020204" pitchFamily="34" charset="0"/>
              </a:rPr>
              <a:t>exhortez-vous</a:t>
            </a:r>
            <a:r>
              <a:rPr lang="fr-CA" sz="3200" dirty="0">
                <a:latin typeface="Comic Sans MS" panose="030F0702030302020204" pitchFamily="66" charset="0"/>
                <a:cs typeface="Arial" panose="020B0604020202020204" pitchFamily="34" charset="0"/>
              </a:rPr>
              <a:t>, et </a:t>
            </a:r>
            <a:r>
              <a:rPr lang="fr-CA" sz="3200" i="1" dirty="0">
                <a:solidFill>
                  <a:srgbClr val="FFFF00"/>
                </a:solidFill>
                <a:latin typeface="Comic Sans MS" panose="030F0702030302020204" pitchFamily="66" charset="0"/>
                <a:cs typeface="Arial" panose="020B0604020202020204" pitchFamily="34" charset="0"/>
              </a:rPr>
              <a:t>édifiez-vous</a:t>
            </a:r>
            <a:r>
              <a:rPr lang="fr-CA" sz="3200" dirty="0">
                <a:latin typeface="Comic Sans MS" panose="030F0702030302020204" pitchFamily="66" charset="0"/>
                <a:cs typeface="Arial" panose="020B0604020202020204" pitchFamily="34" charset="0"/>
              </a:rPr>
              <a:t> </a:t>
            </a:r>
            <a:r>
              <a:rPr lang="fr-CA" sz="3200" i="1" dirty="0">
                <a:solidFill>
                  <a:srgbClr val="FFFF00"/>
                </a:solidFill>
                <a:latin typeface="Comic Sans MS" panose="030F0702030302020204" pitchFamily="66" charset="0"/>
                <a:cs typeface="Arial" panose="020B0604020202020204" pitchFamily="34" charset="0"/>
              </a:rPr>
              <a:t>réciproquement</a:t>
            </a:r>
            <a:r>
              <a:rPr lang="fr-CA" sz="3200" dirty="0">
                <a:latin typeface="Comic Sans MS" panose="030F0702030302020204" pitchFamily="66" charset="0"/>
                <a:cs typeface="Arial" panose="020B0604020202020204" pitchFamily="34" charset="0"/>
              </a:rPr>
              <a:t>, comme en réalité vous le faites.’’</a:t>
            </a:r>
          </a:p>
          <a:p>
            <a:pPr marL="0" indent="0">
              <a:buNone/>
            </a:pPr>
            <a:r>
              <a:rPr lang="fr-CA" sz="2800" dirty="0">
                <a:latin typeface="Comic Sans MS" panose="030F0702030302020204" pitchFamily="66" charset="0"/>
                <a:cs typeface="Arial" panose="020B0604020202020204" pitchFamily="34" charset="0"/>
              </a:rPr>
              <a:t>1Th 5:11.</a:t>
            </a:r>
          </a:p>
          <a:p>
            <a:pPr marL="0" indent="0">
              <a:buNone/>
            </a:pPr>
            <a:r>
              <a:rPr lang="fr-CA" sz="3200" dirty="0">
                <a:latin typeface="Arial" panose="020B0604020202020204" pitchFamily="34" charset="0"/>
                <a:cs typeface="Arial" panose="020B0604020202020204" pitchFamily="34" charset="0"/>
              </a:rPr>
              <a:t>Je suis le gardien de mon frère, de ma sœur.  </a:t>
            </a:r>
            <a:r>
              <a:rPr lang="fr-CA" sz="2800" dirty="0">
                <a:latin typeface="Arial" panose="020B0604020202020204" pitchFamily="34" charset="0"/>
                <a:cs typeface="Arial" panose="020B0604020202020204" pitchFamily="34" charset="0"/>
              </a:rPr>
              <a:t>Hé</a:t>
            </a:r>
            <a:r>
              <a:rPr lang="fr-CA" sz="3200" dirty="0">
                <a:latin typeface="Arial" panose="020B0604020202020204" pitchFamily="34" charset="0"/>
                <a:cs typeface="Arial" panose="020B0604020202020204" pitchFamily="34" charset="0"/>
              </a:rPr>
              <a:t> </a:t>
            </a:r>
            <a:r>
              <a:rPr lang="fr-CA" sz="2800" dirty="0">
                <a:latin typeface="Arial" panose="020B0604020202020204" pitchFamily="34" charset="0"/>
                <a:cs typeface="Arial" panose="020B0604020202020204" pitchFamily="34" charset="0"/>
              </a:rPr>
              <a:t>10:23-25.</a:t>
            </a:r>
          </a:p>
          <a:p>
            <a:pPr marL="0" indent="0">
              <a:buNone/>
            </a:pPr>
            <a:endParaRPr lang="fr-CA" sz="2800" dirty="0">
              <a:latin typeface="Comic Sans MS" panose="030F0702030302020204" pitchFamily="66" charset="0"/>
              <a:cs typeface="Arial" panose="020B0604020202020204" pitchFamily="34" charset="0"/>
            </a:endParaRPr>
          </a:p>
          <a:p>
            <a:pPr marL="0" indent="0">
              <a:buNone/>
            </a:pPr>
            <a:endParaRPr lang="fr-CA" sz="2800" dirty="0">
              <a:latin typeface="Arial" panose="020B0604020202020204" pitchFamily="34"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a:p>
            <a:pPr marL="0" indent="0">
              <a:buNone/>
            </a:pPr>
            <a:endParaRPr lang="en-CA" sz="3200" dirty="0">
              <a:latin typeface="Comic Sans MS" panose="030F0702030302020204" pitchFamily="66" charset="0"/>
              <a:cs typeface="Arial" panose="020B0604020202020204" pitchFamily="34" charset="0"/>
            </a:endParaRPr>
          </a:p>
          <a:p>
            <a:pPr marL="0" indent="0">
              <a:buNone/>
            </a:pPr>
            <a:endParaRPr lang="fr-CA" sz="3200" dirty="0">
              <a:latin typeface="Comic Sans MS" panose="030F0702030302020204" pitchFamily="66" charset="0"/>
              <a:cs typeface="Arial" panose="020B0604020202020204" pitchFamily="34" charset="0"/>
            </a:endParaRPr>
          </a:p>
        </p:txBody>
      </p:sp>
    </p:spTree>
    <p:extLst>
      <p:ext uri="{BB962C8B-B14F-4D97-AF65-F5344CB8AC3E}">
        <p14:creationId xmlns:p14="http://schemas.microsoft.com/office/powerpoint/2010/main" val="11053807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32D54-DF15-4CB3-AF58-A48DF853C394}"/>
              </a:ext>
            </a:extLst>
          </p:cNvPr>
          <p:cNvSpPr>
            <a:spLocks noGrp="1"/>
          </p:cNvSpPr>
          <p:nvPr>
            <p:ph type="title"/>
          </p:nvPr>
        </p:nvSpPr>
        <p:spPr>
          <a:xfrm>
            <a:off x="648929" y="629266"/>
            <a:ext cx="10001141" cy="1223983"/>
          </a:xfrm>
        </p:spPr>
        <p:txBody>
          <a:bodyPr>
            <a:normAutofit/>
          </a:bodyPr>
          <a:lstStyle/>
          <a:p>
            <a:r>
              <a:rPr lang="fr-CA" sz="3600" dirty="0">
                <a:latin typeface="Arial" panose="020B0604020202020204" pitchFamily="34" charset="0"/>
                <a:cs typeface="Arial" panose="020B0604020202020204" pitchFamily="34" charset="0"/>
              </a:rPr>
              <a:t>L’église modèle et ses manières …Partie 1.</a:t>
            </a:r>
            <a:br>
              <a:rPr lang="fr-CA" sz="3600" dirty="0">
                <a:latin typeface="Arial" panose="020B0604020202020204" pitchFamily="34" charset="0"/>
                <a:cs typeface="Arial" panose="020B0604020202020204" pitchFamily="34" charset="0"/>
              </a:rPr>
            </a:br>
            <a:r>
              <a:rPr lang="fr-CA" sz="3600" dirty="0">
                <a:latin typeface="Arial" panose="020B0604020202020204" pitchFamily="34" charset="0"/>
                <a:cs typeface="Arial" panose="020B0604020202020204" pitchFamily="34" charset="0"/>
              </a:rPr>
              <a:t>La manière de vivre en famille. </a:t>
            </a:r>
            <a:endParaRPr lang="en-CA" sz="3600" dirty="0">
              <a:latin typeface="Arial" panose="020B0604020202020204" pitchFamily="34" charset="0"/>
              <a:cs typeface="Arial" panose="020B0604020202020204" pitchFamily="34" charset="0"/>
            </a:endParaRPr>
          </a:p>
        </p:txBody>
      </p:sp>
      <p:pic>
        <p:nvPicPr>
          <p:cNvPr id="2050" name="Picture 2" descr="RÃ©sultats de recherche d'images pour Â«Â bible imagesÂ Â»">
            <a:extLst>
              <a:ext uri="{FF2B5EF4-FFF2-40B4-BE49-F238E27FC236}">
                <a16:creationId xmlns:a16="http://schemas.microsoft.com/office/drawing/2014/main" id="{4C7F6181-6289-4A3F-99D6-5E0C02271938}"/>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938" r="13306" b="-1"/>
          <a:stretch/>
        </p:blipFill>
        <p:spPr bwMode="auto">
          <a:xfrm>
            <a:off x="405738" y="2052214"/>
            <a:ext cx="5451627" cy="4196185"/>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2054" name="Content Placeholder 2053">
            <a:extLst>
              <a:ext uri="{FF2B5EF4-FFF2-40B4-BE49-F238E27FC236}">
                <a16:creationId xmlns:a16="http://schemas.microsoft.com/office/drawing/2014/main" id="{AF2B6D06-5A6D-449A-AEA2-A644BD95AD56}"/>
              </a:ext>
            </a:extLst>
          </p:cNvPr>
          <p:cNvSpPr>
            <a:spLocks noGrp="1"/>
          </p:cNvSpPr>
          <p:nvPr>
            <p:ph idx="1"/>
          </p:nvPr>
        </p:nvSpPr>
        <p:spPr>
          <a:xfrm>
            <a:off x="6750752" y="2052214"/>
            <a:ext cx="5297813" cy="4196185"/>
          </a:xfrm>
        </p:spPr>
        <p:txBody>
          <a:bodyPr>
            <a:normAutofit/>
          </a:bodyPr>
          <a:lstStyle/>
          <a:p>
            <a:pPr marL="0" indent="0">
              <a:buNone/>
            </a:pP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endParaRPr lang="en-US" dirty="0">
              <a:latin typeface="Arial" panose="020B0604020202020204" pitchFamily="34" charset="0"/>
              <a:cs typeface="Arial" panose="020B0604020202020204" pitchFamily="34" charset="0"/>
            </a:endParaRPr>
          </a:p>
          <a:p>
            <a:pPr marL="0" indent="0">
              <a:buNone/>
            </a:pPr>
            <a:r>
              <a:rPr lang="en-US" sz="4000" dirty="0">
                <a:latin typeface="Arial" panose="020B0604020202020204" pitchFamily="34" charset="0"/>
                <a:cs typeface="Arial" panose="020B0604020202020204" pitchFamily="34" charset="0"/>
              </a:rPr>
              <a:t>1 </a:t>
            </a:r>
            <a:r>
              <a:rPr lang="en-US" sz="4000" dirty="0" err="1">
                <a:latin typeface="Arial" panose="020B0604020202020204" pitchFamily="34" charset="0"/>
                <a:cs typeface="Arial" panose="020B0604020202020204" pitchFamily="34" charset="0"/>
              </a:rPr>
              <a:t>Thessaloniciens</a:t>
            </a:r>
            <a:r>
              <a:rPr lang="en-US" sz="4000" dirty="0">
                <a:latin typeface="Arial" panose="020B0604020202020204" pitchFamily="34" charset="0"/>
                <a:cs typeface="Arial" panose="020B0604020202020204" pitchFamily="34" charset="0"/>
              </a:rPr>
              <a:t>.</a:t>
            </a:r>
          </a:p>
          <a:p>
            <a:pPr marL="0" indent="0">
              <a:buNone/>
            </a:pPr>
            <a:r>
              <a:rPr lang="en-US" sz="3600" dirty="0">
                <a:latin typeface="Arial" panose="020B0604020202020204" pitchFamily="34" charset="0"/>
                <a:cs typeface="Arial" panose="020B0604020202020204" pitchFamily="34" charset="0"/>
              </a:rPr>
              <a:t>Ch 5:12-15.</a:t>
            </a:r>
          </a:p>
        </p:txBody>
      </p:sp>
    </p:spTree>
    <p:extLst>
      <p:ext uri="{BB962C8B-B14F-4D97-AF65-F5344CB8AC3E}">
        <p14:creationId xmlns:p14="http://schemas.microsoft.com/office/powerpoint/2010/main" val="23920960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0351B0F5103D42B9806F437CA10832" ma:contentTypeVersion="7" ma:contentTypeDescription="Crée un document." ma:contentTypeScope="" ma:versionID="4ce7e15dfb41fc89ee32fac1ce1bb8c3">
  <xsd:schema xmlns:xsd="http://www.w3.org/2001/XMLSchema" xmlns:xs="http://www.w3.org/2001/XMLSchema" xmlns:p="http://schemas.microsoft.com/office/2006/metadata/properties" xmlns:ns2="3368f34a-51bf-49ff-9fd4-603366907719" xmlns:ns3="a8ecfa16-0264-4938-9529-94d8addd503b" targetNamespace="http://schemas.microsoft.com/office/2006/metadata/properties" ma:root="true" ma:fieldsID="bc228d72f01a02773707fab0a659abf7" ns2:_="" ns3:_="">
    <xsd:import namespace="3368f34a-51bf-49ff-9fd4-603366907719"/>
    <xsd:import namespace="a8ecfa16-0264-4938-9529-94d8addd503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368f34a-51bf-49ff-9fd4-603366907719" elementFormDefault="qualified">
    <xsd:import namespace="http://schemas.microsoft.com/office/2006/documentManagement/types"/>
    <xsd:import namespace="http://schemas.microsoft.com/office/infopath/2007/PartnerControls"/>
    <xsd:element name="SharedWithUsers" ma:index="8" nillable="true" ma:displayName="Partagé avec"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Partagé avec détails" ma:description=""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8ecfa16-0264-4938-9529-94d8addd503b" elementFormDefault="qualified">
    <xsd:import namespace="http://schemas.microsoft.com/office/2006/documentManagement/types"/>
    <xsd:import namespace="http://schemas.microsoft.com/office/infopath/2007/PartnerControls"/>
    <xsd:element name="MediaServiceMetadata" ma:index="10" nillable="true" ma:displayName="MediaServiceMetadata" ma:description="" ma:hidden="true" ma:internalName="MediaServiceMetadata" ma:readOnly="true">
      <xsd:simpleType>
        <xsd:restriction base="dms:Note"/>
      </xsd:simpleType>
    </xsd:element>
    <xsd:element name="MediaServiceFastMetadata" ma:index="11" nillable="true" ma:displayName="MediaServiceFastMetadata" ma:description="" ma:hidden="true" ma:internalName="MediaServiceFastMetadata" ma:readOnly="true">
      <xsd:simpleType>
        <xsd:restriction base="dms:Note"/>
      </xsd:simpleType>
    </xsd:element>
    <xsd:element name="MediaServiceDateTaken" ma:index="12" nillable="true" ma:displayName="MediaServiceDateTaken" ma:description="" ma:hidden="true" ma:internalName="MediaServiceDateTaken" ma:readOnly="true">
      <xsd:simpleType>
        <xsd:restriction base="dms:Text"/>
      </xsd:simpleType>
    </xsd:element>
    <xsd:element name="MediaServiceAutoTags" ma:index="13" nillable="true" ma:displayName="MediaServiceAutoTags" ma:description=""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ype de contenu"/>
        <xsd:element ref="dc:title" minOccurs="0" maxOccurs="1" ma:index="4" ma:displayName="Titr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97A25972-332F-4E09-917B-5BFF6763217A}"/>
</file>

<file path=customXml/itemProps2.xml><?xml version="1.0" encoding="utf-8"?>
<ds:datastoreItem xmlns:ds="http://schemas.openxmlformats.org/officeDocument/2006/customXml" ds:itemID="{09A6177D-3C07-45EA-9BE8-1C01BD70A5BF}"/>
</file>

<file path=customXml/itemProps3.xml><?xml version="1.0" encoding="utf-8"?>
<ds:datastoreItem xmlns:ds="http://schemas.openxmlformats.org/officeDocument/2006/customXml" ds:itemID="{202E3296-5E63-4169-A2A1-FDD4F6A8F8CE}"/>
</file>

<file path=docProps/app.xml><?xml version="1.0" encoding="utf-8"?>
<Properties xmlns="http://schemas.openxmlformats.org/officeDocument/2006/extended-properties" xmlns:vt="http://schemas.openxmlformats.org/officeDocument/2006/docPropsVTypes">
  <TotalTime>157</TotalTime>
  <Words>1227</Words>
  <Application>Microsoft Office PowerPoint</Application>
  <PresentationFormat>Grand écran</PresentationFormat>
  <Paragraphs>178</Paragraphs>
  <Slides>24</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24</vt:i4>
      </vt:variant>
    </vt:vector>
  </HeadingPairs>
  <TitlesOfParts>
    <vt:vector size="29" baseType="lpstr">
      <vt:lpstr>Arial</vt:lpstr>
      <vt:lpstr>Century Gothic</vt:lpstr>
      <vt:lpstr>Comic Sans MS</vt:lpstr>
      <vt:lpstr>Wingdings 3</vt:lpstr>
      <vt:lpstr>Ion</vt:lpstr>
      <vt:lpstr>Présentation PowerPoint</vt:lpstr>
      <vt:lpstr>Le croyant modèle et sa marche…Partie 4. Marchez dans l’espérance!</vt:lpstr>
      <vt:lpstr>Le croyant modèle et sa marche…Partie 4 Marchez dans l’espérance!</vt:lpstr>
      <vt:lpstr>Le croyant modèle et sa marche…Partie 4</vt:lpstr>
      <vt:lpstr>Le croyant modèle et sa marche…Partie 4 Marchez dans l’espérance!</vt:lpstr>
      <vt:lpstr>Le croyant modèle et sa marche…Partie 4 Marchez dans l’espérance!</vt:lpstr>
      <vt:lpstr>Le croyant modèle et sa marche. Marchez dans l’espérance!</vt:lpstr>
      <vt:lpstr>Le croyant modèle et sa marche. Marchez dans l’espérance!</vt:lpstr>
      <vt:lpstr>Le croyant modèle et sa marche. Marchez dans l’espérance!</vt:lpstr>
      <vt:lpstr>Le croyant modèle et sa marche…Partie 4</vt:lpstr>
      <vt:lpstr>Le croyant modèle et sa marche. Marchez dans l’espérance!</vt:lpstr>
      <vt:lpstr>Le croyant modèle et sa marche. Marchez dans l’espérance!</vt:lpstr>
      <vt:lpstr>Le croyant modèle et sa marche…Partie 4</vt:lpstr>
      <vt:lpstr>Le croyant modèle et sa marche. Marchez dans l’espérance!</vt:lpstr>
      <vt:lpstr>Le croyant modèle et sa marche…Partie 4</vt:lpstr>
      <vt:lpstr>Le croyant modèle et sa marche. Marchez dans l’espérance!</vt:lpstr>
      <vt:lpstr>Le croyant modèle et sa marche. Marchez dans l’espérance!</vt:lpstr>
      <vt:lpstr>Le croyant modèle et sa marche…Partie 4 Marchez dans l’espérance.</vt:lpstr>
      <vt:lpstr>Le croyant modèle et sa marche. Marchez dans l’espérance!</vt:lpstr>
      <vt:lpstr>Le croyant modèle et sa marche. Marchez dans l’espérance!</vt:lpstr>
      <vt:lpstr>Le croyant modèle et sa marche. Marchez dans l’espérance!</vt:lpstr>
      <vt:lpstr>Le croyant modèle et sa marche: Marchez dans l’espérance!</vt:lpstr>
      <vt:lpstr>Le croyant modèle et sa marche. Marchez dans l’espérance!</vt:lpstr>
      <vt:lpstr>L’église modèle et ses manières …Partie 1. La manière de vivre en famille.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Trevor Bridgeman</dc:creator>
  <cp:lastModifiedBy>Yanick Lépine</cp:lastModifiedBy>
  <cp:revision>1</cp:revision>
  <dcterms:created xsi:type="dcterms:W3CDTF">2019-11-30T15:29:34Z</dcterms:created>
  <dcterms:modified xsi:type="dcterms:W3CDTF">2019-12-01T16:34:25Z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0x0101007A0351B0F5103D42B9806F437CA10832</vt:lpwstr>
  </property>
</Properties>
</file>