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3.xml" ContentType="application/vnd.openxmlformats-officedocument.presentationml.notesSlide+xml"/>
  <Override PartName="/ppt/tags/tag7.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58" r:id="rId3"/>
    <p:sldId id="283" r:id="rId4"/>
    <p:sldId id="271" r:id="rId5"/>
    <p:sldId id="284" r:id="rId6"/>
    <p:sldId id="286" r:id="rId7"/>
    <p:sldId id="293" r:id="rId8"/>
    <p:sldId id="309" r:id="rId9"/>
    <p:sldId id="288" r:id="rId10"/>
    <p:sldId id="287" r:id="rId11"/>
    <p:sldId id="289" r:id="rId12"/>
    <p:sldId id="304" r:id="rId13"/>
    <p:sldId id="294" r:id="rId14"/>
    <p:sldId id="305" r:id="rId15"/>
    <p:sldId id="292" r:id="rId16"/>
    <p:sldId id="306" r:id="rId17"/>
    <p:sldId id="291" r:id="rId18"/>
    <p:sldId id="30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D3BB1C-F79D-4F84-80F5-D716786A63B2}" v="624" dt="2023-03-12T12:30:33.3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64512" autoAdjust="0"/>
  </p:normalViewPr>
  <p:slideViewPr>
    <p:cSldViewPr snapToGrid="0">
      <p:cViewPr varScale="1">
        <p:scale>
          <a:sx n="70" d="100"/>
          <a:sy n="70" d="100"/>
        </p:scale>
        <p:origin x="1794" y="60"/>
      </p:cViewPr>
      <p:guideLst/>
    </p:cSldViewPr>
  </p:slideViewPr>
  <p:outlineViewPr>
    <p:cViewPr>
      <p:scale>
        <a:sx n="33" d="100"/>
        <a:sy n="33" d="100"/>
      </p:scale>
      <p:origin x="0" y="-11520"/>
    </p:cViewPr>
  </p:outlineViewPr>
  <p:notesTextViewPr>
    <p:cViewPr>
      <p:scale>
        <a:sx n="1" d="1"/>
        <a:sy n="1" d="1"/>
      </p:scale>
      <p:origin x="0" y="0"/>
    </p:cViewPr>
  </p:notesTextViewPr>
  <p:sorterViewPr>
    <p:cViewPr>
      <p:scale>
        <a:sx n="104" d="100"/>
        <a:sy n="104" d="100"/>
      </p:scale>
      <p:origin x="0" y="-79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A59870-C8CA-4034-808E-DAACB1D94066}" type="datetimeFigureOut">
              <a:rPr lang="fr-CA" smtClean="0"/>
              <a:t>2023-03-12</a:t>
            </a:fld>
            <a:endParaRPr lang="fr-C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B38C7D-5455-4B3D-A84F-7B648FD72F43}" type="slidenum">
              <a:rPr lang="fr-CA" smtClean="0"/>
              <a:t>‹n°›</a:t>
            </a:fld>
            <a:endParaRPr lang="fr-CA"/>
          </a:p>
        </p:txBody>
      </p:sp>
    </p:spTree>
    <p:extLst>
      <p:ext uri="{BB962C8B-B14F-4D97-AF65-F5344CB8AC3E}">
        <p14:creationId xmlns:p14="http://schemas.microsoft.com/office/powerpoint/2010/main" val="4166647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a:p>
        </p:txBody>
      </p:sp>
      <p:sp>
        <p:nvSpPr>
          <p:cNvPr id="4" name="Espace réservé du numéro de diapositive 3"/>
          <p:cNvSpPr>
            <a:spLocks noGrp="1"/>
          </p:cNvSpPr>
          <p:nvPr>
            <p:ph type="sldNum" sz="quarter" idx="5"/>
          </p:nvPr>
        </p:nvSpPr>
        <p:spPr/>
        <p:txBody>
          <a:bodyPr/>
          <a:lstStyle/>
          <a:p>
            <a:fld id="{3DBE7C77-FE14-4D00-A54E-16A62B930266}" type="slidenum">
              <a:rPr lang="fr-CA" smtClean="0"/>
              <a:t>1</a:t>
            </a:fld>
            <a:endParaRPr lang="fr-CA"/>
          </a:p>
        </p:txBody>
      </p:sp>
    </p:spTree>
    <p:extLst>
      <p:ext uri="{BB962C8B-B14F-4D97-AF65-F5344CB8AC3E}">
        <p14:creationId xmlns:p14="http://schemas.microsoft.com/office/powerpoint/2010/main" val="36778546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a:p>
        </p:txBody>
      </p:sp>
      <p:sp>
        <p:nvSpPr>
          <p:cNvPr id="4" name="Espace réservé du numéro de diapositive 3"/>
          <p:cNvSpPr>
            <a:spLocks noGrp="1"/>
          </p:cNvSpPr>
          <p:nvPr>
            <p:ph type="sldNum" sz="quarter" idx="5"/>
          </p:nvPr>
        </p:nvSpPr>
        <p:spPr/>
        <p:txBody>
          <a:bodyPr/>
          <a:lstStyle/>
          <a:p>
            <a:fld id="{3DBE7C77-FE14-4D00-A54E-16A62B930266}" type="slidenum">
              <a:rPr lang="fr-CA" smtClean="0"/>
              <a:t>2</a:t>
            </a:fld>
            <a:endParaRPr lang="fr-CA"/>
          </a:p>
        </p:txBody>
      </p:sp>
    </p:spTree>
    <p:extLst>
      <p:ext uri="{BB962C8B-B14F-4D97-AF65-F5344CB8AC3E}">
        <p14:creationId xmlns:p14="http://schemas.microsoft.com/office/powerpoint/2010/main" val="3138777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3DBE7C77-FE14-4D00-A54E-16A62B930266}" type="slidenum">
              <a:rPr lang="fr-CA" smtClean="0"/>
              <a:t>3</a:t>
            </a:fld>
            <a:endParaRPr lang="fr-CA"/>
          </a:p>
        </p:txBody>
      </p:sp>
    </p:spTree>
    <p:extLst>
      <p:ext uri="{BB962C8B-B14F-4D97-AF65-F5344CB8AC3E}">
        <p14:creationId xmlns:p14="http://schemas.microsoft.com/office/powerpoint/2010/main" val="746838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sz="1400" b="0" u="sng" dirty="0"/>
          </a:p>
        </p:txBody>
      </p:sp>
      <p:sp>
        <p:nvSpPr>
          <p:cNvPr id="4" name="Espace réservé du numéro de diapositive 3"/>
          <p:cNvSpPr>
            <a:spLocks noGrp="1"/>
          </p:cNvSpPr>
          <p:nvPr>
            <p:ph type="sldNum" sz="quarter" idx="5"/>
          </p:nvPr>
        </p:nvSpPr>
        <p:spPr/>
        <p:txBody>
          <a:bodyPr/>
          <a:lstStyle/>
          <a:p>
            <a:fld id="{3DBE7C77-FE14-4D00-A54E-16A62B930266}" type="slidenum">
              <a:rPr lang="fr-CA" smtClean="0"/>
              <a:t>4</a:t>
            </a:fld>
            <a:endParaRPr lang="fr-CA"/>
          </a:p>
        </p:txBody>
      </p:sp>
    </p:spTree>
    <p:extLst>
      <p:ext uri="{BB962C8B-B14F-4D97-AF65-F5344CB8AC3E}">
        <p14:creationId xmlns:p14="http://schemas.microsoft.com/office/powerpoint/2010/main" val="1221542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None/>
            </a:pPr>
            <a:endParaRPr lang="fr-CA" sz="1400" b="0" dirty="0">
              <a:effectLst>
                <a:outerShdw blurRad="38100" dist="38100" dir="2700000" algn="tl">
                  <a:srgbClr val="000000">
                    <a:alpha val="43137"/>
                  </a:srgbClr>
                </a:outerShdw>
              </a:effectLst>
            </a:endParaRPr>
          </a:p>
        </p:txBody>
      </p:sp>
      <p:sp>
        <p:nvSpPr>
          <p:cNvPr id="4" name="Espace réservé du numéro de diapositive 3"/>
          <p:cNvSpPr>
            <a:spLocks noGrp="1"/>
          </p:cNvSpPr>
          <p:nvPr>
            <p:ph type="sldNum" sz="quarter" idx="5"/>
          </p:nvPr>
        </p:nvSpPr>
        <p:spPr/>
        <p:txBody>
          <a:bodyPr/>
          <a:lstStyle/>
          <a:p>
            <a:fld id="{CBDDFD33-0E43-4FA8-A7B0-E12520FC267A}" type="slidenum">
              <a:rPr lang="fr-CA" smtClean="0"/>
              <a:t>5</a:t>
            </a:fld>
            <a:endParaRPr lang="fr-CA"/>
          </a:p>
        </p:txBody>
      </p:sp>
    </p:spTree>
    <p:extLst>
      <p:ext uri="{BB962C8B-B14F-4D97-AF65-F5344CB8AC3E}">
        <p14:creationId xmlns:p14="http://schemas.microsoft.com/office/powerpoint/2010/main" val="2345631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endParaRPr lang="fr-CA" sz="1400"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6</a:t>
            </a:fld>
            <a:endParaRPr lang="fr-CA"/>
          </a:p>
        </p:txBody>
      </p:sp>
    </p:spTree>
    <p:extLst>
      <p:ext uri="{BB962C8B-B14F-4D97-AF65-F5344CB8AC3E}">
        <p14:creationId xmlns:p14="http://schemas.microsoft.com/office/powerpoint/2010/main" val="39879460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lvl="0">
              <a:buFont typeface="Wingdings" panose="05000000000000000000" pitchFamily="2" charset="2"/>
              <a:buNone/>
            </a:pPr>
            <a:endParaRPr lang="fr-CA" sz="1400" b="1" dirty="0">
              <a:solidFill>
                <a:srgbClr val="C00000"/>
              </a:solidFill>
              <a:effectLst>
                <a:outerShdw blurRad="38100" dist="38100" dir="2700000" algn="tl">
                  <a:srgbClr val="000000">
                    <a:alpha val="43137"/>
                  </a:srgbClr>
                </a:outerShdw>
              </a:effectLst>
            </a:endParaRPr>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7</a:t>
            </a:fld>
            <a:endParaRPr lang="fr-CA"/>
          </a:p>
        </p:txBody>
      </p:sp>
    </p:spTree>
    <p:extLst>
      <p:ext uri="{BB962C8B-B14F-4D97-AF65-F5344CB8AC3E}">
        <p14:creationId xmlns:p14="http://schemas.microsoft.com/office/powerpoint/2010/main" val="1754578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8</a:t>
            </a:fld>
            <a:endParaRPr lang="fr-CA"/>
          </a:p>
        </p:txBody>
      </p:sp>
    </p:spTree>
    <p:extLst>
      <p:ext uri="{BB962C8B-B14F-4D97-AF65-F5344CB8AC3E}">
        <p14:creationId xmlns:p14="http://schemas.microsoft.com/office/powerpoint/2010/main" val="39969863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lvl="0" indent="0">
              <a:lnSpc>
                <a:spcPct val="107000"/>
              </a:lnSpc>
              <a:buFont typeface="Wingdings" panose="05000000000000000000" pitchFamily="2" charset="2"/>
              <a:buNone/>
            </a:pPr>
            <a:r>
              <a:rPr lang="fr-CA" sz="1400" dirty="0">
                <a:effectLst>
                  <a:outerShdw blurRad="38100" dist="38100" dir="2700000" algn="tl">
                    <a:srgbClr val="000000">
                      <a:alpha val="43137"/>
                    </a:srgbClr>
                  </a:outerShdw>
                </a:effectLst>
                <a:latin typeface="+mn-lt"/>
              </a:rPr>
              <a:t>   </a:t>
            </a:r>
            <a:endParaRPr lang="fr-CA" sz="1400" b="1" i="1" kern="100" dirty="0">
              <a:solidFill>
                <a:schemeClr val="accent1"/>
              </a:solidFill>
              <a:effectLst/>
              <a:latin typeface="+mn-lt"/>
              <a:ea typeface="Calibri" panose="020F0502020204030204" pitchFamily="34" charset="0"/>
              <a:cs typeface="Times New Roman" panose="02020603050405020304" pitchFamily="18" charset="0"/>
            </a:endParaRPr>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9</a:t>
            </a:fld>
            <a:endParaRPr lang="fr-CA"/>
          </a:p>
        </p:txBody>
      </p:sp>
    </p:spTree>
    <p:extLst>
      <p:ext uri="{BB962C8B-B14F-4D97-AF65-F5344CB8AC3E}">
        <p14:creationId xmlns:p14="http://schemas.microsoft.com/office/powerpoint/2010/main" val="2981702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CA" b="0" i="0" u="sng" dirty="0">
              <a:solidFill>
                <a:srgbClr val="000000"/>
              </a:solidFill>
              <a:effectLst/>
              <a:latin typeface="Bitter"/>
            </a:endParaRPr>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10</a:t>
            </a:fld>
            <a:endParaRPr lang="fr-CA"/>
          </a:p>
        </p:txBody>
      </p:sp>
    </p:spTree>
    <p:extLst>
      <p:ext uri="{BB962C8B-B14F-4D97-AF65-F5344CB8AC3E}">
        <p14:creationId xmlns:p14="http://schemas.microsoft.com/office/powerpoint/2010/main" val="3798433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11</a:t>
            </a:fld>
            <a:endParaRPr lang="fr-CA"/>
          </a:p>
        </p:txBody>
      </p:sp>
    </p:spTree>
    <p:extLst>
      <p:ext uri="{BB962C8B-B14F-4D97-AF65-F5344CB8AC3E}">
        <p14:creationId xmlns:p14="http://schemas.microsoft.com/office/powerpoint/2010/main" val="3317965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a:p>
            <a:r>
              <a:rPr lang="fr-CA" dirty="0"/>
              <a:t> </a:t>
            </a:r>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12</a:t>
            </a:fld>
            <a:endParaRPr lang="fr-CA"/>
          </a:p>
        </p:txBody>
      </p:sp>
    </p:spTree>
    <p:extLst>
      <p:ext uri="{BB962C8B-B14F-4D97-AF65-F5344CB8AC3E}">
        <p14:creationId xmlns:p14="http://schemas.microsoft.com/office/powerpoint/2010/main" val="3160803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b="1"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13</a:t>
            </a:fld>
            <a:endParaRPr lang="fr-CA"/>
          </a:p>
        </p:txBody>
      </p:sp>
    </p:spTree>
    <p:extLst>
      <p:ext uri="{BB962C8B-B14F-4D97-AF65-F5344CB8AC3E}">
        <p14:creationId xmlns:p14="http://schemas.microsoft.com/office/powerpoint/2010/main" val="2460537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sz="1400" b="1" i="0"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14</a:t>
            </a:fld>
            <a:endParaRPr lang="fr-CA"/>
          </a:p>
        </p:txBody>
      </p:sp>
    </p:spTree>
    <p:extLst>
      <p:ext uri="{BB962C8B-B14F-4D97-AF65-F5344CB8AC3E}">
        <p14:creationId xmlns:p14="http://schemas.microsoft.com/office/powerpoint/2010/main" val="2788082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15</a:t>
            </a:fld>
            <a:endParaRPr lang="fr-CA"/>
          </a:p>
        </p:txBody>
      </p:sp>
    </p:spTree>
    <p:extLst>
      <p:ext uri="{BB962C8B-B14F-4D97-AF65-F5344CB8AC3E}">
        <p14:creationId xmlns:p14="http://schemas.microsoft.com/office/powerpoint/2010/main" val="1624775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16</a:t>
            </a:fld>
            <a:endParaRPr lang="fr-CA"/>
          </a:p>
        </p:txBody>
      </p:sp>
    </p:spTree>
    <p:extLst>
      <p:ext uri="{BB962C8B-B14F-4D97-AF65-F5344CB8AC3E}">
        <p14:creationId xmlns:p14="http://schemas.microsoft.com/office/powerpoint/2010/main" val="29215701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sz="1050" b="0"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17</a:t>
            </a:fld>
            <a:endParaRPr lang="fr-CA"/>
          </a:p>
        </p:txBody>
      </p:sp>
    </p:spTree>
    <p:extLst>
      <p:ext uri="{BB962C8B-B14F-4D97-AF65-F5344CB8AC3E}">
        <p14:creationId xmlns:p14="http://schemas.microsoft.com/office/powerpoint/2010/main" val="17448108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A5B38C7D-5455-4B3D-A84F-7B648FD72F43}" type="slidenum">
              <a:rPr lang="fr-CA" smtClean="0"/>
              <a:t>18</a:t>
            </a:fld>
            <a:endParaRPr lang="fr-CA"/>
          </a:p>
        </p:txBody>
      </p:sp>
    </p:spTree>
    <p:extLst>
      <p:ext uri="{BB962C8B-B14F-4D97-AF65-F5344CB8AC3E}">
        <p14:creationId xmlns:p14="http://schemas.microsoft.com/office/powerpoint/2010/main" val="3328204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187A1D-52DE-79E5-1EFC-04807BEE376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C6CBD7BC-C26F-CF42-5C45-57AC351BBE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839EE4B1-639E-31E3-5582-CCE66B0ED436}"/>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5" name="Espace réservé du pied de page 4">
            <a:extLst>
              <a:ext uri="{FF2B5EF4-FFF2-40B4-BE49-F238E27FC236}">
                <a16:creationId xmlns:a16="http://schemas.microsoft.com/office/drawing/2014/main" id="{DEFC6DB5-CD9D-4234-47C4-24188EAB60E4}"/>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31D8042A-3837-7A7A-1573-E04A4506EFBD}"/>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2496677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71FBFB-8B0D-6FB7-F378-1A73DBCA497B}"/>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C9D3EF09-7C6F-055D-2C22-BD7B75F79D2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BB722497-5606-C556-F3D5-9BEC137EF1FD}"/>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5" name="Espace réservé du pied de page 4">
            <a:extLst>
              <a:ext uri="{FF2B5EF4-FFF2-40B4-BE49-F238E27FC236}">
                <a16:creationId xmlns:a16="http://schemas.microsoft.com/office/drawing/2014/main" id="{F4589A48-95D8-A2EE-90A7-4BBDF03AB05E}"/>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C3CB69BE-04F2-0181-B56C-6586F606D3AD}"/>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434954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FC00E0-59B8-BD8D-4D47-0F477134DFF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EAE19E1A-CFFF-40D0-7529-A4F017FDA2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85E0423-B635-D9DE-4345-13DB19D8F307}"/>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5" name="Espace réservé du pied de page 4">
            <a:extLst>
              <a:ext uri="{FF2B5EF4-FFF2-40B4-BE49-F238E27FC236}">
                <a16:creationId xmlns:a16="http://schemas.microsoft.com/office/drawing/2014/main" id="{A9E70960-975E-7CF8-03BA-960397163E6B}"/>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A1B7FB67-F216-1A74-C29B-DB8B3A21B353}"/>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4178919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2877DF-9B83-98AA-0A03-7B117EAA7C6B}"/>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A6B1A98A-567F-E37F-0006-F789001F5C1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E7B262BB-7B51-7770-B42F-BFC7E7185CD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19E16C2D-96FB-893D-3EF6-335FF9DFDA9D}"/>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6" name="Espace réservé du pied de page 5">
            <a:extLst>
              <a:ext uri="{FF2B5EF4-FFF2-40B4-BE49-F238E27FC236}">
                <a16:creationId xmlns:a16="http://schemas.microsoft.com/office/drawing/2014/main" id="{E82BB424-15E3-D52D-DAF6-EDF4989E8883}"/>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C61F1A88-749E-DAE9-12A2-0B862118BA0C}"/>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812406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69CF05-765E-4C86-43E6-DD6037BA1C6F}"/>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F8C9C29E-A615-5239-C75A-2E1B77F5D1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52B7ACA-C96E-F731-CBC9-D595E400BD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DCE0E8D2-B66A-A5B9-A122-407E4134D0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B3A24CB-2DE3-2040-CC7E-15E26DFE304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E7B37A4B-B495-E4AA-483A-195E9DCF3575}"/>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8" name="Espace réservé du pied de page 7">
            <a:extLst>
              <a:ext uri="{FF2B5EF4-FFF2-40B4-BE49-F238E27FC236}">
                <a16:creationId xmlns:a16="http://schemas.microsoft.com/office/drawing/2014/main" id="{0903CE60-39B8-A09B-5A06-82C56E7C85C4}"/>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0BA10B07-8D5D-2B08-1D26-E9723E357BE8}"/>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604413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75EED2-27D0-CF10-B205-27152CAE81F4}"/>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F519D4C5-3513-41D8-E69F-C6FA0CCFE7AE}"/>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4" name="Espace réservé du pied de page 3">
            <a:extLst>
              <a:ext uri="{FF2B5EF4-FFF2-40B4-BE49-F238E27FC236}">
                <a16:creationId xmlns:a16="http://schemas.microsoft.com/office/drawing/2014/main" id="{67285231-49E9-ADB0-E8AB-BB7DC5B47504}"/>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4A821829-E6C8-E10E-25E7-B37454B10C77}"/>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3782750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5AC206B-C5B1-4004-02E7-CC276E486809}"/>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3" name="Espace réservé du pied de page 2">
            <a:extLst>
              <a:ext uri="{FF2B5EF4-FFF2-40B4-BE49-F238E27FC236}">
                <a16:creationId xmlns:a16="http://schemas.microsoft.com/office/drawing/2014/main" id="{7406FDBC-E458-92EA-F0ED-EA687F345F21}"/>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852EF3AA-E4C7-7CD9-FC54-49AAD8475532}"/>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302711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33154E-C89D-0161-9F33-4CA50AEC5B2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6EB13A71-C13A-725B-025E-51EADF9C3D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5CDFB557-CF5A-8822-F5B9-E6DBE59023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887B569-4C9D-389B-F4F3-B2DCB3ECF458}"/>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6" name="Espace réservé du pied de page 5">
            <a:extLst>
              <a:ext uri="{FF2B5EF4-FFF2-40B4-BE49-F238E27FC236}">
                <a16:creationId xmlns:a16="http://schemas.microsoft.com/office/drawing/2014/main" id="{1581433A-B1AC-AFB4-AB00-5583277FEA6B}"/>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9AE4E867-8A80-56AE-28F3-31F8BA52A59D}"/>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2470031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6A1865-A5CE-7F53-77E9-BC9C43C097E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2F52A12B-08CE-C528-8D11-847F9338BB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494BD4A3-D0D8-5E22-AAC3-1E51F54164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12EBE80-0D1C-AA3C-2E1B-55563A5F2718}"/>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6" name="Espace réservé du pied de page 5">
            <a:extLst>
              <a:ext uri="{FF2B5EF4-FFF2-40B4-BE49-F238E27FC236}">
                <a16:creationId xmlns:a16="http://schemas.microsoft.com/office/drawing/2014/main" id="{A695AFA5-F90C-45BE-833B-6D58689A7581}"/>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25FE4E21-8E29-662A-CC12-CBF5ACB0D02C}"/>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2499594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BDD2B2-E929-144C-8CEC-A9EDCBCB26E1}"/>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722A5472-E5EC-5A2D-7C13-33B276ACC52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D7B27E60-CD5C-07E3-9EED-D567D3878D12}"/>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5" name="Espace réservé du pied de page 4">
            <a:extLst>
              <a:ext uri="{FF2B5EF4-FFF2-40B4-BE49-F238E27FC236}">
                <a16:creationId xmlns:a16="http://schemas.microsoft.com/office/drawing/2014/main" id="{5F2C13D3-FC55-115E-3BEF-8212537A8B6D}"/>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9B5B463A-1490-632E-2D69-B2024CC959F3}"/>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1091762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379168E-8CDC-5132-A04C-9C3952DAE93C}"/>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9837DAE3-D62B-402A-B1A4-1E6EC2EBFAA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69E731A5-02C7-2FED-2599-10F82AA35CA7}"/>
              </a:ext>
            </a:extLst>
          </p:cNvPr>
          <p:cNvSpPr>
            <a:spLocks noGrp="1"/>
          </p:cNvSpPr>
          <p:nvPr>
            <p:ph type="dt" sz="half" idx="10"/>
          </p:nvPr>
        </p:nvSpPr>
        <p:spPr/>
        <p:txBody>
          <a:bodyPr/>
          <a:lstStyle/>
          <a:p>
            <a:fld id="{2E66EA10-360A-45E7-B628-5353FEC890DD}" type="datetimeFigureOut">
              <a:rPr lang="fr-CA" smtClean="0"/>
              <a:t>2023-03-12</a:t>
            </a:fld>
            <a:endParaRPr lang="fr-CA"/>
          </a:p>
        </p:txBody>
      </p:sp>
      <p:sp>
        <p:nvSpPr>
          <p:cNvPr id="5" name="Espace réservé du pied de page 4">
            <a:extLst>
              <a:ext uri="{FF2B5EF4-FFF2-40B4-BE49-F238E27FC236}">
                <a16:creationId xmlns:a16="http://schemas.microsoft.com/office/drawing/2014/main" id="{34ADD61F-05B6-854D-A91E-1A7A32F41FE5}"/>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420E6A22-8742-67C6-6159-F33E91BD4CBC}"/>
              </a:ext>
            </a:extLst>
          </p:cNvPr>
          <p:cNvSpPr>
            <a:spLocks noGrp="1"/>
          </p:cNvSpPr>
          <p:nvPr>
            <p:ph type="sldNum" sz="quarter" idx="12"/>
          </p:nvPr>
        </p:nvSpPr>
        <p:spPr/>
        <p:txBody>
          <a:bodyPr/>
          <a:lstStyle/>
          <a:p>
            <a:fld id="{2C08887D-F5D0-4C62-8F96-2B12499945A2}" type="slidenum">
              <a:rPr lang="fr-CA" smtClean="0"/>
              <a:t>‹n°›</a:t>
            </a:fld>
            <a:endParaRPr lang="fr-CA"/>
          </a:p>
        </p:txBody>
      </p:sp>
    </p:spTree>
    <p:extLst>
      <p:ext uri="{BB962C8B-B14F-4D97-AF65-F5344CB8AC3E}">
        <p14:creationId xmlns:p14="http://schemas.microsoft.com/office/powerpoint/2010/main" val="3205214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9F1B2B3-9E20-DBE4-93BD-6997BA3318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8AE6B58B-C943-7E74-D212-E91201F142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AB8E5D44-5F22-6F8F-55C0-84E04C25BE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66EA10-360A-45E7-B628-5353FEC890DD}" type="datetimeFigureOut">
              <a:rPr lang="fr-CA" smtClean="0"/>
              <a:t>2023-03-12</a:t>
            </a:fld>
            <a:endParaRPr lang="fr-CA"/>
          </a:p>
        </p:txBody>
      </p:sp>
      <p:sp>
        <p:nvSpPr>
          <p:cNvPr id="5" name="Espace réservé du pied de page 4">
            <a:extLst>
              <a:ext uri="{FF2B5EF4-FFF2-40B4-BE49-F238E27FC236}">
                <a16:creationId xmlns:a16="http://schemas.microsoft.com/office/drawing/2014/main" id="{A6C03B70-CFD8-2494-8EEE-422FDA2614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a:extLst>
              <a:ext uri="{FF2B5EF4-FFF2-40B4-BE49-F238E27FC236}">
                <a16:creationId xmlns:a16="http://schemas.microsoft.com/office/drawing/2014/main" id="{D29F70AD-F4A7-50EB-FC69-783B2D62D4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8887D-F5D0-4C62-8F96-2B12499945A2}" type="slidenum">
              <a:rPr lang="fr-CA" smtClean="0"/>
              <a:t>‹n°›</a:t>
            </a:fld>
            <a:endParaRPr lang="fr-CA"/>
          </a:p>
        </p:txBody>
      </p:sp>
    </p:spTree>
    <p:extLst>
      <p:ext uri="{BB962C8B-B14F-4D97-AF65-F5344CB8AC3E}">
        <p14:creationId xmlns:p14="http://schemas.microsoft.com/office/powerpoint/2010/main" val="1957187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4D1739-D22C-4587-3E50-1FE94D542017}"/>
              </a:ext>
            </a:extLst>
          </p:cNvPr>
          <p:cNvSpPr>
            <a:spLocks noGrp="1"/>
          </p:cNvSpPr>
          <p:nvPr>
            <p:ph type="ctrTitle"/>
            <p:custDataLst>
              <p:tags r:id="rId1"/>
            </p:custDataLst>
          </p:nvPr>
        </p:nvSpPr>
        <p:spPr>
          <a:xfrm>
            <a:off x="1158240" y="4763586"/>
            <a:ext cx="10315074" cy="757646"/>
          </a:xfrm>
        </p:spPr>
        <p:txBody>
          <a:bodyPr anchor="ctr">
            <a:noAutofit/>
          </a:bodyPr>
          <a:lstStyle/>
          <a:p>
            <a:r>
              <a:rPr lang="fr-CA" sz="4000" b="0" i="0" dirty="0">
                <a:solidFill>
                  <a:srgbClr val="FFFFFF"/>
                </a:solidFill>
                <a:effectLst/>
                <a:latin typeface="Arial" panose="020B0604020202020204" pitchFamily="34" charset="0"/>
              </a:rPr>
              <a:t>J</a:t>
            </a:r>
            <a:br>
              <a:rPr lang="fr-CA" sz="4000" b="0" i="0" dirty="0">
                <a:solidFill>
                  <a:srgbClr val="FFFFFF"/>
                </a:solidFill>
                <a:effectLst/>
                <a:latin typeface="Arial" panose="020B0604020202020204" pitchFamily="34" charset="0"/>
              </a:rPr>
            </a:br>
            <a:br>
              <a:rPr lang="fr-CA" sz="4000" b="0" i="0" dirty="0">
                <a:solidFill>
                  <a:srgbClr val="FFFFFF"/>
                </a:solidFill>
                <a:effectLst/>
                <a:latin typeface="Arial" panose="020B0604020202020204" pitchFamily="34" charset="0"/>
              </a:rPr>
            </a:br>
            <a:r>
              <a:rPr lang="fr-CA" sz="4000" b="0" i="0" dirty="0">
                <a:solidFill>
                  <a:srgbClr val="444444"/>
                </a:solidFill>
                <a:effectLst/>
                <a:latin typeface="Calibri" panose="020F0502020204030204" pitchFamily="34" charset="0"/>
              </a:rPr>
              <a:t>Le pouvoir du Fils de l'homme</a:t>
            </a:r>
            <a:r>
              <a:rPr lang="fr-CA" sz="4000" b="0" i="0" dirty="0">
                <a:solidFill>
                  <a:srgbClr val="FFFFFF"/>
                </a:solidFill>
                <a:effectLst/>
                <a:latin typeface="Arial" panose="020B0604020202020204" pitchFamily="34" charset="0"/>
              </a:rPr>
              <a:t> </a:t>
            </a:r>
            <a:br>
              <a:rPr lang="fr-CA" sz="4000" b="0" i="0" dirty="0">
                <a:solidFill>
                  <a:srgbClr val="FFFFFF"/>
                </a:solidFill>
                <a:effectLst/>
                <a:latin typeface="Arial" panose="020B0604020202020204" pitchFamily="34" charset="0"/>
              </a:rPr>
            </a:br>
            <a:br>
              <a:rPr lang="fr-CA" sz="4000" b="0" i="0" dirty="0">
                <a:solidFill>
                  <a:srgbClr val="FFFFFF"/>
                </a:solidFill>
                <a:effectLst/>
                <a:latin typeface="Arial" panose="020B0604020202020204" pitchFamily="34" charset="0"/>
              </a:rPr>
            </a:br>
            <a:br>
              <a:rPr lang="fr-CA" sz="1400" dirty="0"/>
            </a:br>
            <a:endParaRPr lang="fr-CA" sz="4000" dirty="0">
              <a:solidFill>
                <a:srgbClr val="FFFFFF"/>
              </a:solidFill>
            </a:endParaRPr>
          </a:p>
        </p:txBody>
      </p:sp>
      <p:pic>
        <p:nvPicPr>
          <p:cNvPr id="4" name="Image 3" descr="Une image contenant texte, tableau blanc&#10;&#10;Description générée automatiquement">
            <a:extLst>
              <a:ext uri="{FF2B5EF4-FFF2-40B4-BE49-F238E27FC236}">
                <a16:creationId xmlns:a16="http://schemas.microsoft.com/office/drawing/2014/main" id="{132C276B-0746-ABF1-7164-40E92E3F918F}"/>
              </a:ext>
            </a:extLst>
          </p:cNvPr>
          <p:cNvPicPr>
            <a:picLocks noChangeAspect="1"/>
          </p:cNvPicPr>
          <p:nvPr>
            <p:custDataLst>
              <p:tags r:id="rId2"/>
            </p:custDataLst>
          </p:nvPr>
        </p:nvPicPr>
        <p:blipFill rotWithShape="1">
          <a:blip r:embed="rId5"/>
          <a:srcRect t="10310" r="-1" b="21000"/>
          <a:stretch/>
        </p:blipFill>
        <p:spPr>
          <a:xfrm>
            <a:off x="459378" y="396240"/>
            <a:ext cx="11344826" cy="4236719"/>
          </a:xfrm>
          <a:prstGeom prst="rect">
            <a:avLst/>
          </a:prstGeom>
        </p:spPr>
      </p:pic>
      <p:sp>
        <p:nvSpPr>
          <p:cNvPr id="7" name="ZoneTexte 6">
            <a:extLst>
              <a:ext uri="{FF2B5EF4-FFF2-40B4-BE49-F238E27FC236}">
                <a16:creationId xmlns:a16="http://schemas.microsoft.com/office/drawing/2014/main" id="{19ADF1B5-06AC-8811-E1C3-D509F9035945}"/>
              </a:ext>
            </a:extLst>
          </p:cNvPr>
          <p:cNvSpPr txBox="1"/>
          <p:nvPr/>
        </p:nvSpPr>
        <p:spPr>
          <a:xfrm>
            <a:off x="4180114" y="5569459"/>
            <a:ext cx="3831771" cy="523220"/>
          </a:xfrm>
          <a:prstGeom prst="rect">
            <a:avLst/>
          </a:prstGeom>
          <a:noFill/>
        </p:spPr>
        <p:txBody>
          <a:bodyPr wrap="square" rtlCol="0">
            <a:spAutoFit/>
          </a:bodyPr>
          <a:lstStyle/>
          <a:p>
            <a:pPr algn="ctr"/>
            <a:r>
              <a:rPr kumimoji="0" lang="fr-CA" sz="2800" b="0" i="0" u="none" strike="noStrike" kern="1200" cap="none" spc="0" normalizeH="0" baseline="0" noProof="0" dirty="0">
                <a:ln>
                  <a:noFill/>
                </a:ln>
                <a:solidFill>
                  <a:srgbClr val="444444"/>
                </a:solidFill>
                <a:effectLst/>
                <a:uLnTx/>
                <a:uFillTx/>
                <a:latin typeface="Calibri" panose="020F0502020204030204" pitchFamily="34" charset="0"/>
                <a:ea typeface="+mj-ea"/>
                <a:cs typeface="+mj-cs"/>
              </a:rPr>
              <a:t>Matt 12: 22-32</a:t>
            </a:r>
            <a:endParaRPr lang="fr-CA" sz="2800" dirty="0"/>
          </a:p>
        </p:txBody>
      </p:sp>
    </p:spTree>
    <p:extLst>
      <p:ext uri="{BB962C8B-B14F-4D97-AF65-F5344CB8AC3E}">
        <p14:creationId xmlns:p14="http://schemas.microsoft.com/office/powerpoint/2010/main" val="3060576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8CD1DD-3B70-DB27-3EF4-D7F862E33DBC}"/>
              </a:ext>
            </a:extLst>
          </p:cNvPr>
          <p:cNvSpPr>
            <a:spLocks noGrp="1"/>
          </p:cNvSpPr>
          <p:nvPr>
            <p:ph type="title"/>
            <p:custDataLst>
              <p:tags r:id="rId1"/>
            </p:custDataLst>
          </p:nvPr>
        </p:nvSpPr>
        <p:spPr>
          <a:xfrm>
            <a:off x="838200" y="365126"/>
            <a:ext cx="10515600" cy="1064282"/>
          </a:xfrm>
        </p:spPr>
        <p:txBody>
          <a:bodyPr/>
          <a:lstStyle/>
          <a:p>
            <a:r>
              <a:rPr lang="fr-CA" sz="4400" b="0" i="0" dirty="0">
                <a:effectLst>
                  <a:outerShdw blurRad="38100" dist="38100" dir="2700000" algn="tl">
                    <a:srgbClr val="000000">
                      <a:alpha val="43137"/>
                    </a:srgbClr>
                  </a:outerShdw>
                </a:effectLst>
                <a:latin typeface="Arial" panose="020B0604020202020204" pitchFamily="34" charset="0"/>
              </a:rPr>
              <a:t>      Lecture du texte : </a:t>
            </a:r>
            <a:r>
              <a:rPr lang="fr-CA" sz="3200" dirty="0">
                <a:effectLst>
                  <a:outerShdw blurRad="38100" dist="38100" dir="2700000" algn="tl">
                    <a:srgbClr val="000000">
                      <a:alpha val="43137"/>
                    </a:srgbClr>
                  </a:outerShdw>
                </a:effectLst>
                <a:latin typeface="Arial" panose="020B0604020202020204" pitchFamily="34" charset="0"/>
              </a:rPr>
              <a:t>M</a:t>
            </a:r>
            <a:r>
              <a:rPr lang="fr-CA" sz="3200" b="0" i="0" dirty="0">
                <a:effectLst>
                  <a:outerShdw blurRad="38100" dist="38100" dir="2700000" algn="tl">
                    <a:srgbClr val="000000">
                      <a:alpha val="43137"/>
                    </a:srgbClr>
                  </a:outerShdw>
                </a:effectLst>
                <a:latin typeface="Arial" panose="020B0604020202020204" pitchFamily="34" charset="0"/>
              </a:rPr>
              <a:t>atthieu 12: 22-32</a:t>
            </a:r>
            <a:endParaRPr lang="fr-CA" dirty="0">
              <a:effectLst>
                <a:outerShdw blurRad="38100" dist="38100" dir="2700000" algn="tl">
                  <a:srgbClr val="000000">
                    <a:alpha val="43137"/>
                  </a:srgbClr>
                </a:outerShdw>
              </a:effectLst>
            </a:endParaRPr>
          </a:p>
        </p:txBody>
      </p:sp>
      <p:sp>
        <p:nvSpPr>
          <p:cNvPr id="3" name="Espace réservé du contenu 2">
            <a:extLst>
              <a:ext uri="{FF2B5EF4-FFF2-40B4-BE49-F238E27FC236}">
                <a16:creationId xmlns:a16="http://schemas.microsoft.com/office/drawing/2014/main" id="{5B8D6CDA-7112-3ADB-B000-8315377ACD88}"/>
              </a:ext>
            </a:extLst>
          </p:cNvPr>
          <p:cNvSpPr>
            <a:spLocks noGrp="1"/>
          </p:cNvSpPr>
          <p:nvPr>
            <p:ph idx="1"/>
            <p:custDataLst>
              <p:tags r:id="rId2"/>
            </p:custDataLst>
          </p:nvPr>
        </p:nvSpPr>
        <p:spPr>
          <a:xfrm>
            <a:off x="1712892" y="1584544"/>
            <a:ext cx="9311425" cy="4908330"/>
          </a:xfrm>
        </p:spPr>
        <p:txBody>
          <a:bodyPr anchor="ctr">
            <a:noAutofit/>
          </a:bodyPr>
          <a:lstStyle/>
          <a:p>
            <a:pPr marL="0" indent="0">
              <a:buNone/>
            </a:pPr>
            <a:endParaRPr lang="fr-CA" sz="2400" dirty="0">
              <a:effectLst>
                <a:outerShdw blurRad="38100" dist="38100" dir="2700000" algn="tl">
                  <a:srgbClr val="000000">
                    <a:alpha val="43137"/>
                  </a:srgbClr>
                </a:outerShdw>
              </a:effectLst>
            </a:endParaRPr>
          </a:p>
          <a:p>
            <a:pPr marL="0" indent="0">
              <a:buNone/>
            </a:pPr>
            <a:r>
              <a:rPr lang="fr-CA" sz="2400" dirty="0">
                <a:effectLst>
                  <a:outerShdw blurRad="38100" dist="38100" dir="2700000" algn="tl">
                    <a:srgbClr val="000000">
                      <a:alpha val="43137"/>
                    </a:srgbClr>
                  </a:outerShdw>
                </a:effectLst>
              </a:rPr>
              <a:t>22 Alors on lui amena un démoniaque aveugle et muet, et il le guérit, de sorte que le muet parlait et voyait.</a:t>
            </a:r>
          </a:p>
          <a:p>
            <a:pPr marL="0" indent="0">
              <a:buNone/>
            </a:pPr>
            <a:r>
              <a:rPr lang="fr-CA" sz="2400" dirty="0">
                <a:effectLst>
                  <a:outerShdw blurRad="38100" dist="38100" dir="2700000" algn="tl">
                    <a:srgbClr val="000000">
                      <a:alpha val="43137"/>
                    </a:srgbClr>
                  </a:outerShdw>
                </a:effectLst>
              </a:rPr>
              <a:t>23  Toute la foule étonnée disait : N’est-ce point là le Fils de David ?</a:t>
            </a:r>
          </a:p>
          <a:p>
            <a:pPr marL="0" indent="0">
              <a:buNone/>
            </a:pPr>
            <a:r>
              <a:rPr lang="fr-CA" sz="2400" dirty="0">
                <a:effectLst>
                  <a:outerShdw blurRad="38100" dist="38100" dir="2700000" algn="tl">
                    <a:srgbClr val="000000">
                      <a:alpha val="43137"/>
                    </a:srgbClr>
                  </a:outerShdw>
                </a:effectLst>
              </a:rPr>
              <a:t>24  Les pharisiens, ayant entendu cela, dirent : Cet homme ne chasse les démons que par </a:t>
            </a:r>
            <a:r>
              <a:rPr lang="fr-CA" sz="2400" dirty="0" err="1">
                <a:effectLst>
                  <a:outerShdw blurRad="38100" dist="38100" dir="2700000" algn="tl">
                    <a:srgbClr val="000000">
                      <a:alpha val="43137"/>
                    </a:srgbClr>
                  </a:outerShdw>
                </a:effectLst>
              </a:rPr>
              <a:t>Béelzébul</a:t>
            </a:r>
            <a:r>
              <a:rPr lang="fr-CA" sz="2400" dirty="0">
                <a:effectLst>
                  <a:outerShdw blurRad="38100" dist="38100" dir="2700000" algn="tl">
                    <a:srgbClr val="000000">
                      <a:alpha val="43137"/>
                    </a:srgbClr>
                  </a:outerShdw>
                </a:effectLst>
              </a:rPr>
              <a:t>, prince des démons.</a:t>
            </a:r>
          </a:p>
          <a:p>
            <a:pPr marL="0" indent="0">
              <a:buNone/>
            </a:pPr>
            <a:r>
              <a:rPr lang="fr-CA" sz="2400" dirty="0">
                <a:effectLst>
                  <a:outerShdw blurRad="38100" dist="38100" dir="2700000" algn="tl">
                    <a:srgbClr val="000000">
                      <a:alpha val="43137"/>
                    </a:srgbClr>
                  </a:outerShdw>
                </a:effectLst>
              </a:rPr>
              <a:t>25  Comme Jésus connaissait leurs pensées, il leur dit : Tout royaume divisé contre lui-même est dévasté, et toute ville ou maison divisée contre elle-même ne peut subsister.</a:t>
            </a:r>
          </a:p>
          <a:p>
            <a:pPr marL="0" indent="0">
              <a:buNone/>
            </a:pPr>
            <a:r>
              <a:rPr lang="fr-CA" sz="2400" dirty="0">
                <a:effectLst>
                  <a:outerShdw blurRad="38100" dist="38100" dir="2700000" algn="tl">
                    <a:srgbClr val="000000">
                      <a:alpha val="43137"/>
                    </a:srgbClr>
                  </a:outerShdw>
                </a:effectLst>
              </a:rPr>
              <a:t>26  Si Satan chasse Satan, il est divisé contre lui-même ; comment donc son royaume subsistera-t-il ?</a:t>
            </a:r>
          </a:p>
          <a:p>
            <a:pPr marL="0" indent="0">
              <a:buNone/>
            </a:pPr>
            <a:r>
              <a:rPr lang="fr-CA" sz="2400" dirty="0">
                <a:effectLst>
                  <a:outerShdw blurRad="38100" dist="38100" dir="2700000" algn="tl">
                    <a:srgbClr val="000000">
                      <a:alpha val="43137"/>
                    </a:srgbClr>
                  </a:outerShdw>
                </a:effectLst>
              </a:rPr>
              <a:t>27  Et si moi, je chasse les démons par </a:t>
            </a:r>
            <a:r>
              <a:rPr lang="fr-CA" sz="2400" dirty="0" err="1">
                <a:effectLst>
                  <a:outerShdw blurRad="38100" dist="38100" dir="2700000" algn="tl">
                    <a:srgbClr val="000000">
                      <a:alpha val="43137"/>
                    </a:srgbClr>
                  </a:outerShdw>
                </a:effectLst>
              </a:rPr>
              <a:t>Béelzébul</a:t>
            </a:r>
            <a:r>
              <a:rPr lang="fr-CA" sz="2400" dirty="0">
                <a:effectLst>
                  <a:outerShdw blurRad="38100" dist="38100" dir="2700000" algn="tl">
                    <a:srgbClr val="000000">
                      <a:alpha val="43137"/>
                    </a:srgbClr>
                  </a:outerShdw>
                </a:effectLst>
              </a:rPr>
              <a:t>, vos fils, par qui les chassent-ils ? C’est pourquoi ils seront eux-mêmes vos juges.</a:t>
            </a:r>
          </a:p>
          <a:p>
            <a:pPr marL="0" indent="0">
              <a:buNone/>
            </a:pPr>
            <a:endParaRPr lang="fr-CA" sz="2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38477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8CD1DD-3B70-DB27-3EF4-D7F862E33DBC}"/>
              </a:ext>
            </a:extLst>
          </p:cNvPr>
          <p:cNvSpPr>
            <a:spLocks noGrp="1"/>
          </p:cNvSpPr>
          <p:nvPr>
            <p:ph type="title"/>
            <p:custDataLst>
              <p:tags r:id="rId1"/>
            </p:custDataLst>
          </p:nvPr>
        </p:nvSpPr>
        <p:spPr>
          <a:xfrm>
            <a:off x="838200" y="365126"/>
            <a:ext cx="10515600" cy="1064282"/>
          </a:xfrm>
        </p:spPr>
        <p:txBody>
          <a:bodyPr/>
          <a:lstStyle/>
          <a:p>
            <a:r>
              <a:rPr lang="fr-CA" sz="4400" b="0" i="0" dirty="0">
                <a:effectLst>
                  <a:outerShdw blurRad="38100" dist="38100" dir="2700000" algn="tl">
                    <a:srgbClr val="000000">
                      <a:alpha val="43137"/>
                    </a:srgbClr>
                  </a:outerShdw>
                </a:effectLst>
                <a:latin typeface="Arial" panose="020B0604020202020204" pitchFamily="34" charset="0"/>
              </a:rPr>
              <a:t>   </a:t>
            </a:r>
            <a:r>
              <a:rPr lang="fr-CA" sz="4400" b="0" i="0" u="sng" dirty="0">
                <a:effectLst>
                  <a:outerShdw blurRad="38100" dist="38100" dir="2700000" algn="tl">
                    <a:srgbClr val="000000">
                      <a:alpha val="43137"/>
                    </a:srgbClr>
                  </a:outerShdw>
                </a:effectLst>
                <a:latin typeface="Arial" panose="020B0604020202020204" pitchFamily="34" charset="0"/>
              </a:rPr>
              <a:t>Lecture du texte : </a:t>
            </a:r>
            <a:r>
              <a:rPr lang="fr-CA" sz="3200" u="sng" dirty="0">
                <a:effectLst>
                  <a:outerShdw blurRad="38100" dist="38100" dir="2700000" algn="tl">
                    <a:srgbClr val="000000">
                      <a:alpha val="43137"/>
                    </a:srgbClr>
                  </a:outerShdw>
                </a:effectLst>
                <a:latin typeface="Arial" panose="020B0604020202020204" pitchFamily="34" charset="0"/>
              </a:rPr>
              <a:t>M</a:t>
            </a:r>
            <a:r>
              <a:rPr lang="fr-CA" sz="3200" b="0" i="0" u="sng" dirty="0">
                <a:effectLst>
                  <a:outerShdw blurRad="38100" dist="38100" dir="2700000" algn="tl">
                    <a:srgbClr val="000000">
                      <a:alpha val="43137"/>
                    </a:srgbClr>
                  </a:outerShdw>
                </a:effectLst>
                <a:latin typeface="Arial" panose="020B0604020202020204" pitchFamily="34" charset="0"/>
              </a:rPr>
              <a:t>att 12:22-32</a:t>
            </a:r>
            <a:r>
              <a:rPr lang="fr-CA" sz="3200" b="0" i="0" dirty="0">
                <a:effectLst>
                  <a:outerShdw blurRad="38100" dist="38100" dir="2700000" algn="tl">
                    <a:srgbClr val="000000">
                      <a:alpha val="43137"/>
                    </a:srgbClr>
                  </a:outerShdw>
                </a:effectLst>
                <a:latin typeface="Arial" panose="020B0604020202020204" pitchFamily="34" charset="0"/>
              </a:rPr>
              <a:t>  «suite »</a:t>
            </a:r>
            <a:endParaRPr lang="fr-CA" u="sng" dirty="0">
              <a:effectLst>
                <a:outerShdw blurRad="38100" dist="38100" dir="2700000" algn="tl">
                  <a:srgbClr val="000000">
                    <a:alpha val="43137"/>
                  </a:srgbClr>
                </a:outerShdw>
              </a:effectLst>
            </a:endParaRPr>
          </a:p>
        </p:txBody>
      </p:sp>
      <p:sp>
        <p:nvSpPr>
          <p:cNvPr id="3" name="Espace réservé du contenu 2">
            <a:extLst>
              <a:ext uri="{FF2B5EF4-FFF2-40B4-BE49-F238E27FC236}">
                <a16:creationId xmlns:a16="http://schemas.microsoft.com/office/drawing/2014/main" id="{5B8D6CDA-7112-3ADB-B000-8315377ACD88}"/>
              </a:ext>
            </a:extLst>
          </p:cNvPr>
          <p:cNvSpPr>
            <a:spLocks noGrp="1"/>
          </p:cNvSpPr>
          <p:nvPr>
            <p:ph idx="1"/>
            <p:custDataLst>
              <p:tags r:id="rId2"/>
            </p:custDataLst>
          </p:nvPr>
        </p:nvSpPr>
        <p:spPr>
          <a:xfrm>
            <a:off x="1210614" y="1533378"/>
            <a:ext cx="10290220" cy="4959496"/>
          </a:xfrm>
        </p:spPr>
        <p:txBody>
          <a:bodyPr anchor="t">
            <a:normAutofit/>
          </a:bodyPr>
          <a:lstStyle/>
          <a:p>
            <a:pPr marL="0" indent="0">
              <a:buNone/>
            </a:pPr>
            <a:r>
              <a:rPr lang="fr-CA" sz="2400" dirty="0">
                <a:effectLst>
                  <a:outerShdw blurRad="38100" dist="38100" dir="2700000" algn="tl">
                    <a:srgbClr val="000000">
                      <a:alpha val="43137"/>
                    </a:srgbClr>
                  </a:outerShdw>
                </a:effectLst>
              </a:rPr>
              <a:t>28  Mais, si c’est par l’Esprit de Dieu que je chasse les démons, le royaume de Dieu est donc venu vers vous.</a:t>
            </a:r>
          </a:p>
          <a:p>
            <a:pPr marL="0" indent="0">
              <a:buNone/>
            </a:pPr>
            <a:r>
              <a:rPr lang="fr-CA" sz="2400" dirty="0">
                <a:effectLst>
                  <a:outerShdw blurRad="38100" dist="38100" dir="2700000" algn="tl">
                    <a:srgbClr val="000000">
                      <a:alpha val="43137"/>
                    </a:srgbClr>
                  </a:outerShdw>
                </a:effectLst>
              </a:rPr>
              <a:t>29  Ou, comment quelqu’un peut-il entrer dans la maison d’un homme fort et piller ses biens, sans avoir auparavant lié cet homme fort ? Alors seulement il pillera sa maison.</a:t>
            </a:r>
          </a:p>
          <a:p>
            <a:pPr marL="0" indent="0">
              <a:buNone/>
            </a:pPr>
            <a:r>
              <a:rPr lang="fr-CA" sz="2400" dirty="0">
                <a:effectLst>
                  <a:outerShdw blurRad="38100" dist="38100" dir="2700000" algn="tl">
                    <a:srgbClr val="000000">
                      <a:alpha val="43137"/>
                    </a:srgbClr>
                  </a:outerShdw>
                </a:effectLst>
              </a:rPr>
              <a:t>30  Celui qui n’est pas avec moi est contre moi, et celui qui n’assemble pas avec moi disperse.</a:t>
            </a:r>
          </a:p>
          <a:p>
            <a:pPr marL="0" indent="0">
              <a:buNone/>
            </a:pPr>
            <a:r>
              <a:rPr lang="fr-CA" sz="2400" dirty="0">
                <a:effectLst>
                  <a:outerShdw blurRad="38100" dist="38100" dir="2700000" algn="tl">
                    <a:srgbClr val="000000">
                      <a:alpha val="43137"/>
                    </a:srgbClr>
                  </a:outerShdw>
                </a:effectLst>
              </a:rPr>
              <a:t>31  C’est pourquoi je vous dis : Tout péché et tout blasphème sera pardonné aux hommes, mais le blasphème contre l’Esprit ne sera point pardonné.</a:t>
            </a:r>
          </a:p>
          <a:p>
            <a:pPr marL="0" indent="0">
              <a:buNone/>
            </a:pPr>
            <a:r>
              <a:rPr lang="fr-CA" sz="2400" dirty="0">
                <a:effectLst>
                  <a:outerShdw blurRad="38100" dist="38100" dir="2700000" algn="tl">
                    <a:srgbClr val="000000">
                      <a:alpha val="43137"/>
                    </a:srgbClr>
                  </a:outerShdw>
                </a:effectLst>
              </a:rPr>
              <a:t>32  Quiconque parlera contre le Fils de l’homme, il lui sera pardonné ; mais quiconque parlera contre le Saint-Esprit, il ne lui sera pardonné ni dans ce siècle ni dans le siècle à venir.</a:t>
            </a:r>
          </a:p>
          <a:p>
            <a:pPr marL="0" indent="0">
              <a:lnSpc>
                <a:spcPct val="100000"/>
              </a:lnSpc>
              <a:buNone/>
            </a:pPr>
            <a:endParaRPr lang="fr-CA" sz="2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27636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8CD1DD-3B70-DB27-3EF4-D7F862E33DBC}"/>
              </a:ext>
            </a:extLst>
          </p:cNvPr>
          <p:cNvSpPr>
            <a:spLocks noGrp="1"/>
          </p:cNvSpPr>
          <p:nvPr>
            <p:ph type="title"/>
            <p:custDataLst>
              <p:tags r:id="rId1"/>
            </p:custDataLst>
          </p:nvPr>
        </p:nvSpPr>
        <p:spPr>
          <a:xfrm>
            <a:off x="838200" y="2414517"/>
            <a:ext cx="10515600" cy="1325563"/>
          </a:xfrm>
        </p:spPr>
        <p:txBody>
          <a:bodyPr/>
          <a:lstStyle/>
          <a:p>
            <a:pPr algn="ctr"/>
            <a:r>
              <a:rPr lang="fr-CA" sz="4400" b="1" i="0" dirty="0">
                <a:effectLst/>
                <a:latin typeface="Arial" panose="020B0604020202020204" pitchFamily="34" charset="0"/>
              </a:rPr>
              <a:t>Introduction </a:t>
            </a:r>
            <a:endParaRPr lang="fr-CA" b="1" dirty="0"/>
          </a:p>
        </p:txBody>
      </p:sp>
    </p:spTree>
    <p:extLst>
      <p:ext uri="{BB962C8B-B14F-4D97-AF65-F5344CB8AC3E}">
        <p14:creationId xmlns:p14="http://schemas.microsoft.com/office/powerpoint/2010/main" val="3192478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829CFB-A7D3-93E6-7F49-B54E74643B5D}"/>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b="1" kern="1200">
                <a:solidFill>
                  <a:schemeClr val="tx1"/>
                </a:solidFill>
                <a:effectLst>
                  <a:outerShdw blurRad="38100" dist="38100" dir="2700000" algn="tl">
                    <a:srgbClr val="000000">
                      <a:alpha val="43137"/>
                    </a:srgbClr>
                  </a:outerShdw>
                </a:effectLst>
                <a:latin typeface="+mj-lt"/>
                <a:ea typeface="+mj-ea"/>
                <a:cs typeface="+mj-cs"/>
              </a:rPr>
              <a:t>Contexte </a:t>
            </a:r>
          </a:p>
        </p:txBody>
      </p:sp>
      <p:sp>
        <p:nvSpPr>
          <p:cNvPr id="3" name="Espace réservé du contenu 2">
            <a:extLst>
              <a:ext uri="{FF2B5EF4-FFF2-40B4-BE49-F238E27FC236}">
                <a16:creationId xmlns:a16="http://schemas.microsoft.com/office/drawing/2014/main" id="{CE2913FA-F45F-546C-3E3C-B06B3F9CC443}"/>
              </a:ext>
            </a:extLst>
          </p:cNvPr>
          <p:cNvSpPr>
            <a:spLocks noGrp="1"/>
          </p:cNvSpPr>
          <p:nvPr>
            <p:ph idx="1"/>
          </p:nvPr>
        </p:nvSpPr>
        <p:spPr>
          <a:xfrm>
            <a:off x="638882" y="4631161"/>
            <a:ext cx="3571810" cy="1559327"/>
          </a:xfrm>
        </p:spPr>
        <p:txBody>
          <a:bodyPr vert="horz" lIns="91440" tIns="45720" rIns="91440" bIns="45720" rtlCol="0">
            <a:normAutofit/>
          </a:bodyPr>
          <a:lstStyle/>
          <a:p>
            <a:pPr marL="0" indent="0">
              <a:buNone/>
            </a:pPr>
            <a:r>
              <a:rPr lang="en-US" sz="2400" kern="1200">
                <a:solidFill>
                  <a:schemeClr val="tx1"/>
                </a:solidFill>
                <a:effectLst>
                  <a:outerShdw blurRad="38100" dist="38100" dir="2700000" algn="tl">
                    <a:srgbClr val="000000">
                      <a:alpha val="43137"/>
                    </a:srgbClr>
                  </a:outerShdw>
                </a:effectLst>
                <a:latin typeface="+mn-lt"/>
                <a:ea typeface="+mn-ea"/>
                <a:cs typeface="+mn-cs"/>
              </a:rPr>
              <a:t>      </a:t>
            </a:r>
            <a:endParaRPr lang="en-US" sz="2400" kern="1200">
              <a:solidFill>
                <a:schemeClr val="tx1"/>
              </a:solidFill>
              <a:latin typeface="+mn-lt"/>
              <a:ea typeface="+mn-ea"/>
              <a:cs typeface="+mn-cs"/>
            </a:endParaRPr>
          </a:p>
        </p:txBody>
      </p:sp>
      <p:pic>
        <p:nvPicPr>
          <p:cNvPr id="1026" name="Picture 2" descr="Jésus guérit un sourd-muet Marc 7, 31-37 - YouTube">
            <a:extLst>
              <a:ext uri="{FF2B5EF4-FFF2-40B4-BE49-F238E27FC236}">
                <a16:creationId xmlns:a16="http://schemas.microsoft.com/office/drawing/2014/main" id="{312DA60C-248D-516A-BDD0-350B301886C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709803"/>
            <a:ext cx="7214616" cy="5410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432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2B2E9F-C783-4AF6-8310-CFF7B5DABDA0}"/>
              </a:ext>
            </a:extLst>
          </p:cNvPr>
          <p:cNvSpPr>
            <a:spLocks noGrp="1"/>
          </p:cNvSpPr>
          <p:nvPr>
            <p:ph type="title"/>
          </p:nvPr>
        </p:nvSpPr>
        <p:spPr/>
        <p:txBody>
          <a:bodyPr>
            <a:normAutofit/>
          </a:bodyPr>
          <a:lstStyle/>
          <a:p>
            <a:pPr algn="ctr"/>
            <a:r>
              <a:rPr lang="fr-CA" sz="4000" b="0" i="0" dirty="0">
                <a:solidFill>
                  <a:srgbClr val="444444"/>
                </a:solidFill>
                <a:effectLst/>
                <a:latin typeface="Calibri" panose="020F0502020204030204" pitchFamily="34" charset="0"/>
              </a:rPr>
              <a:t>LE POUVOIR DU FILS DE L'HOMME</a:t>
            </a:r>
            <a:endParaRPr lang="fr-CA" sz="4000" dirty="0"/>
          </a:p>
        </p:txBody>
      </p:sp>
      <p:sp>
        <p:nvSpPr>
          <p:cNvPr id="3" name="Espace réservé du contenu 2">
            <a:extLst>
              <a:ext uri="{FF2B5EF4-FFF2-40B4-BE49-F238E27FC236}">
                <a16:creationId xmlns:a16="http://schemas.microsoft.com/office/drawing/2014/main" id="{B3B2DCDF-209E-9329-B39A-F557A6A9BE2A}"/>
              </a:ext>
            </a:extLst>
          </p:cNvPr>
          <p:cNvSpPr>
            <a:spLocks noGrp="1"/>
          </p:cNvSpPr>
          <p:nvPr>
            <p:ph idx="1"/>
          </p:nvPr>
        </p:nvSpPr>
        <p:spPr/>
        <p:txBody>
          <a:bodyPr>
            <a:normAutofit/>
          </a:bodyPr>
          <a:lstStyle/>
          <a:p>
            <a:pPr marL="0" lvl="0" indent="0">
              <a:lnSpc>
                <a:spcPct val="107000"/>
              </a:lnSpc>
              <a:buNone/>
            </a:pPr>
            <a:r>
              <a:rPr lang="fr-CA" sz="3600" b="1" kern="100" dirty="0">
                <a:effectLst/>
                <a:latin typeface="Calibri" panose="020F0502020204030204" pitchFamily="34" charset="0"/>
                <a:ea typeface="Calibri" panose="020F0502020204030204" pitchFamily="34" charset="0"/>
                <a:cs typeface="Times New Roman" panose="02020603050405020304" pitchFamily="18" charset="0"/>
              </a:rPr>
              <a:t>  I. La guérison et l’accusation </a:t>
            </a:r>
            <a:r>
              <a:rPr lang="fr-CA" sz="3600" b="1" kern="100" dirty="0">
                <a:latin typeface="Calibri" panose="020F0502020204030204" pitchFamily="34" charset="0"/>
                <a:ea typeface="Calibri" panose="020F0502020204030204" pitchFamily="34" charset="0"/>
                <a:cs typeface="Times New Roman" panose="02020603050405020304" pitchFamily="18" charset="0"/>
              </a:rPr>
              <a:t>« </a:t>
            </a:r>
            <a:r>
              <a:rPr lang="fr-CA" sz="3600" b="1" kern="100" dirty="0">
                <a:effectLst/>
                <a:latin typeface="Calibri" panose="020F0502020204030204" pitchFamily="34" charset="0"/>
                <a:ea typeface="Calibri" panose="020F0502020204030204" pitchFamily="34" charset="0"/>
                <a:cs typeface="Times New Roman" panose="02020603050405020304" pitchFamily="18" charset="0"/>
              </a:rPr>
              <a:t>12:22-24 »</a:t>
            </a:r>
            <a:endParaRPr lang="fr-CA" sz="36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07000"/>
              </a:lnSpc>
              <a:buNone/>
            </a:pPr>
            <a:endParaRPr lang="fr-CA" sz="1800" b="1" i="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buFont typeface="Wingdings" panose="05000000000000000000" pitchFamily="2" charset="2"/>
              <a:buChar char="Ø"/>
            </a:pPr>
            <a:r>
              <a:rPr lang="fr-CA" sz="2800" b="1" i="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La guérison du démoniaque « V.22»</a:t>
            </a:r>
          </a:p>
          <a:p>
            <a:pPr lvl="1">
              <a:lnSpc>
                <a:spcPct val="107000"/>
              </a:lnSpc>
              <a:buFont typeface="Wingdings" panose="05000000000000000000" pitchFamily="2" charset="2"/>
              <a:buChar char="§"/>
            </a:pPr>
            <a:r>
              <a:rPr lang="fr-CA" dirty="0">
                <a:effectLst>
                  <a:outerShdw blurRad="38100" dist="38100" dir="2700000" algn="tl">
                    <a:srgbClr val="000000">
                      <a:alpha val="43137"/>
                    </a:srgbClr>
                  </a:outerShdw>
                </a:effectLst>
              </a:rPr>
              <a:t>22 Alors on lui amena un démoniaque aveugle et muet, et il le guérit, de sorte que le muet parlait et voyait.</a:t>
            </a:r>
          </a:p>
          <a:p>
            <a:pPr marL="457200" lvl="1" indent="0">
              <a:lnSpc>
                <a:spcPct val="107000"/>
              </a:lnSpc>
              <a:buNone/>
            </a:pPr>
            <a:endParaRPr lang="fr-CA" b="1" i="1" kern="100" dirty="0">
              <a:effectLst/>
              <a:latin typeface="Calibri" panose="020F0502020204030204" pitchFamily="34" charset="0"/>
              <a:ea typeface="Calibri" panose="020F0502020204030204" pitchFamily="34" charset="0"/>
              <a:cs typeface="Times New Roman" panose="02020603050405020304" pitchFamily="18" charset="0"/>
            </a:endParaRPr>
          </a:p>
          <a:p>
            <a:pPr lvl="1">
              <a:lnSpc>
                <a:spcPct val="107000"/>
              </a:lnSpc>
              <a:buFont typeface="Wingdings" panose="05000000000000000000" pitchFamily="2" charset="2"/>
              <a:buChar char="Ø"/>
            </a:pPr>
            <a:r>
              <a:rPr lang="fr-CA" sz="2800" b="1" i="1" kern="1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 L’étonnement de la foule « V.23 »</a:t>
            </a:r>
          </a:p>
          <a:p>
            <a:pPr lvl="1">
              <a:lnSpc>
                <a:spcPct val="107000"/>
              </a:lnSpc>
              <a:buFont typeface="Wingdings" panose="05000000000000000000" pitchFamily="2" charset="2"/>
              <a:buChar char="§"/>
            </a:pPr>
            <a:r>
              <a:rPr lang="fr-CA" dirty="0">
                <a:effectLst>
                  <a:outerShdw blurRad="38100" dist="38100" dir="2700000" algn="tl">
                    <a:srgbClr val="000000">
                      <a:alpha val="43137"/>
                    </a:srgbClr>
                  </a:outerShdw>
                </a:effectLst>
              </a:rPr>
              <a:t>23  Toute la foule étonnée disait : </a:t>
            </a:r>
            <a:r>
              <a:rPr lang="fr-CA" dirty="0">
                <a:solidFill>
                  <a:srgbClr val="C00000"/>
                </a:solidFill>
                <a:effectLst>
                  <a:outerShdw blurRad="38100" dist="38100" dir="2700000" algn="tl">
                    <a:srgbClr val="000000">
                      <a:alpha val="43137"/>
                    </a:srgbClr>
                  </a:outerShdw>
                </a:effectLst>
              </a:rPr>
              <a:t>N’est-ce point là le Fils de David ?</a:t>
            </a:r>
          </a:p>
          <a:p>
            <a:pPr marL="457200" lvl="1" indent="0">
              <a:lnSpc>
                <a:spcPct val="107000"/>
              </a:lnSpc>
              <a:buNone/>
            </a:pPr>
            <a:endParaRPr lang="fr-CA" sz="3200" b="1"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fr-CA" dirty="0"/>
          </a:p>
        </p:txBody>
      </p:sp>
    </p:spTree>
    <p:extLst>
      <p:ext uri="{BB962C8B-B14F-4D97-AF65-F5344CB8AC3E}">
        <p14:creationId xmlns:p14="http://schemas.microsoft.com/office/powerpoint/2010/main" val="2458418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left)">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left)">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ipe(left)">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left)">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677A28-9468-230A-8BA0-2125FCB2D954}"/>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1CD7789E-153E-8DBF-47F7-1B3F3207AEBA}"/>
              </a:ext>
            </a:extLst>
          </p:cNvPr>
          <p:cNvSpPr>
            <a:spLocks noGrp="1"/>
          </p:cNvSpPr>
          <p:nvPr>
            <p:ph idx="1"/>
          </p:nvPr>
        </p:nvSpPr>
        <p:spPr/>
        <p:txBody>
          <a:bodyPr/>
          <a:lstStyle/>
          <a:p>
            <a:pPr>
              <a:buFont typeface="Wingdings" panose="05000000000000000000" pitchFamily="2" charset="2"/>
              <a:buChar char="§"/>
            </a:pPr>
            <a:r>
              <a:rPr lang="fr-CA" dirty="0">
                <a:effectLst>
                  <a:outerShdw blurRad="38100" dist="38100" dir="2700000" algn="tl">
                    <a:srgbClr val="000000">
                      <a:alpha val="43137"/>
                    </a:srgbClr>
                  </a:outerShdw>
                </a:effectLst>
              </a:rPr>
              <a:t>Matt 9:33  </a:t>
            </a:r>
            <a:r>
              <a:rPr lang="fr-CA" dirty="0">
                <a:solidFill>
                  <a:srgbClr val="C00000"/>
                </a:solidFill>
                <a:effectLst>
                  <a:outerShdw blurRad="38100" dist="38100" dir="2700000" algn="tl">
                    <a:srgbClr val="000000">
                      <a:alpha val="43137"/>
                    </a:srgbClr>
                  </a:outerShdw>
                </a:effectLst>
              </a:rPr>
              <a:t>«</a:t>
            </a:r>
            <a:r>
              <a:rPr lang="fr-CA" dirty="0">
                <a:effectLst>
                  <a:outerShdw blurRad="38100" dist="38100" dir="2700000" algn="tl">
                    <a:srgbClr val="000000">
                      <a:alpha val="43137"/>
                    </a:srgbClr>
                  </a:outerShdw>
                </a:effectLst>
              </a:rPr>
              <a:t>  Le démon ayant été chassé, le muet parla. </a:t>
            </a:r>
            <a:r>
              <a:rPr lang="fr-CA" u="sng" dirty="0">
                <a:effectLst>
                  <a:outerShdw blurRad="38100" dist="38100" dir="2700000" algn="tl">
                    <a:srgbClr val="000000">
                      <a:alpha val="43137"/>
                    </a:srgbClr>
                  </a:outerShdw>
                </a:effectLst>
              </a:rPr>
              <a:t>Et la foule étonnée disait </a:t>
            </a:r>
            <a:r>
              <a:rPr lang="fr-CA" dirty="0">
                <a:effectLst>
                  <a:outerShdw blurRad="38100" dist="38100" dir="2700000" algn="tl">
                    <a:srgbClr val="000000">
                      <a:alpha val="43137"/>
                    </a:srgbClr>
                  </a:outerShdw>
                </a:effectLst>
              </a:rPr>
              <a:t>: </a:t>
            </a:r>
            <a:r>
              <a:rPr lang="fr-CA" u="sng" dirty="0">
                <a:effectLst>
                  <a:outerShdw blurRad="38100" dist="38100" dir="2700000" algn="tl">
                    <a:srgbClr val="000000">
                      <a:alpha val="43137"/>
                    </a:srgbClr>
                  </a:outerShdw>
                </a:effectLst>
              </a:rPr>
              <a:t>Jamais pareille chose ne s’est vue en Israël.</a:t>
            </a:r>
            <a:r>
              <a:rPr lang="fr-CA" dirty="0">
                <a:solidFill>
                  <a:srgbClr val="C00000"/>
                </a:solidFill>
                <a:effectLst>
                  <a:outerShdw blurRad="38100" dist="38100" dir="2700000" algn="tl">
                    <a:srgbClr val="000000">
                      <a:alpha val="43137"/>
                    </a:srgbClr>
                  </a:outerShdw>
                </a:effectLst>
              </a:rPr>
              <a:t>»</a:t>
            </a:r>
          </a:p>
          <a:p>
            <a:pPr marL="457200" lvl="1" indent="0">
              <a:buNone/>
            </a:pPr>
            <a:endParaRPr lang="fr-CA" dirty="0">
              <a:effectLst>
                <a:outerShdw blurRad="38100" dist="38100" dir="2700000" algn="tl">
                  <a:srgbClr val="000000">
                    <a:alpha val="43137"/>
                  </a:srgbClr>
                </a:outerShdw>
              </a:effectLst>
            </a:endParaRPr>
          </a:p>
          <a:p>
            <a:pPr>
              <a:buFont typeface="Wingdings" panose="05000000000000000000" pitchFamily="2" charset="2"/>
              <a:buChar char="Ø"/>
            </a:pPr>
            <a:r>
              <a:rPr lang="fr-CA" sz="3200" dirty="0">
                <a:solidFill>
                  <a:srgbClr val="00B050"/>
                </a:solidFill>
                <a:effectLst>
                  <a:outerShdw blurRad="38100" dist="38100" dir="2700000" algn="tl">
                    <a:srgbClr val="000000">
                      <a:alpha val="43137"/>
                    </a:srgbClr>
                  </a:outerShdw>
                </a:effectLst>
              </a:rPr>
              <a:t>« ….N’est-ce point là le Fils de David ? »  </a:t>
            </a:r>
            <a:r>
              <a:rPr lang="fr-CA" dirty="0">
                <a:effectLst>
                  <a:outerShdw blurRad="38100" dist="38100" dir="2700000" algn="tl">
                    <a:srgbClr val="000000">
                      <a:alpha val="43137"/>
                    </a:srgbClr>
                  </a:outerShdw>
                </a:effectLst>
              </a:rPr>
              <a:t>fait référence au</a:t>
            </a:r>
          </a:p>
          <a:p>
            <a:pPr marL="457200" lvl="1" indent="0">
              <a:buNone/>
            </a:pPr>
            <a:endParaRPr lang="fr-CA" sz="2800" dirty="0">
              <a:effectLst>
                <a:outerShdw blurRad="38100" dist="38100" dir="2700000" algn="tl">
                  <a:srgbClr val="000000">
                    <a:alpha val="43137"/>
                  </a:srgbClr>
                </a:outerShdw>
              </a:effectLst>
            </a:endParaRPr>
          </a:p>
          <a:p>
            <a:pPr lvl="1">
              <a:buFont typeface="Wingdings" panose="05000000000000000000" pitchFamily="2" charset="2"/>
              <a:buChar char="§"/>
            </a:pPr>
            <a:r>
              <a:rPr lang="fr-CA" sz="2800" dirty="0">
                <a:effectLst>
                  <a:outerShdw blurRad="38100" dist="38100" dir="2700000" algn="tl">
                    <a:srgbClr val="000000">
                      <a:alpha val="43137"/>
                    </a:srgbClr>
                  </a:outerShdw>
                </a:effectLst>
              </a:rPr>
              <a:t>Ps 89:3-4 </a:t>
            </a:r>
            <a:r>
              <a:rPr lang="fr-CA" sz="2800" dirty="0">
                <a:solidFill>
                  <a:srgbClr val="C00000"/>
                </a:solidFill>
                <a:effectLst>
                  <a:outerShdw blurRad="38100" dist="38100" dir="2700000" algn="tl">
                    <a:srgbClr val="000000">
                      <a:alpha val="43137"/>
                    </a:srgbClr>
                  </a:outerShdw>
                </a:effectLst>
              </a:rPr>
              <a:t>«</a:t>
            </a:r>
            <a:r>
              <a:rPr lang="fr-CA" sz="2800" dirty="0">
                <a:effectLst>
                  <a:outerShdw blurRad="38100" dist="38100" dir="2700000" algn="tl">
                    <a:srgbClr val="000000">
                      <a:alpha val="43137"/>
                    </a:srgbClr>
                  </a:outerShdw>
                </a:effectLst>
              </a:rPr>
              <a:t> </a:t>
            </a:r>
            <a:r>
              <a:rPr lang="fr-CA" sz="2800" u="sng" dirty="0">
                <a:effectLst>
                  <a:outerShdw blurRad="38100" dist="38100" dir="2700000" algn="tl">
                    <a:srgbClr val="000000">
                      <a:alpha val="43137"/>
                    </a:srgbClr>
                  </a:outerShdw>
                </a:effectLst>
              </a:rPr>
              <a:t>J’ai fait alliance avec mon élu </a:t>
            </a:r>
            <a:r>
              <a:rPr lang="fr-CA" sz="2800" dirty="0">
                <a:effectLst>
                  <a:outerShdw blurRad="38100" dist="38100" dir="2700000" algn="tl">
                    <a:srgbClr val="000000">
                      <a:alpha val="43137"/>
                    </a:srgbClr>
                  </a:outerShdw>
                </a:effectLst>
              </a:rPr>
              <a:t>; Voici ce que </a:t>
            </a:r>
            <a:r>
              <a:rPr lang="fr-CA" sz="2800" u="sng" dirty="0">
                <a:effectLst>
                  <a:outerShdw blurRad="38100" dist="38100" dir="2700000" algn="tl">
                    <a:srgbClr val="000000">
                      <a:alpha val="43137"/>
                    </a:srgbClr>
                  </a:outerShdw>
                </a:effectLst>
              </a:rPr>
              <a:t>j’ai juré à David</a:t>
            </a:r>
            <a:r>
              <a:rPr lang="fr-CA" sz="2800" dirty="0">
                <a:effectLst>
                  <a:outerShdw blurRad="38100" dist="38100" dir="2700000" algn="tl">
                    <a:srgbClr val="000000">
                      <a:alpha val="43137"/>
                    </a:srgbClr>
                  </a:outerShdw>
                </a:effectLst>
              </a:rPr>
              <a:t>, mon serviteur :  </a:t>
            </a:r>
            <a:r>
              <a:rPr lang="fr-CA" sz="2800" u="sng" dirty="0">
                <a:effectLst>
                  <a:outerShdw blurRad="38100" dist="38100" dir="2700000" algn="tl">
                    <a:srgbClr val="000000">
                      <a:alpha val="43137"/>
                    </a:srgbClr>
                  </a:outerShdw>
                </a:effectLst>
              </a:rPr>
              <a:t>J’affermirai ta postérité pour toujours</a:t>
            </a:r>
            <a:r>
              <a:rPr lang="fr-CA" sz="2800" dirty="0">
                <a:effectLst>
                  <a:outerShdw blurRad="38100" dist="38100" dir="2700000" algn="tl">
                    <a:srgbClr val="000000">
                      <a:alpha val="43137"/>
                    </a:srgbClr>
                  </a:outerShdw>
                </a:effectLst>
              </a:rPr>
              <a:t>, et </a:t>
            </a:r>
            <a:r>
              <a:rPr lang="fr-CA" sz="2800" dirty="0">
                <a:solidFill>
                  <a:srgbClr val="C00000"/>
                </a:solidFill>
                <a:effectLst>
                  <a:outerShdw blurRad="38100" dist="38100" dir="2700000" algn="tl">
                    <a:srgbClr val="000000">
                      <a:alpha val="43137"/>
                    </a:srgbClr>
                  </a:outerShdw>
                </a:effectLst>
              </a:rPr>
              <a:t>j’établirai ton trône à perpétuité</a:t>
            </a:r>
            <a:r>
              <a:rPr lang="fr-CA" sz="2800" dirty="0">
                <a:effectLst>
                  <a:outerShdw blurRad="38100" dist="38100" dir="2700000" algn="tl">
                    <a:srgbClr val="000000">
                      <a:alpha val="43137"/>
                    </a:srgbClr>
                  </a:outerShdw>
                </a:effectLst>
              </a:rPr>
              <a:t>, .</a:t>
            </a:r>
            <a:r>
              <a:rPr lang="fr-CA" sz="2800" dirty="0">
                <a:solidFill>
                  <a:srgbClr val="C00000"/>
                </a:solidFill>
                <a:effectLst>
                  <a:outerShdw blurRad="38100" dist="38100" dir="2700000" algn="tl">
                    <a:srgbClr val="000000">
                      <a:alpha val="43137"/>
                    </a:srgbClr>
                  </a:outerShdw>
                </a:effectLst>
              </a:rPr>
              <a:t>»</a:t>
            </a:r>
          </a:p>
          <a:p>
            <a:pPr lvl="1">
              <a:buFont typeface="Wingdings" panose="05000000000000000000" pitchFamily="2" charset="2"/>
              <a:buChar char="§"/>
            </a:pPr>
            <a:endParaRPr lang="fr-CA" sz="2000" b="1" dirty="0">
              <a:solidFill>
                <a:srgbClr val="C00000"/>
              </a:solidFill>
              <a:effectLst>
                <a:outerShdw blurRad="38100" dist="38100" dir="2700000" algn="tl">
                  <a:srgbClr val="000000">
                    <a:alpha val="43137"/>
                  </a:srgbClr>
                </a:outerShdw>
              </a:effectLst>
            </a:endParaRPr>
          </a:p>
          <a:p>
            <a:pPr lvl="1">
              <a:buFont typeface="Wingdings" panose="05000000000000000000" pitchFamily="2" charset="2"/>
              <a:buChar char="§"/>
            </a:pPr>
            <a:r>
              <a:rPr lang="fr-CA" sz="2800" b="1" dirty="0"/>
              <a:t>voir aussi Esaïe 9: 5-7</a:t>
            </a:r>
          </a:p>
        </p:txBody>
      </p:sp>
    </p:spTree>
    <p:extLst>
      <p:ext uri="{BB962C8B-B14F-4D97-AF65-F5344CB8AC3E}">
        <p14:creationId xmlns:p14="http://schemas.microsoft.com/office/powerpoint/2010/main" val="90522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4" end="4"/>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p:cTn id="2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677A28-9468-230A-8BA0-2125FCB2D954}"/>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1CD7789E-153E-8DBF-47F7-1B3F3207AEBA}"/>
              </a:ext>
            </a:extLst>
          </p:cNvPr>
          <p:cNvSpPr>
            <a:spLocks noGrp="1"/>
          </p:cNvSpPr>
          <p:nvPr>
            <p:ph idx="1"/>
          </p:nvPr>
        </p:nvSpPr>
        <p:spPr/>
        <p:txBody>
          <a:bodyPr>
            <a:normAutofit/>
          </a:bodyPr>
          <a:lstStyle/>
          <a:p>
            <a:pPr>
              <a:buFont typeface="Wingdings" panose="05000000000000000000" pitchFamily="2" charset="2"/>
              <a:buChar char="§"/>
            </a:pPr>
            <a:r>
              <a:rPr lang="fr-CA" sz="3600" b="1" dirty="0">
                <a:solidFill>
                  <a:srgbClr val="00B050"/>
                </a:solidFill>
              </a:rPr>
              <a:t>La prophétie concernant le Messie guérisseur</a:t>
            </a:r>
          </a:p>
          <a:p>
            <a:pPr marL="457200" lvl="1" indent="0">
              <a:buNone/>
            </a:pPr>
            <a:endParaRPr lang="fr-CA" sz="1100" b="1" dirty="0"/>
          </a:p>
          <a:p>
            <a:pPr marL="457200" lvl="1" indent="0">
              <a:buNone/>
            </a:pPr>
            <a:r>
              <a:rPr lang="fr-CA" sz="2800" b="1" dirty="0"/>
              <a:t>Esaïe 35: 4 -6</a:t>
            </a:r>
          </a:p>
          <a:p>
            <a:pPr marL="457200" lvl="1" indent="0">
              <a:buNone/>
            </a:pPr>
            <a:r>
              <a:rPr lang="fr-CA" b="1" dirty="0">
                <a:solidFill>
                  <a:srgbClr val="C00000"/>
                </a:solidFill>
              </a:rPr>
              <a:t> </a:t>
            </a:r>
            <a:r>
              <a:rPr lang="fr-CA" dirty="0">
                <a:solidFill>
                  <a:srgbClr val="C00000"/>
                </a:solidFill>
                <a:effectLst>
                  <a:outerShdw blurRad="38100" dist="38100" dir="2700000" algn="tl">
                    <a:srgbClr val="000000">
                      <a:alpha val="43137"/>
                    </a:srgbClr>
                  </a:outerShdw>
                </a:effectLst>
              </a:rPr>
              <a:t>«</a:t>
            </a:r>
            <a:r>
              <a:rPr lang="fr-CA" dirty="0">
                <a:effectLst>
                  <a:outerShdw blurRad="38100" dist="38100" dir="2700000" algn="tl">
                    <a:srgbClr val="000000">
                      <a:alpha val="43137"/>
                    </a:srgbClr>
                  </a:outerShdw>
                </a:effectLst>
              </a:rPr>
              <a:t>4</a:t>
            </a:r>
            <a:r>
              <a:rPr lang="fr-CA" dirty="0">
                <a:solidFill>
                  <a:srgbClr val="C00000"/>
                </a:solidFill>
                <a:effectLst>
                  <a:outerShdw blurRad="38100" dist="38100" dir="2700000" algn="tl">
                    <a:srgbClr val="000000">
                      <a:alpha val="43137"/>
                    </a:srgbClr>
                  </a:outerShdw>
                </a:effectLst>
              </a:rPr>
              <a:t> </a:t>
            </a:r>
            <a:r>
              <a:rPr lang="fr-CA" dirty="0">
                <a:effectLst>
                  <a:outerShdw blurRad="38100" dist="38100" dir="2700000" algn="tl">
                    <a:srgbClr val="000000">
                      <a:alpha val="43137"/>
                    </a:srgbClr>
                  </a:outerShdw>
                </a:effectLst>
              </a:rPr>
              <a:t>Dites à ceux qui ont le cœur troublé : Prenez courage, ne craignez point ; Voici votre Dieu, </a:t>
            </a:r>
            <a:r>
              <a:rPr lang="fr-CA" u="sng" dirty="0">
                <a:effectLst>
                  <a:outerShdw blurRad="38100" dist="38100" dir="2700000" algn="tl">
                    <a:srgbClr val="000000">
                      <a:alpha val="43137"/>
                    </a:srgbClr>
                  </a:outerShdw>
                </a:effectLst>
              </a:rPr>
              <a:t>la vengeance viendra, La rétribution de Dieu ; Il viendra lui-même, et vous sauvera.</a:t>
            </a:r>
          </a:p>
          <a:p>
            <a:pPr marL="457200" lvl="1" indent="0">
              <a:buNone/>
            </a:pPr>
            <a:r>
              <a:rPr lang="fr-CA" dirty="0">
                <a:effectLst>
                  <a:outerShdw blurRad="38100" dist="38100" dir="2700000" algn="tl">
                    <a:srgbClr val="000000">
                      <a:alpha val="43137"/>
                    </a:srgbClr>
                  </a:outerShdw>
                </a:effectLst>
              </a:rPr>
              <a:t>5  Alors s’ouvriront </a:t>
            </a:r>
            <a:r>
              <a:rPr lang="fr-CA" dirty="0">
                <a:solidFill>
                  <a:srgbClr val="C00000"/>
                </a:solidFill>
                <a:effectLst>
                  <a:outerShdw blurRad="38100" dist="38100" dir="2700000" algn="tl">
                    <a:srgbClr val="000000">
                      <a:alpha val="43137"/>
                    </a:srgbClr>
                  </a:outerShdw>
                </a:effectLst>
              </a:rPr>
              <a:t>les yeux des aveugles, S’ouvriront les oreilles des sourds ; </a:t>
            </a:r>
          </a:p>
          <a:p>
            <a:pPr marL="457200" lvl="1" indent="0">
              <a:buNone/>
            </a:pPr>
            <a:r>
              <a:rPr lang="fr-CA" dirty="0">
                <a:effectLst>
                  <a:outerShdw blurRad="38100" dist="38100" dir="2700000" algn="tl">
                    <a:srgbClr val="000000">
                      <a:alpha val="43137"/>
                    </a:srgbClr>
                  </a:outerShdw>
                </a:effectLst>
              </a:rPr>
              <a:t>6  Alors le boiteux sautera comme un cerf, </a:t>
            </a:r>
            <a:r>
              <a:rPr lang="fr-CA" dirty="0">
                <a:solidFill>
                  <a:srgbClr val="C00000"/>
                </a:solidFill>
                <a:effectLst>
                  <a:outerShdw blurRad="38100" dist="38100" dir="2700000" algn="tl">
                    <a:srgbClr val="000000">
                      <a:alpha val="43137"/>
                    </a:srgbClr>
                  </a:outerShdw>
                </a:effectLst>
              </a:rPr>
              <a:t>Et la langue du muet éclatera de joie</a:t>
            </a:r>
            <a:r>
              <a:rPr lang="fr-CA" dirty="0">
                <a:effectLst>
                  <a:outerShdw blurRad="38100" dist="38100" dir="2700000" algn="tl">
                    <a:srgbClr val="000000">
                      <a:alpha val="43137"/>
                    </a:srgbClr>
                  </a:outerShdw>
                </a:effectLst>
              </a:rPr>
              <a:t>. Car des eaux jailliront dans le désert, Et des ruisseaux dans la solitude ; </a:t>
            </a:r>
            <a:r>
              <a:rPr lang="fr-CA" dirty="0">
                <a:solidFill>
                  <a:srgbClr val="C00000"/>
                </a:solidFill>
                <a:effectLst>
                  <a:outerShdw blurRad="38100" dist="38100" dir="2700000" algn="tl">
                    <a:srgbClr val="000000">
                      <a:alpha val="43137"/>
                    </a:srgbClr>
                  </a:outerShdw>
                </a:effectLst>
              </a:rPr>
              <a:t>»</a:t>
            </a:r>
          </a:p>
          <a:p>
            <a:pPr marL="457200" lvl="1" indent="0">
              <a:buNone/>
            </a:pPr>
            <a:endParaRPr lang="fr-CA" dirty="0"/>
          </a:p>
          <a:p>
            <a:pPr lvl="1">
              <a:buFont typeface="Wingdings" panose="05000000000000000000" pitchFamily="2" charset="2"/>
              <a:buChar char="§"/>
            </a:pPr>
            <a:r>
              <a:rPr lang="fr-CA" sz="2800" dirty="0">
                <a:effectLst>
                  <a:outerShdw blurRad="38100" dist="38100" dir="2700000" algn="tl">
                    <a:srgbClr val="000000">
                      <a:alpha val="43137"/>
                    </a:srgbClr>
                  </a:outerShdw>
                </a:effectLst>
              </a:rPr>
              <a:t> voir aussi</a:t>
            </a:r>
            <a:r>
              <a:rPr lang="fr-CA" sz="2800" dirty="0"/>
              <a:t> </a:t>
            </a:r>
            <a:r>
              <a:rPr lang="fr-CA" sz="2800" b="1" dirty="0">
                <a:effectLst>
                  <a:outerShdw blurRad="38100" dist="38100" dir="2700000" algn="tl">
                    <a:srgbClr val="000000">
                      <a:alpha val="43137"/>
                    </a:srgbClr>
                  </a:outerShdw>
                </a:effectLst>
              </a:rPr>
              <a:t>Esaïe 61:1-3</a:t>
            </a:r>
          </a:p>
          <a:p>
            <a:pPr marL="0" indent="0">
              <a:buNone/>
            </a:pPr>
            <a:endParaRPr lang="fr-CA" dirty="0"/>
          </a:p>
        </p:txBody>
      </p:sp>
    </p:spTree>
    <p:extLst>
      <p:ext uri="{BB962C8B-B14F-4D97-AF65-F5344CB8AC3E}">
        <p14:creationId xmlns:p14="http://schemas.microsoft.com/office/powerpoint/2010/main" val="3436908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left)">
                                      <p:cBhvr>
                                        <p:cTn id="7" dur="500"/>
                                        <p:tgtEl>
                                          <p:spTgt spid="3">
                                            <p:txEl>
                                              <p:pRg st="2" end="2"/>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left)">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left)">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wipe(left)">
                                      <p:cBhvr>
                                        <p:cTn id="20" dur="500"/>
                                        <p:tgtEl>
                                          <p:spTgt spid="3">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wipe(left)">
                                      <p:cBhvr>
                                        <p:cTn id="2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34B8A5-17FC-F954-FFD0-33AF2C135AF6}"/>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C54F9B75-ACCB-D8FE-3DD5-30539FDFCA8F}"/>
              </a:ext>
            </a:extLst>
          </p:cNvPr>
          <p:cNvSpPr>
            <a:spLocks noGrp="1"/>
          </p:cNvSpPr>
          <p:nvPr>
            <p:ph idx="1"/>
          </p:nvPr>
        </p:nvSpPr>
        <p:spPr/>
        <p:txBody>
          <a:bodyPr/>
          <a:lstStyle/>
          <a:p>
            <a:pPr lvl="1">
              <a:lnSpc>
                <a:spcPct val="107000"/>
              </a:lnSpc>
              <a:buFont typeface="Wingdings" panose="05000000000000000000" pitchFamily="2" charset="2"/>
              <a:buChar char="Ø"/>
            </a:pPr>
            <a:r>
              <a:rPr lang="fr-CA" sz="2800" b="1" i="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L’accusation des Pharisiens «V.24 »</a:t>
            </a:r>
            <a:endParaRPr lang="fr-CA" sz="2800" b="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lvl="2">
              <a:buFont typeface="Wingdings" panose="05000000000000000000" pitchFamily="2" charset="2"/>
              <a:buChar char="§"/>
            </a:pPr>
            <a:r>
              <a:rPr lang="fr-CA" sz="2400" dirty="0">
                <a:effectLst>
                  <a:outerShdw blurRad="38100" dist="38100" dir="2700000" algn="tl">
                    <a:srgbClr val="000000">
                      <a:alpha val="43137"/>
                    </a:srgbClr>
                  </a:outerShdw>
                </a:effectLst>
              </a:rPr>
              <a:t>24  Les pharisiens, ayant entendu cela, dirent : Cet homme ne chasse les démons que par </a:t>
            </a:r>
            <a:r>
              <a:rPr lang="fr-CA" sz="2400" dirty="0" err="1">
                <a:effectLst>
                  <a:outerShdw blurRad="38100" dist="38100" dir="2700000" algn="tl">
                    <a:srgbClr val="000000">
                      <a:alpha val="43137"/>
                    </a:srgbClr>
                  </a:outerShdw>
                </a:effectLst>
              </a:rPr>
              <a:t>Béelzébul</a:t>
            </a:r>
            <a:r>
              <a:rPr lang="fr-CA" sz="2400" dirty="0">
                <a:effectLst>
                  <a:outerShdw blurRad="38100" dist="38100" dir="2700000" algn="tl">
                    <a:srgbClr val="000000">
                      <a:alpha val="43137"/>
                    </a:srgbClr>
                  </a:outerShdw>
                </a:effectLst>
              </a:rPr>
              <a:t>, prince des démons.</a:t>
            </a:r>
          </a:p>
          <a:p>
            <a:pPr marL="914400" lvl="2" indent="0">
              <a:buNone/>
            </a:pPr>
            <a:endParaRPr lang="fr-CA" dirty="0"/>
          </a:p>
          <a:p>
            <a:pPr marL="914400" lvl="2" indent="0">
              <a:buNone/>
            </a:pPr>
            <a:r>
              <a:rPr lang="fr-CA" sz="2400" b="1" dirty="0">
                <a:solidFill>
                  <a:srgbClr val="C00000"/>
                </a:solidFill>
              </a:rPr>
              <a:t>Qui est </a:t>
            </a:r>
            <a:r>
              <a:rPr lang="fr-CA" sz="2400" b="1" dirty="0" err="1">
                <a:solidFill>
                  <a:srgbClr val="C00000"/>
                </a:solidFill>
              </a:rPr>
              <a:t>Béelzébul</a:t>
            </a:r>
            <a:r>
              <a:rPr lang="fr-CA" sz="2400" b="1" dirty="0">
                <a:solidFill>
                  <a:srgbClr val="C00000"/>
                </a:solidFill>
              </a:rPr>
              <a:t>?</a:t>
            </a:r>
          </a:p>
          <a:p>
            <a:pPr marL="914400" lvl="2" indent="0">
              <a:buNone/>
            </a:pPr>
            <a:r>
              <a:rPr lang="fr-CA" sz="2400" i="1" dirty="0">
                <a:latin typeface="Calibri" panose="020F0502020204030204" pitchFamily="34" charset="0"/>
                <a:ea typeface="Calibri" panose="020F0502020204030204" pitchFamily="34" charset="0"/>
                <a:cs typeface="Times New Roman" panose="02020603050405020304" pitchFamily="18" charset="0"/>
              </a:rPr>
              <a:t>En </a:t>
            </a:r>
            <a:r>
              <a:rPr lang="fr-CA" sz="2400" i="1" dirty="0" err="1">
                <a:latin typeface="Calibri" panose="020F0502020204030204" pitchFamily="34" charset="0"/>
                <a:ea typeface="Calibri" panose="020F0502020204030204" pitchFamily="34" charset="0"/>
                <a:cs typeface="Times New Roman" panose="02020603050405020304" pitchFamily="18" charset="0"/>
              </a:rPr>
              <a:t>Hebreu</a:t>
            </a:r>
            <a:r>
              <a:rPr lang="fr-CA" sz="2400" i="1" dirty="0">
                <a:latin typeface="Calibri" panose="020F0502020204030204" pitchFamily="34" charset="0"/>
                <a:ea typeface="Calibri" panose="020F0502020204030204" pitchFamily="34" charset="0"/>
                <a:cs typeface="Times New Roman" panose="02020603050405020304" pitchFamily="18" charset="0"/>
              </a:rPr>
              <a:t> « </a:t>
            </a:r>
            <a:r>
              <a:rPr lang="fr-CA" sz="2400" i="1" dirty="0" err="1">
                <a:latin typeface="Calibri" panose="020F0502020204030204" pitchFamily="34" charset="0"/>
                <a:ea typeface="Calibri" panose="020F0502020204030204" pitchFamily="34" charset="0"/>
                <a:cs typeface="Times New Roman" panose="02020603050405020304" pitchFamily="18" charset="0"/>
              </a:rPr>
              <a:t>Ba,alzébuwb</a:t>
            </a:r>
            <a:r>
              <a:rPr lang="fr-CA" sz="2400" i="1" dirty="0">
                <a:latin typeface="Calibri" panose="020F0502020204030204" pitchFamily="34" charset="0"/>
                <a:ea typeface="Calibri" panose="020F0502020204030204" pitchFamily="34" charset="0"/>
                <a:cs typeface="Times New Roman" panose="02020603050405020304" pitchFamily="18" charset="0"/>
              </a:rPr>
              <a:t> » = « Seigneur des mouches »</a:t>
            </a:r>
          </a:p>
          <a:p>
            <a:pPr lvl="2">
              <a:buFont typeface="Wingdings" panose="05000000000000000000" pitchFamily="2" charset="2"/>
              <a:buChar char="§"/>
            </a:pPr>
            <a:r>
              <a:rPr lang="fr-CA" sz="2400" i="1" dirty="0">
                <a:latin typeface="Calibri" panose="020F0502020204030204" pitchFamily="34" charset="0"/>
                <a:ea typeface="Calibri" panose="020F0502020204030204" pitchFamily="34" charset="0"/>
                <a:cs typeface="Times New Roman" panose="02020603050405020304" pitchFamily="18" charset="0"/>
              </a:rPr>
              <a:t>une divinité adorée par les Philistins et considérée comme le prince des démons</a:t>
            </a:r>
            <a:r>
              <a:rPr lang="fr-CA" sz="2400" dirty="0">
                <a:latin typeface="Calibri" panose="020F0502020204030204" pitchFamily="34" charset="0"/>
                <a:ea typeface="Calibri" panose="020F0502020204030204" pitchFamily="34" charset="0"/>
                <a:cs typeface="Times New Roman" panose="02020603050405020304" pitchFamily="18" charset="0"/>
              </a:rPr>
              <a:t>.</a:t>
            </a:r>
          </a:p>
          <a:p>
            <a:pPr marL="914400" lvl="2" indent="0">
              <a:buNone/>
            </a:pPr>
            <a:endParaRPr lang="fr-CA" sz="2400" dirty="0">
              <a:latin typeface="Calibri" panose="020F0502020204030204" pitchFamily="34" charset="0"/>
              <a:cs typeface="Times New Roman" panose="02020603050405020304" pitchFamily="18" charset="0"/>
            </a:endParaRPr>
          </a:p>
          <a:p>
            <a:pPr marL="914400" lvl="2" indent="0">
              <a:buNone/>
            </a:pPr>
            <a:r>
              <a:rPr lang="fr-CA" sz="2400" dirty="0">
                <a:latin typeface="Calibri" panose="020F0502020204030204" pitchFamily="34" charset="0"/>
                <a:cs typeface="Times New Roman" panose="02020603050405020304" pitchFamily="18" charset="0"/>
              </a:rPr>
              <a:t>Voir 2 Rois 1:2-6</a:t>
            </a:r>
            <a:endParaRPr lang="fr-CA" sz="2400" dirty="0"/>
          </a:p>
        </p:txBody>
      </p:sp>
    </p:spTree>
    <p:extLst>
      <p:ext uri="{BB962C8B-B14F-4D97-AF65-F5344CB8AC3E}">
        <p14:creationId xmlns:p14="http://schemas.microsoft.com/office/powerpoint/2010/main" val="395557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left)">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E8709C-C788-F97C-82C0-2AAD3AA0147C}"/>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8F710E81-182A-5FBE-F997-A85A6360A2AF}"/>
              </a:ext>
            </a:extLst>
          </p:cNvPr>
          <p:cNvSpPr>
            <a:spLocks noGrp="1"/>
          </p:cNvSpPr>
          <p:nvPr>
            <p:ph idx="1"/>
          </p:nvPr>
        </p:nvSpPr>
        <p:spPr>
          <a:xfrm>
            <a:off x="1006368" y="1825625"/>
            <a:ext cx="10515600" cy="4351338"/>
          </a:xfrm>
        </p:spPr>
        <p:txBody>
          <a:bodyPr/>
          <a:lstStyle/>
          <a:p>
            <a:pPr marL="0" lvl="0" indent="0">
              <a:lnSpc>
                <a:spcPct val="107000"/>
              </a:lnSpc>
              <a:buNone/>
            </a:pPr>
            <a:r>
              <a:rPr lang="fr-CA" b="1" kern="100" dirty="0">
                <a:latin typeface="Calibri" panose="020F0502020204030204" pitchFamily="34" charset="0"/>
                <a:ea typeface="Calibri" panose="020F0502020204030204" pitchFamily="34" charset="0"/>
                <a:cs typeface="Times New Roman" panose="02020603050405020304" pitchFamily="18" charset="0"/>
              </a:rPr>
              <a:t>II</a:t>
            </a:r>
            <a:r>
              <a:rPr lang="fr-CA" b="1" kern="100" dirty="0">
                <a:effectLst/>
                <a:latin typeface="Calibri" panose="020F0502020204030204" pitchFamily="34" charset="0"/>
                <a:ea typeface="Calibri" panose="020F0502020204030204" pitchFamily="34" charset="0"/>
                <a:cs typeface="Times New Roman" panose="02020603050405020304" pitchFamily="18" charset="0"/>
              </a:rPr>
              <a:t>. </a:t>
            </a:r>
            <a:r>
              <a:rPr lang="fr-CA" sz="3200" b="1" kern="100" dirty="0">
                <a:effectLst/>
                <a:latin typeface="Calibri" panose="020F0502020204030204" pitchFamily="34" charset="0"/>
                <a:ea typeface="Calibri" panose="020F0502020204030204" pitchFamily="34" charset="0"/>
                <a:cs typeface="Times New Roman" panose="02020603050405020304" pitchFamily="18" charset="0"/>
              </a:rPr>
              <a:t>La réponse de Jésus « 12 :25-30 »</a:t>
            </a:r>
            <a:endParaRPr lang="fr-CA" sz="32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07000"/>
              </a:lnSpc>
              <a:buNone/>
            </a:pPr>
            <a:r>
              <a:rPr lang="fr-CA" b="1" i="1" u="sng"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1</a:t>
            </a:r>
            <a:r>
              <a:rPr lang="fr-CA" b="1" i="1" u="sng" kern="100" baseline="300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er</a:t>
            </a:r>
            <a:r>
              <a:rPr lang="fr-CA" b="1" i="1" u="sng"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Argument </a:t>
            </a:r>
            <a:r>
              <a:rPr lang="fr-CA" sz="2800" b="1" i="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La logique du royaume indivisible « 25-26 »</a:t>
            </a:r>
          </a:p>
          <a:p>
            <a:pPr lvl="1">
              <a:buFont typeface="Wingdings" panose="05000000000000000000" pitchFamily="2" charset="2"/>
              <a:buChar char="§"/>
            </a:pPr>
            <a:r>
              <a:rPr lang="fr-CA" dirty="0">
                <a:effectLst>
                  <a:outerShdw blurRad="38100" dist="38100" dir="2700000" algn="tl">
                    <a:srgbClr val="000000">
                      <a:alpha val="43137"/>
                    </a:srgbClr>
                  </a:outerShdw>
                </a:effectLst>
              </a:rPr>
              <a:t>25  Comme Jésus connaissait leurs pensées, il leur dit : Tout royaume divisé contre lui-même est dévasté, et toute ville ou maison divisée contre elle-même ne peut subsister.</a:t>
            </a:r>
          </a:p>
          <a:p>
            <a:pPr lvl="1">
              <a:buFont typeface="Wingdings" panose="05000000000000000000" pitchFamily="2" charset="2"/>
              <a:buChar char="§"/>
            </a:pPr>
            <a:r>
              <a:rPr lang="fr-CA" dirty="0">
                <a:effectLst>
                  <a:outerShdw blurRad="38100" dist="38100" dir="2700000" algn="tl">
                    <a:srgbClr val="000000">
                      <a:alpha val="43137"/>
                    </a:srgbClr>
                  </a:outerShdw>
                </a:effectLst>
              </a:rPr>
              <a:t>26  Si Satan chasse Satan, il est divisé contre lui-même ; comment donc son royaume subsistera-t-il ?</a:t>
            </a:r>
          </a:p>
          <a:p>
            <a:endParaRPr lang="fr-CA" dirty="0"/>
          </a:p>
        </p:txBody>
      </p:sp>
    </p:spTree>
    <p:extLst>
      <p:ext uri="{BB962C8B-B14F-4D97-AF65-F5344CB8AC3E}">
        <p14:creationId xmlns:p14="http://schemas.microsoft.com/office/powerpoint/2010/main" val="237665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C8B19F-3026-1DBE-73F4-6DAD3450EA83}"/>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87482B93-A8F9-FA41-8D0F-06CFA3DF3435}"/>
              </a:ext>
            </a:extLst>
          </p:cNvPr>
          <p:cNvSpPr>
            <a:spLocks noGrp="1"/>
          </p:cNvSpPr>
          <p:nvPr>
            <p:ph idx="1"/>
          </p:nvPr>
        </p:nvSpPr>
        <p:spPr/>
        <p:txBody>
          <a:bodyPr/>
          <a:lstStyle/>
          <a:p>
            <a:pPr marL="0" indent="0">
              <a:buNone/>
            </a:pPr>
            <a:r>
              <a:rPr lang="fr-CA" sz="3200" b="1" kern="100" dirty="0">
                <a:latin typeface="Calibri" panose="020F0502020204030204" pitchFamily="34" charset="0"/>
                <a:ea typeface="Calibri" panose="020F0502020204030204" pitchFamily="34" charset="0"/>
                <a:cs typeface="Times New Roman" panose="02020603050405020304" pitchFamily="18" charset="0"/>
              </a:rPr>
              <a:t>II</a:t>
            </a:r>
            <a:r>
              <a:rPr lang="fr-CA" sz="3200" b="1" kern="100" dirty="0">
                <a:effectLst/>
                <a:latin typeface="Calibri" panose="020F0502020204030204" pitchFamily="34" charset="0"/>
                <a:ea typeface="Calibri" panose="020F0502020204030204" pitchFamily="34" charset="0"/>
                <a:cs typeface="Times New Roman" panose="02020603050405020304" pitchFamily="18" charset="0"/>
              </a:rPr>
              <a:t>. La réponse de Jésus « 12 :25-30 » </a:t>
            </a:r>
            <a:r>
              <a:rPr lang="fr-CA" sz="3200" b="1" kern="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(suite)</a:t>
            </a:r>
            <a:endParaRPr lang="fr-CA" sz="3200" kern="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buNone/>
            </a:pPr>
            <a:endParaRPr lang="fr-CA" sz="1600" b="1" i="1" u="sng"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buNone/>
            </a:pPr>
            <a:r>
              <a:rPr lang="fr-CA" b="1" i="1" u="sng"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2</a:t>
            </a:r>
            <a:r>
              <a:rPr lang="fr-CA" b="1" i="1" u="sng" kern="100" baseline="300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ième</a:t>
            </a:r>
            <a:r>
              <a:rPr lang="fr-CA" b="1" i="1" u="sng"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Argument </a:t>
            </a:r>
            <a:r>
              <a:rPr lang="fr-CA" sz="2800" b="1" i="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L’exorciste de leur fils « V.26-27»</a:t>
            </a:r>
            <a:endParaRPr lang="fr-CA" dirty="0">
              <a:effectLst>
                <a:outerShdw blurRad="38100" dist="38100" dir="2700000" algn="tl">
                  <a:srgbClr val="000000">
                    <a:alpha val="43137"/>
                  </a:srgbClr>
                </a:outerShdw>
              </a:effectLst>
            </a:endParaRPr>
          </a:p>
          <a:p>
            <a:pPr lvl="1">
              <a:buFont typeface="Wingdings" panose="05000000000000000000" pitchFamily="2" charset="2"/>
              <a:buChar char="§"/>
            </a:pPr>
            <a:r>
              <a:rPr lang="fr-CA" dirty="0">
                <a:effectLst>
                  <a:outerShdw blurRad="38100" dist="38100" dir="2700000" algn="tl">
                    <a:srgbClr val="000000">
                      <a:alpha val="43137"/>
                    </a:srgbClr>
                  </a:outerShdw>
                </a:effectLst>
              </a:rPr>
              <a:t>27  Et si moi, je chasse les démons par </a:t>
            </a:r>
            <a:r>
              <a:rPr lang="fr-CA" dirty="0" err="1">
                <a:effectLst>
                  <a:outerShdw blurRad="38100" dist="38100" dir="2700000" algn="tl">
                    <a:srgbClr val="000000">
                      <a:alpha val="43137"/>
                    </a:srgbClr>
                  </a:outerShdw>
                </a:effectLst>
              </a:rPr>
              <a:t>Béelzébul</a:t>
            </a:r>
            <a:r>
              <a:rPr lang="fr-CA" dirty="0">
                <a:effectLst>
                  <a:outerShdw blurRad="38100" dist="38100" dir="2700000" algn="tl">
                    <a:srgbClr val="000000">
                      <a:alpha val="43137"/>
                    </a:srgbClr>
                  </a:outerShdw>
                </a:effectLst>
              </a:rPr>
              <a:t>, </a:t>
            </a:r>
            <a:r>
              <a:rPr lang="fr-CA" u="heavy" dirty="0">
                <a:effectLst>
                  <a:outerShdw blurRad="38100" dist="38100" dir="2700000" algn="tl">
                    <a:srgbClr val="000000">
                      <a:alpha val="43137"/>
                    </a:srgbClr>
                  </a:outerShdw>
                </a:effectLst>
                <a:uFill>
                  <a:solidFill>
                    <a:srgbClr val="C00000"/>
                  </a:solidFill>
                </a:uFill>
              </a:rPr>
              <a:t>vos fils, par qui les chassent-ils ?</a:t>
            </a:r>
            <a:r>
              <a:rPr lang="fr-CA" dirty="0">
                <a:effectLst>
                  <a:outerShdw blurRad="38100" dist="38100" dir="2700000" algn="tl">
                    <a:srgbClr val="000000">
                      <a:alpha val="43137"/>
                    </a:srgbClr>
                  </a:outerShdw>
                </a:effectLst>
              </a:rPr>
              <a:t> C’est pourquoi ils seront eux-mêmes vos juges.</a:t>
            </a:r>
          </a:p>
          <a:p>
            <a:pPr lvl="1">
              <a:buFont typeface="Wingdings" panose="05000000000000000000" pitchFamily="2" charset="2"/>
              <a:buChar char="§"/>
            </a:pPr>
            <a:r>
              <a:rPr lang="fr-CA" dirty="0">
                <a:effectLst>
                  <a:outerShdw blurRad="38100" dist="38100" dir="2700000" algn="tl">
                    <a:srgbClr val="000000">
                      <a:alpha val="43137"/>
                    </a:srgbClr>
                  </a:outerShdw>
                </a:effectLst>
              </a:rPr>
              <a:t>28  Mais, </a:t>
            </a:r>
            <a:r>
              <a:rPr lang="fr-CA" u="sng" dirty="0">
                <a:effectLst>
                  <a:outerShdw blurRad="38100" dist="38100" dir="2700000" algn="tl">
                    <a:srgbClr val="000000">
                      <a:alpha val="43137"/>
                    </a:srgbClr>
                  </a:outerShdw>
                </a:effectLst>
                <a:uFill>
                  <a:solidFill>
                    <a:srgbClr val="C00000"/>
                  </a:solidFill>
                </a:uFill>
              </a:rPr>
              <a:t>si c’est par l’Esprit de Dieu que je chasse les démons</a:t>
            </a:r>
            <a:r>
              <a:rPr lang="fr-CA" dirty="0">
                <a:effectLst>
                  <a:outerShdw blurRad="38100" dist="38100" dir="2700000" algn="tl">
                    <a:srgbClr val="000000">
                      <a:alpha val="43137"/>
                    </a:srgbClr>
                  </a:outerShdw>
                </a:effectLst>
                <a:uFill>
                  <a:solidFill>
                    <a:srgbClr val="C00000"/>
                  </a:solidFill>
                </a:uFill>
              </a:rPr>
              <a:t>, </a:t>
            </a:r>
            <a:r>
              <a:rPr lang="fr-CA" u="sng" dirty="0">
                <a:effectLst>
                  <a:outerShdw blurRad="38100" dist="38100" dir="2700000" algn="tl">
                    <a:srgbClr val="000000">
                      <a:alpha val="43137"/>
                    </a:srgbClr>
                  </a:outerShdw>
                </a:effectLst>
                <a:uFill>
                  <a:solidFill>
                    <a:srgbClr val="C00000"/>
                  </a:solidFill>
                </a:uFill>
              </a:rPr>
              <a:t>le royaume de Dieu est donc venu vers vous</a:t>
            </a:r>
            <a:r>
              <a:rPr lang="fr-CA" dirty="0">
                <a:effectLst>
                  <a:outerShdw blurRad="38100" dist="38100" dir="2700000" algn="tl">
                    <a:srgbClr val="000000">
                      <a:alpha val="43137"/>
                    </a:srgbClr>
                  </a:outerShdw>
                </a:effectLst>
              </a:rPr>
              <a:t>.</a:t>
            </a:r>
          </a:p>
          <a:p>
            <a:pPr marL="0" indent="0">
              <a:buNone/>
            </a:pPr>
            <a:endParaRPr lang="fr-CA" dirty="0"/>
          </a:p>
        </p:txBody>
      </p:sp>
    </p:spTree>
    <p:extLst>
      <p:ext uri="{BB962C8B-B14F-4D97-AF65-F5344CB8AC3E}">
        <p14:creationId xmlns:p14="http://schemas.microsoft.com/office/powerpoint/2010/main" val="985307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left)">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left)">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left)">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E8709C-C788-F97C-82C0-2AAD3AA0147C}"/>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8F710E81-182A-5FBE-F997-A85A6360A2AF}"/>
              </a:ext>
            </a:extLst>
          </p:cNvPr>
          <p:cNvSpPr>
            <a:spLocks noGrp="1"/>
          </p:cNvSpPr>
          <p:nvPr>
            <p:ph idx="1"/>
          </p:nvPr>
        </p:nvSpPr>
        <p:spPr/>
        <p:txBody>
          <a:bodyPr>
            <a:normAutofit/>
          </a:bodyPr>
          <a:lstStyle/>
          <a:p>
            <a:pPr marL="0" lvl="0" indent="0">
              <a:lnSpc>
                <a:spcPct val="107000"/>
              </a:lnSpc>
              <a:buNone/>
            </a:pPr>
            <a:r>
              <a:rPr lang="fr-CA" sz="3600" b="1" kern="100" dirty="0">
                <a:latin typeface="Calibri" panose="020F0502020204030204" pitchFamily="34" charset="0"/>
                <a:ea typeface="Calibri" panose="020F0502020204030204" pitchFamily="34" charset="0"/>
                <a:cs typeface="Times New Roman" panose="02020603050405020304" pitchFamily="18" charset="0"/>
              </a:rPr>
              <a:t>II</a:t>
            </a:r>
            <a:r>
              <a:rPr lang="fr-CA" sz="3600" b="1" kern="100" dirty="0">
                <a:effectLst/>
                <a:latin typeface="Calibri" panose="020F0502020204030204" pitchFamily="34" charset="0"/>
                <a:ea typeface="Calibri" panose="020F0502020204030204" pitchFamily="34" charset="0"/>
                <a:cs typeface="Times New Roman" panose="02020603050405020304" pitchFamily="18" charset="0"/>
              </a:rPr>
              <a:t>. La réponse de Jésus « 12 :25-30 » </a:t>
            </a:r>
            <a:r>
              <a:rPr lang="fr-CA" sz="2400" b="1" kern="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(suite)</a:t>
            </a:r>
            <a:endParaRPr lang="fr-CA" sz="2400" kern="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indent="0">
              <a:lnSpc>
                <a:spcPct val="107000"/>
              </a:lnSpc>
              <a:buNone/>
            </a:pPr>
            <a:r>
              <a:rPr lang="fr-CA" b="1" i="1" u="sng" kern="100"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3ième </a:t>
            </a:r>
            <a:r>
              <a:rPr lang="fr-CA" b="1" i="1" u="sng"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Argument </a:t>
            </a:r>
            <a:r>
              <a:rPr lang="fr-CA" b="1" i="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a:t>
            </a:r>
            <a:r>
              <a:rPr lang="fr-CA" sz="2800" b="1" i="1"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La maison de l'homme fort « 12:29 »</a:t>
            </a:r>
          </a:p>
          <a:p>
            <a:pPr lvl="1">
              <a:lnSpc>
                <a:spcPct val="107000"/>
              </a:lnSpc>
              <a:buFont typeface="Wingdings" panose="05000000000000000000" pitchFamily="2" charset="2"/>
              <a:buChar char="§"/>
            </a:pPr>
            <a:r>
              <a:rPr lang="fr-CA" dirty="0">
                <a:effectLst>
                  <a:outerShdw blurRad="38100" dist="38100" dir="2700000" algn="tl">
                    <a:srgbClr val="000000">
                      <a:alpha val="43137"/>
                    </a:srgbClr>
                  </a:outerShdw>
                </a:effectLst>
              </a:rPr>
              <a:t>29  Ou, comment quelqu’un peut-il entrer dans la maison d’un homme fort et piller ses biens, sans avoir auparavant lié cet homme fort ? Alors seulement il pillera sa maison.</a:t>
            </a:r>
          </a:p>
          <a:p>
            <a:pPr lvl="1">
              <a:lnSpc>
                <a:spcPct val="107000"/>
              </a:lnSpc>
              <a:buFont typeface="Wingdings" panose="05000000000000000000" pitchFamily="2" charset="2"/>
              <a:buChar char="§"/>
            </a:pPr>
            <a:endParaRPr lang="fr-CA" dirty="0">
              <a:effectLst>
                <a:outerShdw blurRad="38100" dist="38100" dir="2700000" algn="tl">
                  <a:srgbClr val="000000">
                    <a:alpha val="43137"/>
                  </a:srgbClr>
                </a:outerShdw>
              </a:effectLst>
            </a:endParaRPr>
          </a:p>
          <a:p>
            <a:pPr marL="457200" lvl="1" indent="0">
              <a:lnSpc>
                <a:spcPct val="107000"/>
              </a:lnSpc>
              <a:buNone/>
            </a:pPr>
            <a:endParaRPr lang="fr-CA" sz="3200"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CA" dirty="0"/>
          </a:p>
        </p:txBody>
      </p:sp>
    </p:spTree>
    <p:extLst>
      <p:ext uri="{BB962C8B-B14F-4D97-AF65-F5344CB8AC3E}">
        <p14:creationId xmlns:p14="http://schemas.microsoft.com/office/powerpoint/2010/main" val="127920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616983-EC9E-DF33-5CFD-1C077746BAD6}"/>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B428DACA-0E56-3CB7-F99C-C2F2A0E30AC8}"/>
              </a:ext>
            </a:extLst>
          </p:cNvPr>
          <p:cNvSpPr>
            <a:spLocks noGrp="1"/>
          </p:cNvSpPr>
          <p:nvPr>
            <p:ph idx="1"/>
          </p:nvPr>
        </p:nvSpPr>
        <p:spPr/>
        <p:txBody>
          <a:bodyPr>
            <a:normAutofit/>
          </a:bodyPr>
          <a:lstStyle/>
          <a:p>
            <a:pPr lvl="1">
              <a:buFont typeface="Wingdings" panose="05000000000000000000" pitchFamily="2" charset="2"/>
              <a:buChar char="v"/>
            </a:pPr>
            <a:r>
              <a:rPr lang="fr-CA" dirty="0">
                <a:solidFill>
                  <a:schemeClr val="accent1"/>
                </a:solidFill>
                <a:effectLst>
                  <a:outerShdw blurRad="38100" dist="38100" dir="2700000" algn="tl">
                    <a:srgbClr val="000000">
                      <a:alpha val="43137"/>
                    </a:srgbClr>
                  </a:outerShdw>
                </a:effectLst>
              </a:rPr>
              <a:t> </a:t>
            </a:r>
            <a:r>
              <a:rPr lang="fr-CA" sz="3200" dirty="0">
                <a:solidFill>
                  <a:schemeClr val="accent1"/>
                </a:solidFill>
                <a:effectLst>
                  <a:outerShdw blurRad="38100" dist="38100" dir="2700000" algn="tl">
                    <a:srgbClr val="000000">
                      <a:alpha val="43137"/>
                    </a:srgbClr>
                  </a:outerShdw>
                </a:effectLst>
              </a:rPr>
              <a:t>Deux relations possibles:  </a:t>
            </a:r>
            <a:r>
              <a:rPr lang="fr-CA" sz="3200" dirty="0">
                <a:solidFill>
                  <a:srgbClr val="C00000"/>
                </a:solidFill>
                <a:effectLst>
                  <a:outerShdw blurRad="38100" dist="38100" dir="2700000" algn="tl">
                    <a:srgbClr val="000000">
                      <a:alpha val="43137"/>
                    </a:srgbClr>
                  </a:outerShdw>
                </a:effectLst>
              </a:rPr>
              <a:t>avec</a:t>
            </a:r>
            <a:r>
              <a:rPr lang="fr-CA" sz="3200" dirty="0">
                <a:solidFill>
                  <a:schemeClr val="accent1"/>
                </a:solidFill>
                <a:effectLst>
                  <a:outerShdw blurRad="38100" dist="38100" dir="2700000" algn="tl">
                    <a:srgbClr val="000000">
                      <a:alpha val="43137"/>
                    </a:srgbClr>
                  </a:outerShdw>
                </a:effectLst>
              </a:rPr>
              <a:t> ou </a:t>
            </a:r>
            <a:r>
              <a:rPr lang="fr-CA" sz="3200" dirty="0">
                <a:solidFill>
                  <a:srgbClr val="00B050"/>
                </a:solidFill>
                <a:effectLst>
                  <a:outerShdw blurRad="38100" dist="38100" dir="2700000" algn="tl">
                    <a:srgbClr val="000000">
                      <a:alpha val="43137"/>
                    </a:srgbClr>
                  </a:outerShdw>
                </a:effectLst>
              </a:rPr>
              <a:t>contre</a:t>
            </a:r>
            <a:r>
              <a:rPr lang="fr-CA" sz="3200" dirty="0">
                <a:solidFill>
                  <a:schemeClr val="accent1"/>
                </a:solidFill>
                <a:effectLst>
                  <a:outerShdw blurRad="38100" dist="38100" dir="2700000" algn="tl">
                    <a:srgbClr val="000000">
                      <a:alpha val="43137"/>
                    </a:srgbClr>
                  </a:outerShdw>
                </a:effectLst>
              </a:rPr>
              <a:t> </a:t>
            </a:r>
            <a:endParaRPr lang="fr-CA" dirty="0">
              <a:solidFill>
                <a:schemeClr val="accent1"/>
              </a:solidFill>
              <a:effectLst>
                <a:outerShdw blurRad="38100" dist="38100" dir="2700000" algn="tl">
                  <a:srgbClr val="000000">
                    <a:alpha val="43137"/>
                  </a:srgbClr>
                </a:outerShdw>
              </a:effectLst>
            </a:endParaRPr>
          </a:p>
          <a:p>
            <a:pPr lvl="1">
              <a:buFont typeface="Wingdings" panose="05000000000000000000" pitchFamily="2" charset="2"/>
              <a:buChar char="§"/>
            </a:pPr>
            <a:endParaRPr lang="fr-CA" sz="2800" dirty="0">
              <a:effectLst>
                <a:outerShdw blurRad="38100" dist="38100" dir="2700000" algn="tl">
                  <a:srgbClr val="000000">
                    <a:alpha val="43137"/>
                  </a:srgbClr>
                </a:outerShdw>
              </a:effectLst>
            </a:endParaRPr>
          </a:p>
          <a:p>
            <a:pPr lvl="1">
              <a:buFont typeface="Wingdings" panose="05000000000000000000" pitchFamily="2" charset="2"/>
              <a:buChar char="§"/>
            </a:pPr>
            <a:r>
              <a:rPr lang="fr-CA" sz="2800" dirty="0">
                <a:effectLst>
                  <a:outerShdw blurRad="38100" dist="38100" dir="2700000" algn="tl">
                    <a:srgbClr val="000000">
                      <a:alpha val="43137"/>
                    </a:srgbClr>
                  </a:outerShdw>
                </a:effectLst>
              </a:rPr>
              <a:t>30  Celui qui n’est pas avec moi est contre moi, et celui qui n’assemble pas avec moi disperse.</a:t>
            </a:r>
          </a:p>
          <a:p>
            <a:pPr marL="0" indent="0">
              <a:buNone/>
            </a:pPr>
            <a:endParaRPr lang="fr-CA" dirty="0">
              <a:solidFill>
                <a:schemeClr val="accent1"/>
              </a:solidFill>
            </a:endParaRPr>
          </a:p>
          <a:p>
            <a:pPr marL="457200" lvl="1" indent="0">
              <a:buNone/>
            </a:pPr>
            <a:r>
              <a:rPr lang="fr-CA" sz="2800" b="1" i="1" dirty="0">
                <a:solidFill>
                  <a:srgbClr val="C00000"/>
                </a:solidFill>
              </a:rPr>
              <a:t>«</a:t>
            </a:r>
            <a:r>
              <a:rPr lang="fr-CA" sz="2800" i="1" dirty="0">
                <a:solidFill>
                  <a:schemeClr val="accent1"/>
                </a:solidFill>
              </a:rPr>
              <a:t>  Il n'est pas nécessaire de s'opposer à Christ pour être contre lui; il suffit de ne pas être avec lui.  Il n'est pas nécessaire non plus qu'une personne interfère activement dans son œuvre pour être quelqu'un qui disperse; il suffit qu'elle n'assemble pas avec lui. </a:t>
            </a:r>
            <a:r>
              <a:rPr lang="fr-CA" sz="2800" b="1" i="1" dirty="0">
                <a:solidFill>
                  <a:srgbClr val="C00000"/>
                </a:solidFill>
              </a:rPr>
              <a:t>»</a:t>
            </a:r>
            <a:r>
              <a:rPr lang="fr-CA" sz="2800" i="1" dirty="0">
                <a:solidFill>
                  <a:schemeClr val="accent1"/>
                </a:solidFill>
              </a:rPr>
              <a:t> </a:t>
            </a:r>
          </a:p>
          <a:p>
            <a:pPr marL="3657600" lvl="8" indent="0">
              <a:buNone/>
            </a:pPr>
            <a:r>
              <a:rPr lang="fr-CA" sz="2200" i="1" dirty="0"/>
              <a:t>                                                                    John MacArthur</a:t>
            </a:r>
          </a:p>
          <a:p>
            <a:pPr>
              <a:buFont typeface="Wingdings" panose="05000000000000000000" pitchFamily="2" charset="2"/>
              <a:buChar char="§"/>
            </a:pPr>
            <a:endParaRPr lang="fr-CA" dirty="0">
              <a:solidFill>
                <a:schemeClr val="accent1"/>
              </a:solidFill>
            </a:endParaRPr>
          </a:p>
        </p:txBody>
      </p:sp>
    </p:spTree>
    <p:extLst>
      <p:ext uri="{BB962C8B-B14F-4D97-AF65-F5344CB8AC3E}">
        <p14:creationId xmlns:p14="http://schemas.microsoft.com/office/powerpoint/2010/main" val="401769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4" end="4"/>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p:cTn id="2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E8709C-C788-F97C-82C0-2AAD3AA0147C}"/>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8F710E81-182A-5FBE-F997-A85A6360A2AF}"/>
              </a:ext>
            </a:extLst>
          </p:cNvPr>
          <p:cNvSpPr>
            <a:spLocks noGrp="1"/>
          </p:cNvSpPr>
          <p:nvPr>
            <p:ph idx="1"/>
          </p:nvPr>
        </p:nvSpPr>
        <p:spPr/>
        <p:txBody>
          <a:bodyPr>
            <a:normAutofit/>
          </a:bodyPr>
          <a:lstStyle/>
          <a:p>
            <a:pPr marL="0" indent="0">
              <a:lnSpc>
                <a:spcPct val="100000"/>
              </a:lnSpc>
              <a:buNone/>
            </a:pPr>
            <a:r>
              <a:rPr lang="fr-CA" sz="3200" b="1" kern="100" dirty="0">
                <a:effectLst/>
                <a:ea typeface="Calibri" panose="020F0502020204030204" pitchFamily="34" charset="0"/>
                <a:cs typeface="Times New Roman" panose="02020603050405020304" pitchFamily="18" charset="0"/>
              </a:rPr>
              <a:t>III. </a:t>
            </a:r>
            <a:r>
              <a:rPr lang="fr-CA" sz="3600" b="1" kern="100" dirty="0">
                <a:effectLst/>
                <a:ea typeface="Calibri" panose="020F0502020204030204" pitchFamily="34" charset="0"/>
                <a:cs typeface="Times New Roman" panose="02020603050405020304" pitchFamily="18" charset="0"/>
              </a:rPr>
              <a:t>L</a:t>
            </a:r>
            <a:r>
              <a:rPr lang="fr-CA" sz="3600" b="1" dirty="0">
                <a:solidFill>
                  <a:srgbClr val="000000"/>
                </a:solidFill>
                <a:effectLst/>
              </a:rPr>
              <a:t>'avertissement </a:t>
            </a:r>
            <a:r>
              <a:rPr lang="fr-CA" sz="3600" b="1" dirty="0">
                <a:solidFill>
                  <a:srgbClr val="000000"/>
                </a:solidFill>
              </a:rPr>
              <a:t>contre le b</a:t>
            </a:r>
            <a:r>
              <a:rPr lang="fr-CA" sz="3600" b="1" i="0" dirty="0">
                <a:solidFill>
                  <a:srgbClr val="000000"/>
                </a:solidFill>
                <a:effectLst/>
              </a:rPr>
              <a:t>lasphème </a:t>
            </a:r>
            <a:r>
              <a:rPr lang="fr-CA" sz="3600" b="1" kern="100" dirty="0">
                <a:effectLst/>
                <a:ea typeface="Calibri" panose="020F0502020204030204" pitchFamily="34" charset="0"/>
                <a:cs typeface="Times New Roman" panose="02020603050405020304" pitchFamily="18" charset="0"/>
              </a:rPr>
              <a:t>« 12 :31-32 »</a:t>
            </a:r>
            <a:r>
              <a:rPr lang="fr-CA" sz="3200" b="1" kern="100" dirty="0">
                <a:effectLst/>
                <a:ea typeface="Calibri" panose="020F0502020204030204" pitchFamily="34" charset="0"/>
                <a:cs typeface="Times New Roman" panose="02020603050405020304" pitchFamily="18" charset="0"/>
              </a:rPr>
              <a:t> </a:t>
            </a:r>
          </a:p>
          <a:p>
            <a:pPr marL="0" indent="0">
              <a:lnSpc>
                <a:spcPct val="100000"/>
              </a:lnSpc>
              <a:buNone/>
            </a:pPr>
            <a:endParaRPr lang="fr-CA" sz="700" b="1" kern="100" dirty="0">
              <a:effectLst/>
              <a:latin typeface="Calibri" panose="020F0502020204030204" pitchFamily="34" charset="0"/>
              <a:ea typeface="Calibri" panose="020F0502020204030204" pitchFamily="34" charset="0"/>
              <a:cs typeface="Times New Roman" panose="02020603050405020304" pitchFamily="18" charset="0"/>
            </a:endParaRPr>
          </a:p>
          <a:p>
            <a:pPr lvl="1">
              <a:buFont typeface="Wingdings" panose="05000000000000000000" pitchFamily="2" charset="2"/>
              <a:buChar char="§"/>
            </a:pPr>
            <a:r>
              <a:rPr lang="fr-CA" dirty="0">
                <a:effectLst>
                  <a:outerShdw blurRad="38100" dist="38100" dir="2700000" algn="tl">
                    <a:srgbClr val="000000">
                      <a:alpha val="43137"/>
                    </a:srgbClr>
                  </a:outerShdw>
                </a:effectLst>
              </a:rPr>
              <a:t>31  C’est pourquoi je vous dis : Tout péché et tout blasphème sera pardonné aux hommes, mais le blasphème contre l’Esprit ne sera point pardonné.</a:t>
            </a:r>
          </a:p>
          <a:p>
            <a:pPr lvl="1">
              <a:buFont typeface="Wingdings" panose="05000000000000000000" pitchFamily="2" charset="2"/>
              <a:buChar char="§"/>
            </a:pPr>
            <a:r>
              <a:rPr lang="fr-CA" dirty="0">
                <a:effectLst>
                  <a:outerShdw blurRad="38100" dist="38100" dir="2700000" algn="tl">
                    <a:srgbClr val="000000">
                      <a:alpha val="43137"/>
                    </a:srgbClr>
                  </a:outerShdw>
                </a:effectLst>
              </a:rPr>
              <a:t>32  Quiconque parlera contre le Fils de l’homme, il lui sera pardonné ; mais quiconque parlera contre le Saint-Esprit, il ne lui sera pardonné ni dans ce siècle ni dans le siècle à venir.</a:t>
            </a:r>
          </a:p>
          <a:p>
            <a:pPr marL="457200" lvl="1" indent="0">
              <a:lnSpc>
                <a:spcPct val="107000"/>
              </a:lnSpc>
              <a:buNone/>
            </a:pPr>
            <a:endParaRPr lang="fr-CA" kern="1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fr-CA" dirty="0"/>
          </a:p>
        </p:txBody>
      </p:sp>
    </p:spTree>
    <p:extLst>
      <p:ext uri="{BB962C8B-B14F-4D97-AF65-F5344CB8AC3E}">
        <p14:creationId xmlns:p14="http://schemas.microsoft.com/office/powerpoint/2010/main" val="379744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left)">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left)">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2618B9-366E-A74E-2398-FDA51F187314}"/>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813E4EC8-CF7D-A134-35DB-CA3730E141D1}"/>
              </a:ext>
            </a:extLst>
          </p:cNvPr>
          <p:cNvSpPr>
            <a:spLocks noGrp="1"/>
          </p:cNvSpPr>
          <p:nvPr>
            <p:ph idx="1"/>
          </p:nvPr>
        </p:nvSpPr>
        <p:spPr>
          <a:xfrm>
            <a:off x="838199" y="1825625"/>
            <a:ext cx="10603523" cy="4351338"/>
          </a:xfrm>
        </p:spPr>
        <p:txBody>
          <a:bodyPr>
            <a:normAutofit/>
          </a:bodyPr>
          <a:lstStyle/>
          <a:p>
            <a:pPr marL="0" indent="0">
              <a:buNone/>
            </a:pPr>
            <a:r>
              <a:rPr lang="fr-CA" sz="3200" b="1" kern="100" dirty="0">
                <a:ea typeface="Calibri" panose="020F0502020204030204" pitchFamily="34" charset="0"/>
                <a:cs typeface="Times New Roman" panose="02020603050405020304" pitchFamily="18" charset="0"/>
              </a:rPr>
              <a:t>III. </a:t>
            </a:r>
            <a:r>
              <a:rPr lang="fr-CA" sz="3600" b="1" kern="100" dirty="0">
                <a:ea typeface="Calibri" panose="020F0502020204030204" pitchFamily="34" charset="0"/>
                <a:cs typeface="Times New Roman" panose="02020603050405020304" pitchFamily="18" charset="0"/>
              </a:rPr>
              <a:t>L</a:t>
            </a:r>
            <a:r>
              <a:rPr lang="fr-CA" sz="3600" b="1" dirty="0">
                <a:solidFill>
                  <a:srgbClr val="000000"/>
                </a:solidFill>
              </a:rPr>
              <a:t>'avertissement contre le blasphème </a:t>
            </a:r>
            <a:r>
              <a:rPr lang="fr-CA" sz="3600" b="1" kern="100" dirty="0">
                <a:ea typeface="Calibri" panose="020F0502020204030204" pitchFamily="34" charset="0"/>
                <a:cs typeface="Times New Roman" panose="02020603050405020304" pitchFamily="18" charset="0"/>
              </a:rPr>
              <a:t>« 12 :31-32 »</a:t>
            </a:r>
            <a:r>
              <a:rPr lang="fr-CA" sz="3200" b="1" kern="100" dirty="0">
                <a:ea typeface="Calibri" panose="020F0502020204030204" pitchFamily="34" charset="0"/>
                <a:cs typeface="Times New Roman" panose="02020603050405020304" pitchFamily="18" charset="0"/>
              </a:rPr>
              <a:t> </a:t>
            </a:r>
          </a:p>
          <a:p>
            <a:pPr marL="0" indent="0">
              <a:buNone/>
            </a:pPr>
            <a:endParaRPr lang="fr-CA" sz="900" b="1" dirty="0">
              <a:solidFill>
                <a:srgbClr val="C00000"/>
              </a:solidFill>
            </a:endParaRPr>
          </a:p>
          <a:p>
            <a:pPr>
              <a:buFont typeface="Wingdings" panose="05000000000000000000" pitchFamily="2" charset="2"/>
              <a:buChar char="v"/>
            </a:pPr>
            <a:r>
              <a:rPr lang="fr-CA" sz="3200" b="1" dirty="0">
                <a:solidFill>
                  <a:srgbClr val="C00000"/>
                </a:solidFill>
              </a:rPr>
              <a:t> </a:t>
            </a:r>
            <a:r>
              <a:rPr lang="fr-CA" b="1" dirty="0">
                <a:solidFill>
                  <a:srgbClr val="C00000"/>
                </a:solidFill>
              </a:rPr>
              <a:t>Qu'est-ce qu'un blasphème ?</a:t>
            </a:r>
          </a:p>
          <a:p>
            <a:pPr lvl="1">
              <a:lnSpc>
                <a:spcPct val="107000"/>
              </a:lnSpc>
              <a:spcAft>
                <a:spcPts val="800"/>
              </a:spcAft>
              <a:buFont typeface="Wingdings" panose="05000000000000000000" pitchFamily="2" charset="2"/>
              <a:buChar char="§"/>
            </a:pPr>
            <a:r>
              <a:rPr lang="fr-CA" kern="1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Le blasphème, est un outrage, une insulte, une calomnie à l'encontre de Dieu. </a:t>
            </a:r>
          </a:p>
          <a:p>
            <a:pPr lvl="1">
              <a:lnSpc>
                <a:spcPct val="107000"/>
              </a:lnSpc>
              <a:spcAft>
                <a:spcPts val="800"/>
              </a:spcAft>
              <a:buFont typeface="Wingdings" panose="05000000000000000000" pitchFamily="2" charset="2"/>
              <a:buChar char="§"/>
            </a:pPr>
            <a:r>
              <a:rPr lang="fr-CA" kern="100" dirty="0">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Le blasphème, est un crime dont on se rend coupable envers Dieu lorsqu’on attaque, nie, ou ridiculise ses perfections, sa parole, ou ses ordonnances, ou qu’on lui attribue quelque volonté, ou quelque action basse ou mauvaise</a:t>
            </a:r>
            <a:r>
              <a:rPr lang="fr-CA" kern="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t>
            </a:r>
          </a:p>
          <a:p>
            <a:pPr marL="0" indent="0">
              <a:buNone/>
            </a:pPr>
            <a:endParaRPr lang="fr-CA" dirty="0">
              <a:solidFill>
                <a:srgbClr val="C00000"/>
              </a:solidFill>
              <a:effectLst>
                <a:outerShdw blurRad="38100" dist="38100" dir="2700000" algn="tl">
                  <a:srgbClr val="000000">
                    <a:alpha val="43137"/>
                  </a:srgbClr>
                </a:outerShdw>
              </a:effectLst>
            </a:endParaRPr>
          </a:p>
          <a:p>
            <a:pPr marL="0" indent="0">
              <a:buNone/>
            </a:pPr>
            <a:endParaRPr lang="fr-CA" dirty="0"/>
          </a:p>
        </p:txBody>
      </p:sp>
    </p:spTree>
    <p:extLst>
      <p:ext uri="{BB962C8B-B14F-4D97-AF65-F5344CB8AC3E}">
        <p14:creationId xmlns:p14="http://schemas.microsoft.com/office/powerpoint/2010/main" val="1750868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left)">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left)">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left)">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2618B9-366E-A74E-2398-FDA51F187314}"/>
              </a:ext>
            </a:extLst>
          </p:cNvPr>
          <p:cNvSpPr>
            <a:spLocks noGrp="1"/>
          </p:cNvSpPr>
          <p:nvPr>
            <p:ph type="title"/>
          </p:nvPr>
        </p:nvSpPr>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813E4EC8-CF7D-A134-35DB-CA3730E141D1}"/>
              </a:ext>
            </a:extLst>
          </p:cNvPr>
          <p:cNvSpPr>
            <a:spLocks noGrp="1"/>
          </p:cNvSpPr>
          <p:nvPr>
            <p:ph idx="1"/>
          </p:nvPr>
        </p:nvSpPr>
        <p:spPr/>
        <p:txBody>
          <a:bodyPr/>
          <a:lstStyle/>
          <a:p>
            <a:pPr>
              <a:lnSpc>
                <a:spcPct val="107000"/>
              </a:lnSpc>
              <a:spcAft>
                <a:spcPts val="800"/>
              </a:spcAft>
              <a:buFont typeface="Wingdings" panose="05000000000000000000" pitchFamily="2" charset="2"/>
              <a:buChar char="Ø"/>
            </a:pPr>
            <a:r>
              <a:rPr lang="fr-CA" b="1" kern="100">
                <a:solidFill>
                  <a:srgbClr val="00B050"/>
                </a:solidFill>
                <a:latin typeface="Calibri" panose="020F0502020204030204" pitchFamily="34" charset="0"/>
                <a:ea typeface="Calibri" panose="020F0502020204030204" pitchFamily="34" charset="0"/>
                <a:cs typeface="Times New Roman" panose="02020603050405020304" pitchFamily="18" charset="0"/>
              </a:rPr>
              <a:t> Ce </a:t>
            </a:r>
            <a:r>
              <a:rPr lang="fr-CA" b="1" kern="100" dirty="0">
                <a:solidFill>
                  <a:srgbClr val="00B050"/>
                </a:solidFill>
                <a:latin typeface="Calibri" panose="020F0502020204030204" pitchFamily="34" charset="0"/>
                <a:ea typeface="Calibri" panose="020F0502020204030204" pitchFamily="34" charset="0"/>
                <a:cs typeface="Times New Roman" panose="02020603050405020304" pitchFamily="18" charset="0"/>
              </a:rPr>
              <a:t>péché était puni de mort par la loi de Moïse.</a:t>
            </a:r>
          </a:p>
          <a:p>
            <a:pPr marL="457200" lvl="1" indent="0">
              <a:lnSpc>
                <a:spcPct val="107000"/>
              </a:lnSpc>
              <a:spcAft>
                <a:spcPts val="800"/>
              </a:spcAft>
              <a:buNone/>
            </a:pPr>
            <a:r>
              <a:rPr lang="fr-CA" sz="2800" kern="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Lev 24 :16, «  </a:t>
            </a:r>
            <a:r>
              <a:rPr lang="fr-CA" sz="2800" u="sng" kern="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Celui qui blasphémera le nom de l’Éternel sera puni de mort</a:t>
            </a:r>
            <a:r>
              <a:rPr lang="fr-CA" sz="2800" kern="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 toute l’assemblée le lapidera. Qu’il soit étranger ou indigène, il mourra, pour avoir blasphémé le nom de Dieu. »</a:t>
            </a:r>
          </a:p>
          <a:p>
            <a:pPr marL="0" indent="0">
              <a:buNone/>
            </a:pPr>
            <a:endParaRPr lang="fr-CA" sz="2800" b="1" dirty="0">
              <a:solidFill>
                <a:srgbClr val="C00000"/>
              </a:solidFill>
            </a:endParaRPr>
          </a:p>
          <a:p>
            <a:pPr marL="0" indent="0">
              <a:buNone/>
            </a:pPr>
            <a:endParaRPr lang="fr-CA" dirty="0"/>
          </a:p>
        </p:txBody>
      </p:sp>
    </p:spTree>
    <p:extLst>
      <p:ext uri="{BB962C8B-B14F-4D97-AF65-F5344CB8AC3E}">
        <p14:creationId xmlns:p14="http://schemas.microsoft.com/office/powerpoint/2010/main" val="2430410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DF8A14-A519-6730-0065-2340355884D5}"/>
              </a:ext>
            </a:extLst>
          </p:cNvPr>
          <p:cNvSpPr>
            <a:spLocks noGrp="1"/>
          </p:cNvSpPr>
          <p:nvPr>
            <p:ph type="title"/>
          </p:nvPr>
        </p:nvSpPr>
        <p:spPr>
          <a:xfrm>
            <a:off x="838200" y="365125"/>
            <a:ext cx="10515600" cy="1097915"/>
          </a:xfrm>
        </p:spPr>
        <p:txBody>
          <a:bodyPr/>
          <a:lstStyle/>
          <a:p>
            <a:pPr algn="ctr"/>
            <a:r>
              <a:rPr lang="fr-CA" sz="4400" b="0" i="0" dirty="0">
                <a:solidFill>
                  <a:srgbClr val="444444"/>
                </a:solidFill>
                <a:effectLst/>
                <a:latin typeface="Calibri" panose="020F0502020204030204" pitchFamily="34" charset="0"/>
              </a:rPr>
              <a:t>Le pouvoir du Fils de l'homme</a:t>
            </a:r>
            <a:endParaRPr lang="fr-CA" dirty="0"/>
          </a:p>
        </p:txBody>
      </p:sp>
      <p:sp>
        <p:nvSpPr>
          <p:cNvPr id="3" name="Espace réservé du contenu 2">
            <a:extLst>
              <a:ext uri="{FF2B5EF4-FFF2-40B4-BE49-F238E27FC236}">
                <a16:creationId xmlns:a16="http://schemas.microsoft.com/office/drawing/2014/main" id="{E9FDFCEA-974C-4C84-DE25-1CCAD38039C6}"/>
              </a:ext>
            </a:extLst>
          </p:cNvPr>
          <p:cNvSpPr>
            <a:spLocks noGrp="1"/>
          </p:cNvSpPr>
          <p:nvPr>
            <p:ph idx="1"/>
          </p:nvPr>
        </p:nvSpPr>
        <p:spPr/>
        <p:txBody>
          <a:bodyPr/>
          <a:lstStyle/>
          <a:p>
            <a:pPr marL="457200" lvl="1" indent="0">
              <a:buNone/>
            </a:pPr>
            <a:r>
              <a:rPr lang="fr-CA" sz="3200" b="1" kern="100" dirty="0">
                <a:ea typeface="Calibri" panose="020F0502020204030204" pitchFamily="34" charset="0"/>
                <a:cs typeface="Times New Roman" panose="02020603050405020304" pitchFamily="18" charset="0"/>
              </a:rPr>
              <a:t>III. L</a:t>
            </a:r>
            <a:r>
              <a:rPr lang="fr-CA" sz="3200" b="1" dirty="0">
                <a:solidFill>
                  <a:srgbClr val="000000"/>
                </a:solidFill>
              </a:rPr>
              <a:t>'avertissement contre le blasphème </a:t>
            </a:r>
            <a:r>
              <a:rPr lang="fr-CA" sz="3200" b="1" kern="100" dirty="0">
                <a:ea typeface="Calibri" panose="020F0502020204030204" pitchFamily="34" charset="0"/>
                <a:cs typeface="Times New Roman" panose="02020603050405020304" pitchFamily="18" charset="0"/>
              </a:rPr>
              <a:t>« 12 :25-30 » </a:t>
            </a:r>
            <a:endParaRPr lang="fr-CA" sz="3200" b="1" dirty="0">
              <a:solidFill>
                <a:srgbClr val="C00000"/>
              </a:solidFill>
            </a:endParaRPr>
          </a:p>
          <a:p>
            <a:pPr marL="457200" lvl="1" indent="0">
              <a:buNone/>
            </a:pPr>
            <a:endParaRPr lang="fr-CA" sz="1200" b="1" dirty="0">
              <a:solidFill>
                <a:srgbClr val="C00000"/>
              </a:solidFill>
            </a:endParaRPr>
          </a:p>
          <a:p>
            <a:pPr lvl="1">
              <a:buFont typeface="Wingdings" panose="05000000000000000000" pitchFamily="2" charset="2"/>
              <a:buChar char="Ø"/>
            </a:pPr>
            <a:r>
              <a:rPr lang="fr-CA" b="1" dirty="0">
                <a:solidFill>
                  <a:srgbClr val="C00000"/>
                </a:solidFill>
              </a:rPr>
              <a:t> </a:t>
            </a:r>
            <a:r>
              <a:rPr lang="fr-CA" sz="2800" b="1" dirty="0">
                <a:solidFill>
                  <a:srgbClr val="C00000"/>
                </a:solidFill>
              </a:rPr>
              <a:t>Qu'est-ce que le blasphème contre le Saint-Esprit ?</a:t>
            </a:r>
          </a:p>
          <a:p>
            <a:pPr marL="742950" lvl="1" indent="-285750">
              <a:lnSpc>
                <a:spcPct val="100000"/>
              </a:lnSpc>
              <a:spcBef>
                <a:spcPts val="0"/>
              </a:spcBef>
              <a:buFont typeface="Wingdings" panose="05000000000000000000" pitchFamily="2" charset="2"/>
              <a:buChar char="§"/>
              <a:defRPr/>
            </a:pPr>
            <a:r>
              <a:rPr lang="fr-CA" sz="2800" b="1" i="0" dirty="0"/>
              <a:t>C’est:</a:t>
            </a:r>
          </a:p>
          <a:p>
            <a:pPr marL="1200150" lvl="2" indent="-285750">
              <a:lnSpc>
                <a:spcPct val="100000"/>
              </a:lnSpc>
              <a:spcBef>
                <a:spcPts val="0"/>
              </a:spcBef>
              <a:buFont typeface="Wingdings" panose="05000000000000000000" pitchFamily="2" charset="2"/>
              <a:buChar char="§"/>
              <a:defRPr/>
            </a:pPr>
            <a:r>
              <a:rPr lang="fr-CA" sz="2800" b="1" dirty="0">
                <a:ea typeface="Calibri" panose="020F0502020204030204" pitchFamily="34" charset="0"/>
                <a:cs typeface="Times New Roman" panose="02020603050405020304" pitchFamily="18" charset="0"/>
              </a:rPr>
              <a:t>attribuer les miracles de Dieu à Satan</a:t>
            </a:r>
          </a:p>
          <a:p>
            <a:pPr marL="1200150" lvl="2" indent="-285750">
              <a:lnSpc>
                <a:spcPct val="100000"/>
              </a:lnSpc>
              <a:spcBef>
                <a:spcPts val="0"/>
              </a:spcBef>
              <a:buFont typeface="Wingdings" panose="05000000000000000000" pitchFamily="2" charset="2"/>
              <a:buChar char="§"/>
              <a:defRPr/>
            </a:pPr>
            <a:r>
              <a:rPr lang="fr-CA" sz="2800" b="1" dirty="0">
                <a:ea typeface="Calibri" panose="020F0502020204030204" pitchFamily="34" charset="0"/>
                <a:cs typeface="Times New Roman" panose="02020603050405020304" pitchFamily="18" charset="0"/>
              </a:rPr>
              <a:t>parler contre le Saint-Esprit</a:t>
            </a:r>
          </a:p>
          <a:p>
            <a:pPr marL="1200150" lvl="2" indent="-285750">
              <a:lnSpc>
                <a:spcPct val="100000"/>
              </a:lnSpc>
              <a:spcBef>
                <a:spcPts val="0"/>
              </a:spcBef>
              <a:buFont typeface="Wingdings" panose="05000000000000000000" pitchFamily="2" charset="2"/>
              <a:buChar char="§"/>
              <a:defRPr/>
            </a:pPr>
            <a:r>
              <a:rPr lang="fr-CA" sz="2800" b="1" i="0" dirty="0">
                <a:solidFill>
                  <a:srgbClr val="C00000"/>
                </a:solidFill>
                <a:cs typeface="Times New Roman" panose="02020603050405020304" pitchFamily="18" charset="0"/>
              </a:rPr>
              <a:t>L’incrédulité</a:t>
            </a:r>
            <a:endParaRPr lang="fr-CA" sz="2800" b="1" i="0" dirty="0">
              <a:solidFill>
                <a:srgbClr val="C00000"/>
              </a:solidFill>
            </a:endParaRPr>
          </a:p>
          <a:p>
            <a:pPr marL="1657350" lvl="3" indent="-285750">
              <a:lnSpc>
                <a:spcPct val="100000"/>
              </a:lnSpc>
              <a:spcBef>
                <a:spcPts val="0"/>
              </a:spcBef>
              <a:buFont typeface="Wingdings" panose="05000000000000000000" pitchFamily="2" charset="2"/>
              <a:buChar char="§"/>
              <a:defRPr/>
            </a:pPr>
            <a:r>
              <a:rPr lang="fr-CA" sz="2400" i="0" dirty="0">
                <a:effectLst>
                  <a:outerShdw blurRad="38100" dist="38100" dir="2700000" algn="tl">
                    <a:srgbClr val="000000">
                      <a:alpha val="43137"/>
                    </a:srgbClr>
                  </a:outerShdw>
                </a:effectLst>
              </a:rPr>
              <a:t>le péché est sans remède.</a:t>
            </a:r>
          </a:p>
          <a:p>
            <a:pPr marL="1657350" lvl="3" indent="-285750">
              <a:lnSpc>
                <a:spcPct val="100000"/>
              </a:lnSpc>
              <a:spcBef>
                <a:spcPts val="0"/>
              </a:spcBef>
              <a:buFont typeface="Wingdings" panose="05000000000000000000" pitchFamily="2" charset="2"/>
              <a:buChar char="§"/>
              <a:defRPr/>
            </a:pPr>
            <a:r>
              <a:rPr lang="fr-CA" sz="2400" i="0" dirty="0">
                <a:effectLst>
                  <a:outerShdw blurRad="38100" dist="38100" dir="2700000" algn="tl">
                    <a:srgbClr val="000000">
                      <a:alpha val="43137"/>
                    </a:srgbClr>
                  </a:outerShdw>
                </a:effectLst>
              </a:rPr>
              <a:t>le péché irrémissible</a:t>
            </a:r>
          </a:p>
          <a:p>
            <a:pPr marL="1657350" lvl="3" indent="-285750">
              <a:lnSpc>
                <a:spcPct val="100000"/>
              </a:lnSpc>
              <a:spcBef>
                <a:spcPts val="0"/>
              </a:spcBef>
              <a:buFont typeface="Wingdings" panose="05000000000000000000" pitchFamily="2" charset="2"/>
              <a:buChar char="§"/>
              <a:defRPr/>
            </a:pPr>
            <a:r>
              <a:rPr lang="fr-CA" sz="2400" i="0" dirty="0">
                <a:effectLst>
                  <a:outerShdw blurRad="38100" dist="38100" dir="2700000" algn="tl">
                    <a:srgbClr val="000000">
                      <a:alpha val="43137"/>
                    </a:srgbClr>
                  </a:outerShdw>
                </a:effectLst>
              </a:rPr>
              <a:t>le péché impardonnable </a:t>
            </a:r>
          </a:p>
          <a:p>
            <a:pPr marL="0" indent="0">
              <a:buNone/>
            </a:pPr>
            <a:endParaRPr lang="fr-CA" b="1" dirty="0"/>
          </a:p>
        </p:txBody>
      </p:sp>
    </p:spTree>
    <p:extLst>
      <p:ext uri="{BB962C8B-B14F-4D97-AF65-F5344CB8AC3E}">
        <p14:creationId xmlns:p14="http://schemas.microsoft.com/office/powerpoint/2010/main" val="424514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left)">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left)">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ipe(left)">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left)">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wipe(left)">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wipe(left)">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wipe(left)">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4F9698-160C-F9B8-3544-232110884281}"/>
              </a:ext>
            </a:extLst>
          </p:cNvPr>
          <p:cNvSpPr>
            <a:spLocks noGrp="1"/>
          </p:cNvSpPr>
          <p:nvPr>
            <p:ph type="title"/>
          </p:nvPr>
        </p:nvSpPr>
        <p:spPr/>
        <p:txBody>
          <a:bodyPr/>
          <a:lstStyle/>
          <a:p>
            <a:pPr algn="ctr"/>
            <a:r>
              <a:rPr lang="fr-CA" b="1" dirty="0">
                <a:effectLst>
                  <a:outerShdw blurRad="38100" dist="38100" dir="2700000" algn="tl">
                    <a:srgbClr val="000000">
                      <a:alpha val="43137"/>
                    </a:srgbClr>
                  </a:outerShdw>
                </a:effectLst>
              </a:rPr>
              <a:t>Conclusion</a:t>
            </a:r>
            <a:r>
              <a:rPr lang="fr-CA" dirty="0"/>
              <a:t> </a:t>
            </a:r>
          </a:p>
        </p:txBody>
      </p:sp>
      <p:sp>
        <p:nvSpPr>
          <p:cNvPr id="3" name="Espace réservé du contenu 2">
            <a:extLst>
              <a:ext uri="{FF2B5EF4-FFF2-40B4-BE49-F238E27FC236}">
                <a16:creationId xmlns:a16="http://schemas.microsoft.com/office/drawing/2014/main" id="{CFC6B617-86DC-A70D-8CC8-0FDA547D9684}"/>
              </a:ext>
            </a:extLst>
          </p:cNvPr>
          <p:cNvSpPr>
            <a:spLocks noGrp="1"/>
          </p:cNvSpPr>
          <p:nvPr>
            <p:ph idx="1"/>
          </p:nvPr>
        </p:nvSpPr>
        <p:spPr>
          <a:xfrm>
            <a:off x="838200" y="1519311"/>
            <a:ext cx="10515600" cy="4973564"/>
          </a:xfrm>
        </p:spPr>
        <p:txBody>
          <a:bodyPr>
            <a:normAutofit/>
          </a:bodyPr>
          <a:lstStyle/>
          <a:p>
            <a:pPr marL="0" indent="0">
              <a:buNone/>
            </a:pPr>
            <a:r>
              <a:rPr lang="fr-CA" sz="2800" b="0" u="sng" dirty="0">
                <a:effectLst>
                  <a:outerShdw blurRad="38100" dist="38100" dir="2700000" algn="tl">
                    <a:srgbClr val="000000">
                      <a:alpha val="43137"/>
                    </a:srgbClr>
                  </a:outerShdw>
                </a:effectLst>
              </a:rPr>
              <a:t>Retenons ceci : </a:t>
            </a:r>
          </a:p>
          <a:p>
            <a:pPr lvl="1">
              <a:buFont typeface="Wingdings" panose="05000000000000000000" pitchFamily="2" charset="2"/>
              <a:buChar char="§"/>
            </a:pPr>
            <a:r>
              <a:rPr lang="fr-CA" sz="2800" dirty="0">
                <a:effectLst>
                  <a:outerShdw blurRad="38100" dist="38100" dir="2700000" algn="tl">
                    <a:srgbClr val="000000">
                      <a:alpha val="43137"/>
                    </a:srgbClr>
                  </a:outerShdw>
                </a:effectLst>
              </a:rPr>
              <a:t>Jésus possède un pouvoir miraculeux indéniable venant de Dieu. Et il est puissant pour nous guérir de tous nos maux (spirituel et physique).</a:t>
            </a:r>
          </a:p>
          <a:p>
            <a:pPr lvl="1">
              <a:buFont typeface="Wingdings" panose="05000000000000000000" pitchFamily="2" charset="2"/>
              <a:buChar char="§"/>
            </a:pPr>
            <a:r>
              <a:rPr lang="fr-CA" sz="2800" dirty="0">
                <a:effectLst>
                  <a:outerShdw blurRad="38100" dist="38100" dir="2700000" algn="tl">
                    <a:srgbClr val="000000">
                      <a:alpha val="43137"/>
                    </a:srgbClr>
                  </a:outerShdw>
                </a:effectLst>
              </a:rPr>
              <a:t>Jésus nous invite à prendre position: sois nous sommes pour lui ou nous sommes contre lui.</a:t>
            </a:r>
          </a:p>
          <a:p>
            <a:pPr lvl="1">
              <a:buFont typeface="Wingdings" panose="05000000000000000000" pitchFamily="2" charset="2"/>
              <a:buChar char="§"/>
            </a:pPr>
            <a:r>
              <a:rPr lang="fr-CA" sz="2800" dirty="0">
                <a:effectLst>
                  <a:outerShdw blurRad="38100" dist="38100" dir="2700000" algn="tl">
                    <a:srgbClr val="000000">
                      <a:alpha val="43137"/>
                    </a:srgbClr>
                  </a:outerShdw>
                </a:effectLst>
              </a:rPr>
              <a:t>Jésus nous met en garde de blasphémer contre le Saint-Esprit.       </a:t>
            </a:r>
            <a:endParaRPr lang="fr-CA" sz="2800" u="sng" dirty="0">
              <a:solidFill>
                <a:schemeClr val="accent1"/>
              </a:solidFill>
              <a:effectLst>
                <a:outerShdw blurRad="38100" dist="38100" dir="2700000" algn="tl">
                  <a:srgbClr val="000000">
                    <a:alpha val="43137"/>
                  </a:srgbClr>
                </a:outerShdw>
              </a:effectLst>
            </a:endParaRPr>
          </a:p>
          <a:p>
            <a:pPr marL="0" indent="0">
              <a:buNone/>
            </a:pPr>
            <a:endParaRPr lang="fr-CA" sz="900" u="sng" dirty="0">
              <a:solidFill>
                <a:schemeClr val="accent1"/>
              </a:solidFill>
              <a:effectLst>
                <a:outerShdw blurRad="38100" dist="38100" dir="2700000" algn="tl">
                  <a:srgbClr val="000000">
                    <a:alpha val="43137"/>
                  </a:srgbClr>
                </a:outerShdw>
              </a:effectLst>
            </a:endParaRPr>
          </a:p>
          <a:p>
            <a:pPr marL="0" indent="0">
              <a:buNone/>
            </a:pPr>
            <a:r>
              <a:rPr lang="fr-CA" b="1" u="sng" dirty="0">
                <a:solidFill>
                  <a:schemeClr val="accent1"/>
                </a:solidFill>
              </a:rPr>
              <a:t>Invitation :</a:t>
            </a:r>
          </a:p>
          <a:p>
            <a:pPr lvl="1">
              <a:buFont typeface="Wingdings" panose="05000000000000000000" pitchFamily="2" charset="2"/>
              <a:buChar char="§"/>
            </a:pPr>
            <a:r>
              <a:rPr lang="fr-CA" sz="2800" dirty="0">
                <a:effectLst>
                  <a:outerShdw blurRad="38100" dist="38100" dir="2700000" algn="tl">
                    <a:srgbClr val="000000">
                      <a:alpha val="43137"/>
                    </a:srgbClr>
                  </a:outerShdw>
                </a:effectLst>
              </a:rPr>
              <a:t>2 Cor 6:2b </a:t>
            </a:r>
            <a:r>
              <a:rPr lang="fr-CA" sz="2800" dirty="0">
                <a:solidFill>
                  <a:srgbClr val="C00000"/>
                </a:solidFill>
                <a:effectLst>
                  <a:outerShdw blurRad="38100" dist="38100" dir="2700000" algn="tl">
                    <a:srgbClr val="000000">
                      <a:alpha val="43137"/>
                    </a:srgbClr>
                  </a:outerShdw>
                </a:effectLst>
              </a:rPr>
              <a:t>«</a:t>
            </a:r>
            <a:r>
              <a:rPr lang="fr-CA" sz="2800" dirty="0">
                <a:effectLst>
                  <a:outerShdw blurRad="38100" dist="38100" dir="2700000" algn="tl">
                    <a:srgbClr val="000000">
                      <a:alpha val="43137"/>
                    </a:srgbClr>
                  </a:outerShdw>
                </a:effectLst>
              </a:rPr>
              <a:t> Voici maintenant </a:t>
            </a:r>
            <a:r>
              <a:rPr lang="fr-CA" sz="2800" dirty="0">
                <a:solidFill>
                  <a:srgbClr val="C00000"/>
                </a:solidFill>
                <a:effectLst>
                  <a:outerShdw blurRad="38100" dist="38100" dir="2700000" algn="tl">
                    <a:srgbClr val="000000">
                      <a:alpha val="43137"/>
                    </a:srgbClr>
                  </a:outerShdw>
                </a:effectLst>
              </a:rPr>
              <a:t>le temps favorable</a:t>
            </a:r>
            <a:r>
              <a:rPr lang="fr-CA" sz="2800" dirty="0">
                <a:effectLst>
                  <a:outerShdw blurRad="38100" dist="38100" dir="2700000" algn="tl">
                    <a:srgbClr val="000000">
                      <a:alpha val="43137"/>
                    </a:srgbClr>
                  </a:outerShdw>
                </a:effectLst>
              </a:rPr>
              <a:t>, voici maintenant le </a:t>
            </a:r>
            <a:r>
              <a:rPr lang="fr-CA" sz="2800" dirty="0">
                <a:solidFill>
                  <a:srgbClr val="C00000"/>
                </a:solidFill>
                <a:effectLst>
                  <a:outerShdw blurRad="38100" dist="38100" dir="2700000" algn="tl">
                    <a:srgbClr val="000000">
                      <a:alpha val="43137"/>
                    </a:srgbClr>
                  </a:outerShdw>
                </a:effectLst>
              </a:rPr>
              <a:t>jour du salut</a:t>
            </a:r>
            <a:r>
              <a:rPr lang="fr-CA" sz="2800" dirty="0">
                <a:effectLst>
                  <a:outerShdw blurRad="38100" dist="38100" dir="2700000" algn="tl">
                    <a:srgbClr val="000000">
                      <a:alpha val="43137"/>
                    </a:srgbClr>
                  </a:outerShdw>
                </a:effectLst>
              </a:rPr>
              <a:t>. </a:t>
            </a:r>
            <a:r>
              <a:rPr lang="fr-CA" sz="2800" dirty="0">
                <a:solidFill>
                  <a:srgbClr val="C00000"/>
                </a:solidFill>
                <a:effectLst>
                  <a:outerShdw blurRad="38100" dist="38100" dir="2700000" algn="tl">
                    <a:srgbClr val="000000">
                      <a:alpha val="43137"/>
                    </a:srgbClr>
                  </a:outerShdw>
                </a:effectLst>
              </a:rPr>
              <a:t>»</a:t>
            </a:r>
          </a:p>
          <a:p>
            <a:pPr marL="0" indent="0">
              <a:buNone/>
            </a:pPr>
            <a:endParaRPr lang="fr-CA" dirty="0"/>
          </a:p>
        </p:txBody>
      </p:sp>
    </p:spTree>
    <p:extLst>
      <p:ext uri="{BB962C8B-B14F-4D97-AF65-F5344CB8AC3E}">
        <p14:creationId xmlns:p14="http://schemas.microsoft.com/office/powerpoint/2010/main" val="3671605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2"/>
</p:tagLst>
</file>

<file path=ppt/tags/tag2.xml><?xml version="1.0" encoding="utf-8"?>
<p:tagLst xmlns:a="http://schemas.openxmlformats.org/drawingml/2006/main" xmlns:r="http://schemas.openxmlformats.org/officeDocument/2006/relationships" xmlns:p="http://schemas.openxmlformats.org/presentationml/2006/main">
  <p:tag name="NUM" val="6"/>
</p:tagLst>
</file>

<file path=ppt/tags/tag3.xml><?xml version="1.0" encoding="utf-8"?>
<p:tagLst xmlns:a="http://schemas.openxmlformats.org/drawingml/2006/main" xmlns:r="http://schemas.openxmlformats.org/officeDocument/2006/relationships" xmlns:p="http://schemas.openxmlformats.org/presentationml/2006/main">
  <p:tag name="NUM" val="1"/>
</p:tagLst>
</file>

<file path=ppt/tags/tag4.xml><?xml version="1.0" encoding="utf-8"?>
<p:tagLst xmlns:a="http://schemas.openxmlformats.org/drawingml/2006/main" xmlns:r="http://schemas.openxmlformats.org/officeDocument/2006/relationships" xmlns:p="http://schemas.openxmlformats.org/presentationml/2006/main">
  <p:tag name="NUM" val="2"/>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17958</TotalTime>
  <Words>1360</Words>
  <Application>Microsoft Office PowerPoint</Application>
  <PresentationFormat>Grand écran</PresentationFormat>
  <Paragraphs>130</Paragraphs>
  <Slides>18</Slides>
  <Notes>18</Notes>
  <HiddenSlides>0</HiddenSlides>
  <MMClips>0</MMClips>
  <ScaleCrop>false</ScaleCrop>
  <HeadingPairs>
    <vt:vector size="4" baseType="variant">
      <vt:variant>
        <vt:lpstr>Thème</vt:lpstr>
      </vt:variant>
      <vt:variant>
        <vt:i4>1</vt:i4>
      </vt:variant>
      <vt:variant>
        <vt:lpstr>Titres des diapositives</vt:lpstr>
      </vt:variant>
      <vt:variant>
        <vt:i4>18</vt:i4>
      </vt:variant>
    </vt:vector>
  </HeadingPairs>
  <TitlesOfParts>
    <vt:vector size="19" baseType="lpstr">
      <vt:lpstr>Thème Office</vt:lpstr>
      <vt:lpstr>J  Le pouvoir du Fils de l'homme    </vt:lpstr>
      <vt:lpstr>      Lecture du texte : Matthieu 12: 22-32</vt:lpstr>
      <vt:lpstr>   Lecture du texte : Matt 12:22-32  «suite »</vt:lpstr>
      <vt:lpstr>Introduction </vt:lpstr>
      <vt:lpstr>Contexte </vt:lpstr>
      <vt:lpstr>LE POUVOIR DU FILS DE L'HOMME</vt:lpstr>
      <vt:lpstr>Le pouvoir du Fils de l'homme</vt:lpstr>
      <vt:lpstr>Le pouvoir du Fils de l'homme</vt:lpstr>
      <vt:lpstr>Le pouvoir du Fils de l'homme</vt:lpstr>
      <vt:lpstr>Le pouvoir du Fils de l'homme</vt:lpstr>
      <vt:lpstr>Le pouvoir du Fils de l'homme</vt:lpstr>
      <vt:lpstr>Le pouvoir du Fils de l'homme</vt:lpstr>
      <vt:lpstr>Le pouvoir du Fils de l'homme</vt:lpstr>
      <vt:lpstr>Le pouvoir du Fils de l'homme</vt:lpstr>
      <vt:lpstr>Le pouvoir du Fils de l'homme</vt:lpstr>
      <vt:lpstr>Le pouvoir du Fils de l'homme</vt:lpstr>
      <vt:lpstr>Le pouvoir du Fils de l'homme</vt:lpstr>
      <vt:lpstr>Conclusion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  Le pouvoir du Fils de l'homme    </dc:title>
  <dc:creator>Adama Dicko</dc:creator>
  <cp:lastModifiedBy>Adama Dicko</cp:lastModifiedBy>
  <cp:revision>2</cp:revision>
  <dcterms:created xsi:type="dcterms:W3CDTF">2023-02-28T01:07:19Z</dcterms:created>
  <dcterms:modified xsi:type="dcterms:W3CDTF">2023-03-12T15:06:06Z</dcterms:modified>
</cp:coreProperties>
</file>