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61" r:id="rId3"/>
    <p:sldId id="263" r:id="rId4"/>
    <p:sldId id="267" r:id="rId5"/>
    <p:sldId id="260" r:id="rId6"/>
    <p:sldId id="269" r:id="rId7"/>
    <p:sldId id="262" r:id="rId8"/>
    <p:sldId id="270" r:id="rId9"/>
    <p:sldId id="264" r:id="rId10"/>
    <p:sldId id="268" r:id="rId11"/>
    <p:sldId id="271" r:id="rId12"/>
    <p:sldId id="265" r:id="rId13"/>
    <p:sldId id="266" r:id="rId1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97" autoAdjust="0"/>
    <p:restoredTop sz="94660"/>
  </p:normalViewPr>
  <p:slideViewPr>
    <p:cSldViewPr>
      <p:cViewPr varScale="1">
        <p:scale>
          <a:sx n="67" d="100"/>
          <a:sy n="67" d="100"/>
        </p:scale>
        <p:origin x="-9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6DCAF-72DE-496D-998D-9C37F839894C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BD12D-A910-44C4-8C68-0F25903F77B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CC04F-F9EE-411D-9655-C3F931091EAF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D8349-DDBF-444F-8380-5D96001FDDC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5CFB6-F82D-4183-8E0C-F804C34F7684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22E22-FEAA-4C96-9B21-BBE42A54AD2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763D3-9A07-41F8-B2AB-406C13C251B6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D35CC-738F-423C-9FCE-1641B90BF5E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F6C12-45C1-4225-A1D3-25379C1BBCB8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2A196-47BE-460B-A2E4-8DD9847DC11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F3461-E670-44FC-AF23-7B2CDED6C9DF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41642-0A97-4079-ADCD-3BB98EC0FEA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A96F3-B01B-4FB2-9073-05D4F5FDA0C5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DB5C6-508B-4809-8B0D-5E47C628705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D2E2D-5603-4B81-8082-E5BAB964EDC5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7997A-3A48-4DB5-8266-41C71527F75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EADAE-4FAE-4354-B0CF-4B932E43A68E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B088D-ACA7-4F48-8876-1E077ABE434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372AB-49DB-4D96-B8F0-DE554935A889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02717-1040-4768-A5E9-2665FABF69B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68C89-C9A8-4CC1-95FE-26B0B1959F52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EC07A-D8BA-49E2-A35C-7A7197FA3F3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D992FB6-90DC-4D96-9D8D-E95AAC4EA2BD}" type="datetime1">
              <a:rPr lang="fr-FR"/>
              <a:pPr>
                <a:defRPr/>
              </a:pPr>
              <a:t>26/01/2014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8983D73-F54B-40FE-8305-BDA3D00DF33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u numéro de diapositive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0A01B1D-B733-40BB-86A3-28FFB925FAE8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13315" name="Titre 1"/>
          <p:cNvSpPr txBox="1">
            <a:spLocks/>
          </p:cNvSpPr>
          <p:nvPr/>
        </p:nvSpPr>
        <p:spPr bwMode="auto">
          <a:xfrm>
            <a:off x="611188" y="13985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CA" sz="5400" b="1">
                <a:solidFill>
                  <a:schemeClr val="bg1"/>
                </a:solidFill>
                <a:latin typeface="Calibri" pitchFamily="34" charset="0"/>
              </a:rPr>
              <a:t>NÉHÉMIE UN HOMME,</a:t>
            </a:r>
          </a:p>
          <a:p>
            <a:pPr algn="ctr"/>
            <a:r>
              <a:rPr lang="fr-CA" sz="5400" b="1">
                <a:solidFill>
                  <a:schemeClr val="bg1"/>
                </a:solidFill>
                <a:latin typeface="Calibri" pitchFamily="34" charset="0"/>
              </a:rPr>
              <a:t> VIGILANT ET DÉTERMINÉ </a:t>
            </a: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2300288" y="4149725"/>
            <a:ext cx="479266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4400">
                <a:solidFill>
                  <a:schemeClr val="bg1"/>
                </a:solidFill>
                <a:latin typeface="Calibri" pitchFamily="34" charset="0"/>
              </a:rPr>
              <a:t>Néhémie 6:1-19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smtClean="0">
                <a:solidFill>
                  <a:srgbClr val="00B050"/>
                </a:solidFill>
              </a:rPr>
              <a:t>INTRODUCTION</a:t>
            </a:r>
          </a:p>
        </p:txBody>
      </p:sp>
      <p:sp>
        <p:nvSpPr>
          <p:cNvPr id="14339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806A3E8-F6E6-427F-A665-758655958D06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51050" y="1773238"/>
            <a:ext cx="6192838" cy="32924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4000" b="1" u="sng" dirty="0">
                <a:solidFill>
                  <a:srgbClr val="FF0000"/>
                </a:solidFill>
                <a:latin typeface="+mn-lt"/>
              </a:rPr>
              <a:t>Plan d’action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fr-CA" sz="2800" b="1" dirty="0">
                <a:solidFill>
                  <a:srgbClr val="FF0000"/>
                </a:solidFill>
                <a:latin typeface="+mn-lt"/>
              </a:rPr>
              <a:t>La mise en contexte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fr-CA" sz="2800" b="1" dirty="0">
                <a:solidFill>
                  <a:srgbClr val="FF0000"/>
                </a:solidFill>
                <a:latin typeface="+mn-lt"/>
              </a:rPr>
              <a:t>La distraction (6 :1-4)</a:t>
            </a:r>
            <a:endParaRPr lang="fr-CA" sz="2800" dirty="0">
              <a:solidFill>
                <a:srgbClr val="FF0000"/>
              </a:solidFill>
              <a:latin typeface="+mn-lt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fr-CA" sz="2800" b="1" dirty="0">
                <a:solidFill>
                  <a:srgbClr val="FF0000"/>
                </a:solidFill>
                <a:latin typeface="+mn-lt"/>
              </a:rPr>
              <a:t>La calomnie    (6 :5-9)</a:t>
            </a:r>
            <a:endParaRPr lang="fr-CA" sz="2800" dirty="0">
              <a:solidFill>
                <a:srgbClr val="FF0000"/>
              </a:solidFill>
              <a:latin typeface="+mn-lt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fr-CA" sz="2800" b="1" dirty="0">
                <a:solidFill>
                  <a:srgbClr val="FF0000"/>
                </a:solidFill>
                <a:latin typeface="+mn-lt"/>
              </a:rPr>
              <a:t>La manipulation « la Peur» (6 :10-14)</a:t>
            </a:r>
            <a:endParaRPr lang="fr-CA" sz="2800" dirty="0">
              <a:solidFill>
                <a:srgbClr val="FF0000"/>
              </a:solidFill>
              <a:latin typeface="+mn-lt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fr-CA" sz="2800" b="1" dirty="0">
                <a:solidFill>
                  <a:srgbClr val="FF0000"/>
                </a:solidFill>
                <a:latin typeface="+mn-lt"/>
              </a:rPr>
              <a:t>L’hypocrisie  (6 :15-19)</a:t>
            </a:r>
            <a:endParaRPr lang="fr-CA" sz="2800" dirty="0">
              <a:solidFill>
                <a:srgbClr val="FF0000"/>
              </a:solidFill>
              <a:latin typeface="+mn-lt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fr-CA" sz="2800" b="1" dirty="0">
                <a:solidFill>
                  <a:srgbClr val="FF0000"/>
                </a:solidFill>
                <a:latin typeface="+mn-lt"/>
              </a:rPr>
              <a:t>Conclusion </a:t>
            </a:r>
            <a:endParaRPr lang="fr-CA" sz="28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234950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b="1" dirty="0" smtClean="0">
                <a:solidFill>
                  <a:srgbClr val="00B050"/>
                </a:solidFill>
              </a:rPr>
              <a:t/>
            </a:r>
            <a:br>
              <a:rPr lang="fr-CA" b="1" dirty="0" smtClean="0">
                <a:solidFill>
                  <a:srgbClr val="00B050"/>
                </a:solidFill>
              </a:rPr>
            </a:br>
            <a:r>
              <a:rPr lang="fr-CA" b="1" dirty="0" smtClean="0">
                <a:solidFill>
                  <a:srgbClr val="FF0000"/>
                </a:solidFill>
              </a:rPr>
              <a:t>La </a:t>
            </a:r>
            <a:r>
              <a:rPr lang="fr-CA" b="1" dirty="0">
                <a:solidFill>
                  <a:srgbClr val="FF0000"/>
                </a:solidFill>
              </a:rPr>
              <a:t>mise en contexte </a:t>
            </a:r>
            <a:r>
              <a:rPr lang="fr-CA" b="1" dirty="0">
                <a:solidFill>
                  <a:srgbClr val="00B050"/>
                </a:solidFill>
              </a:rPr>
              <a:t/>
            </a:r>
            <a:br>
              <a:rPr lang="fr-CA" b="1" dirty="0">
                <a:solidFill>
                  <a:srgbClr val="00B050"/>
                </a:solidFill>
              </a:rPr>
            </a:br>
            <a:endParaRPr lang="fr-CA" dirty="0">
              <a:solidFill>
                <a:srgbClr val="00B050"/>
              </a:solidFill>
            </a:endParaRPr>
          </a:p>
        </p:txBody>
      </p:sp>
      <p:sp>
        <p:nvSpPr>
          <p:cNvPr id="15363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72B6B4D-0247-43DD-81F6-8A832CC31E15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CA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3600" smtClean="0"/>
              <a:t>Plusieurs textes Biblique nous appellent à la vigilance:</a:t>
            </a:r>
          </a:p>
        </p:txBody>
      </p:sp>
      <p:sp>
        <p:nvSpPr>
          <p:cNvPr id="16387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3FF3DA-C0A6-4B6B-921E-71773C9B6108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650" y="1770063"/>
            <a:ext cx="7848600" cy="46942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 err="1">
                <a:latin typeface="+mn-lt"/>
              </a:rPr>
              <a:t>Ephesiens</a:t>
            </a:r>
            <a:r>
              <a:rPr lang="fr-CA" sz="2400" b="1" dirty="0">
                <a:latin typeface="+mn-lt"/>
              </a:rPr>
              <a:t> 6: 11-13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rabicPlain" startAt="11"/>
              <a:defRPr/>
            </a:pPr>
            <a:r>
              <a:rPr lang="fr-CA" sz="2400" b="1" u="sng" dirty="0">
                <a:solidFill>
                  <a:srgbClr val="00B050"/>
                </a:solidFill>
                <a:latin typeface="+mn-lt"/>
              </a:rPr>
              <a:t>revêtez–vous de toutes les armes de Dieu, afin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solidFill>
                  <a:srgbClr val="00B050"/>
                </a:solidFill>
                <a:latin typeface="+mn-lt"/>
              </a:rPr>
              <a:t>      </a:t>
            </a:r>
            <a:r>
              <a:rPr lang="fr-CA" sz="2400" b="1" u="sng" dirty="0">
                <a:solidFill>
                  <a:srgbClr val="00B050"/>
                </a:solidFill>
                <a:latin typeface="+mn-lt"/>
              </a:rPr>
              <a:t>pouvoir tenir ferme contre les ruses du diable.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1050" b="1" u="sng" dirty="0">
              <a:solidFill>
                <a:srgbClr val="00B050"/>
              </a:solidFill>
              <a:latin typeface="+mn-lt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rabicPlain" startAt="12"/>
              <a:defRPr/>
            </a:pPr>
            <a:r>
              <a:rPr lang="fr-CA" sz="2400" b="1" dirty="0">
                <a:latin typeface="+mn-lt"/>
              </a:rPr>
              <a:t>Car nous n’avons pas à lutter contre la chair et le sang, </a:t>
            </a:r>
            <a:r>
              <a:rPr lang="fr-CA" sz="2400" b="1" u="sng" dirty="0">
                <a:solidFill>
                  <a:srgbClr val="00B050"/>
                </a:solidFill>
                <a:latin typeface="+mn-lt"/>
              </a:rPr>
              <a:t>mais contre les dominations, contre les autorités, contre les princes de ce monde de ténèbres, contre les esprits méchants dans les lieux célestes.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1400" b="1" u="sng" dirty="0">
              <a:latin typeface="+mn-lt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rabicPlain" startAt="13"/>
              <a:defRPr/>
            </a:pPr>
            <a:r>
              <a:rPr lang="fr-CA" sz="2400" b="1" dirty="0">
                <a:latin typeface="+mn-lt"/>
              </a:rPr>
              <a:t>C’est pourquoi, prenez toutes les armes de Dieu, </a:t>
            </a:r>
            <a:r>
              <a:rPr lang="fr-CA" sz="2400" b="1" u="sng" dirty="0">
                <a:solidFill>
                  <a:srgbClr val="00B050"/>
                </a:solidFill>
                <a:latin typeface="+mn-lt"/>
              </a:rPr>
              <a:t>afin de pouvoir résister </a:t>
            </a:r>
            <a:r>
              <a:rPr lang="fr-CA" sz="2400" b="1" dirty="0">
                <a:latin typeface="+mn-lt"/>
              </a:rPr>
              <a:t>dans le mauvais jour, </a:t>
            </a:r>
            <a:r>
              <a:rPr lang="fr-CA" sz="2400" b="1" u="sng" dirty="0">
                <a:solidFill>
                  <a:srgbClr val="00B050"/>
                </a:solidFill>
                <a:latin typeface="+mn-lt"/>
              </a:rPr>
              <a:t>et tenir ferme </a:t>
            </a:r>
            <a:r>
              <a:rPr lang="fr-CA" sz="2400" b="1" dirty="0">
                <a:latin typeface="+mn-lt"/>
              </a:rPr>
              <a:t>après avoir tout surmonté.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24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tabLst>
                <a:tab pos="1878013" algn="l"/>
              </a:tabLst>
              <a:defRPr/>
            </a:pPr>
            <a:r>
              <a:rPr lang="fr-CA" b="1" dirty="0" smtClean="0">
                <a:solidFill>
                  <a:srgbClr val="00B050"/>
                </a:solidFill>
              </a:rPr>
              <a:t/>
            </a:r>
            <a:br>
              <a:rPr lang="fr-CA" b="1" dirty="0" smtClean="0">
                <a:solidFill>
                  <a:srgbClr val="00B050"/>
                </a:solidFill>
              </a:rPr>
            </a:br>
            <a:r>
              <a:rPr lang="fr-C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NÉHÉMIE </a:t>
            </a:r>
            <a:r>
              <a:rPr lang="fr-CA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</a:t>
            </a:r>
            <a:r>
              <a:rPr lang="fr-C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HOMME,VIGILANT </a:t>
            </a:r>
            <a:r>
              <a:rPr lang="fr-CA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</a:t>
            </a:r>
            <a:r>
              <a:rPr lang="fr-C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DÉTERMINÉ MALGRÉ:</a:t>
            </a:r>
            <a:r>
              <a:rPr lang="fr-CA" sz="49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CA" sz="49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CA" sz="49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1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EC019E-FD4C-47AE-8792-5C6FD25031AC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87450" y="1700213"/>
            <a:ext cx="5113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3200" b="1">
                <a:solidFill>
                  <a:srgbClr val="C00000"/>
                </a:solidFill>
                <a:latin typeface="Calibri" pitchFamily="34" charset="0"/>
              </a:rPr>
              <a:t>1. La distraction </a:t>
            </a:r>
            <a:r>
              <a:rPr lang="fr-CA" sz="2400" b="1">
                <a:solidFill>
                  <a:srgbClr val="C00000"/>
                </a:solidFill>
                <a:latin typeface="Calibri" pitchFamily="34" charset="0"/>
              </a:rPr>
              <a:t>chap 6 :1-4</a:t>
            </a:r>
            <a:endParaRPr lang="fr-CA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68313" y="2279650"/>
            <a:ext cx="8351837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000" b="1">
                <a:latin typeface="Calibri" pitchFamily="34" charset="0"/>
              </a:rPr>
              <a:t>Je n’avais pas encore posé les battants des portes, lorsque Sanballat, Tobija, Guéschem, l’Arabe, et nos autres ennemis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apprirent que j’avais rebâti la muraille et qu’il n’y restait plus de brèche.</a:t>
            </a:r>
          </a:p>
          <a:p>
            <a:r>
              <a:rPr lang="fr-CA" sz="2000" b="1">
                <a:latin typeface="Calibri" pitchFamily="34" charset="0"/>
              </a:rPr>
              <a:t>2  Alors Sanballat et Guéschem m’envoyèrent dire : Viens, et ayons ensemble une entrevue dans les villages de la vallée d’Ono.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Ils avaient médité de me faire du mal.</a:t>
            </a:r>
          </a:p>
          <a:p>
            <a:r>
              <a:rPr lang="fr-CA" sz="2000" b="1">
                <a:latin typeface="Calibri" pitchFamily="34" charset="0"/>
              </a:rPr>
              <a:t>3  Je leur envoyai des messagers avec cette réponse :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J’ai un grand ouvrage à exécuter, et je ne puis descendre ; le travail serait interrompu pendant que je le quitterais pour aller vers vous.</a:t>
            </a:r>
          </a:p>
          <a:p>
            <a:r>
              <a:rPr lang="fr-CA" sz="2000" b="1">
                <a:latin typeface="Calibri" pitchFamily="34" charset="0"/>
              </a:rPr>
              <a:t>4  Ils m’adressèrent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quatre fois la même demande, et je leur fis la même réponse.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3CE4A4-74FF-4EB6-8400-1FAF0CB02202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fr-CA">
              <a:solidFill>
                <a:srgbClr val="89898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9525"/>
            <a:ext cx="3873500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http://www.tolerancezeroablainville.com/images/campagne_text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316163"/>
            <a:ext cx="2439988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http://us.123rf.com/400wm/400/400/scukrov/scukrov1101/scukrov110100021/8581597-moyen-homme-age-verser-le-jus-d-39-orange-dans-son-bol-de-cereales-petit-dejeuner-insead-de-lait-il-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7013" y="184150"/>
            <a:ext cx="4319587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http://www.autosphere.ca/lecarrossier/files/2013/04/08-04-2013-conducteur-distrait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16675" y="3090863"/>
            <a:ext cx="2722563" cy="24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6600" y="4340225"/>
            <a:ext cx="2879725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01938" y="2205038"/>
            <a:ext cx="2994025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C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C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NÉHÉMIE </a:t>
            </a:r>
            <a:r>
              <a:rPr lang="fr-CA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HOMME,VIGILANT ET DÉTERMINÉ MALGRÉ:</a:t>
            </a:r>
            <a:r>
              <a:rPr lang="fr-CA" sz="53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CA" sz="53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CA" dirty="0">
              <a:solidFill>
                <a:srgbClr val="00B050"/>
              </a:solidFill>
            </a:endParaRPr>
          </a:p>
        </p:txBody>
      </p:sp>
      <p:sp>
        <p:nvSpPr>
          <p:cNvPr id="19459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E2DA934-5AE5-451B-8FB2-9FF56A38D603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908175" y="1565275"/>
            <a:ext cx="42100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3200" b="1">
                <a:solidFill>
                  <a:srgbClr val="C00000"/>
                </a:solidFill>
                <a:latin typeface="Calibri" pitchFamily="34" charset="0"/>
              </a:rPr>
              <a:t>2. La calomnie, </a:t>
            </a:r>
            <a:r>
              <a:rPr lang="fr-CA" sz="2400" b="1">
                <a:solidFill>
                  <a:srgbClr val="C00000"/>
                </a:solidFill>
                <a:latin typeface="Calibri" pitchFamily="34" charset="0"/>
              </a:rPr>
              <a:t>chap 6 :5-9</a:t>
            </a:r>
            <a:endParaRPr lang="fr-CA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4213" y="2276475"/>
            <a:ext cx="80645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r-CA" sz="2000" b="1">
                <a:latin typeface="Calibri" pitchFamily="34" charset="0"/>
              </a:rPr>
              <a:t>5  Sanballat m’envoya ce message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une cinquième fois par son serviteur,  qui tenait à la main une lettre ouverte.</a:t>
            </a:r>
          </a:p>
          <a:p>
            <a:pPr>
              <a:lnSpc>
                <a:spcPct val="150000"/>
              </a:lnSpc>
            </a:pPr>
            <a:r>
              <a:rPr lang="fr-CA" sz="2000" b="1">
                <a:latin typeface="Calibri" pitchFamily="34" charset="0"/>
              </a:rPr>
              <a:t>6  Il y était écrit :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Le bruit se répand parmi les nations et Gaschmu affirme 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que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toi et les Juifs vous pensez à vous révolter, et que c'est dans ce but que tu rebâtis la muraille. Tu vas, dit–on, devenir leur roi,</a:t>
            </a:r>
          </a:p>
          <a:p>
            <a:pPr>
              <a:lnSpc>
                <a:spcPct val="150000"/>
              </a:lnSpc>
            </a:pPr>
            <a:r>
              <a:rPr lang="fr-CA" sz="2000" b="1">
                <a:latin typeface="Calibri" pitchFamily="34" charset="0"/>
              </a:rPr>
              <a:t>7  tu as même établi des prophètes pour te proclamer à Jérusalem roi de Juda.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Et maintenant ces choses arriveront à la connaissance du roi. Viens donc, et consultons–nous ensemble.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492BDD-61A4-4322-87B2-46C8941900B8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971550" y="549275"/>
            <a:ext cx="7129463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r-CA" sz="2000" b="1">
                <a:latin typeface="Calibri" pitchFamily="34" charset="0"/>
              </a:rPr>
              <a:t>8  Je fis répondre à Sanballat : </a:t>
            </a:r>
            <a:r>
              <a:rPr lang="fr-CA" sz="2000" b="1" u="sng">
                <a:solidFill>
                  <a:srgbClr val="00B050"/>
                </a:solidFill>
                <a:latin typeface="Calibri" pitchFamily="34" charset="0"/>
              </a:rPr>
              <a:t>Ce que tu dis là n’est pas ; c’est toi qui l’inventes !</a:t>
            </a:r>
          </a:p>
          <a:p>
            <a:pPr>
              <a:lnSpc>
                <a:spcPct val="150000"/>
              </a:lnSpc>
            </a:pPr>
            <a:r>
              <a:rPr lang="fr-CA" sz="2000" b="1">
                <a:latin typeface="Calibri" pitchFamily="34" charset="0"/>
              </a:rPr>
              <a:t>9 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Tous ces gens voulaient nous effrayer, </a:t>
            </a:r>
            <a:r>
              <a:rPr lang="fr-CA" sz="2000" b="1">
                <a:latin typeface="Calibri" pitchFamily="34" charset="0"/>
              </a:rPr>
              <a:t>et ils se disaient : Ils perdront courage, et l'œuvre ne se fera pas. 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Maintenant, ô Dieu, fortifie–moi !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403350" y="3270250"/>
            <a:ext cx="5545138" cy="1292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000" b="1" dirty="0">
                <a:latin typeface="+mn-lt"/>
              </a:rPr>
              <a:t>L’exemple: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fr-CA" sz="2000" b="1" dirty="0">
                <a:latin typeface="+mn-lt"/>
              </a:rPr>
              <a:t>le professeur de physique Henri Fournier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fr-CA" sz="2000" b="1" dirty="0">
                <a:latin typeface="+mn-lt"/>
              </a:rPr>
              <a:t>L’histoire de la plume avec le  pasteur.</a:t>
            </a:r>
            <a:endParaRPr lang="fr-CA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A" dirty="0">
              <a:latin typeface="+mn-lt"/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116013" y="4724400"/>
            <a:ext cx="68405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Esaie 40:31</a:t>
            </a:r>
          </a:p>
          <a:p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Mais ceux qui se confient en l’Eternel renouvellent leur force. Ils prennent leur vol comme les aigles ; Ils courent, et ne se lassent point, Ils marchent, et ne se fatiguent point.</a:t>
            </a:r>
          </a:p>
          <a:p>
            <a:endParaRPr lang="fr-CA" sz="2000" b="1">
              <a:solidFill>
                <a:srgbClr val="00B05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066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C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CA" sz="31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NÉHÉMIE </a:t>
            </a:r>
            <a:r>
              <a:rPr lang="fr-CA" sz="31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HOMME,VIGILANT ET DÉTERMINÉ MALGRÉ</a:t>
            </a:r>
            <a:r>
              <a:rPr lang="fr-CA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r-C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C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CA" dirty="0"/>
          </a:p>
        </p:txBody>
      </p:sp>
      <p:sp>
        <p:nvSpPr>
          <p:cNvPr id="21507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62A0EE-6306-4838-8E9D-6E1BE8C4DFBE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03350" y="1484313"/>
            <a:ext cx="69516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3200" b="1">
                <a:solidFill>
                  <a:srgbClr val="C00000"/>
                </a:solidFill>
                <a:latin typeface="Calibri" pitchFamily="34" charset="0"/>
              </a:rPr>
              <a:t>3. La manipulation «la Peur» </a:t>
            </a:r>
            <a:r>
              <a:rPr lang="fr-CA" sz="2400" b="1">
                <a:solidFill>
                  <a:srgbClr val="C00000"/>
                </a:solidFill>
                <a:latin typeface="Calibri" pitchFamily="34" charset="0"/>
              </a:rPr>
              <a:t>chap 6 :10-14)</a:t>
            </a:r>
            <a:endParaRPr lang="fr-CA" sz="24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68313" y="2133600"/>
            <a:ext cx="8351837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000" b="1" i="1">
                <a:latin typeface="Calibri" pitchFamily="34" charset="0"/>
              </a:rPr>
              <a:t>10 Je me rendis chez Schemaeja, fils de Delaja, fils de Mehétabeel. Il s’était enfermé, et il dit </a:t>
            </a:r>
            <a:r>
              <a:rPr lang="fr-CA" sz="2000" b="1" i="1" u="sng">
                <a:latin typeface="Calibri" pitchFamily="34" charset="0"/>
              </a:rPr>
              <a:t>: </a:t>
            </a:r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Allons ensemble dans la maison de Dieu, au milieu du temple, et fermons les portes du temple ; car ils viennent pour te tuer, et c’est pendant la nuit qu’ils viendront pour te tuer. </a:t>
            </a:r>
          </a:p>
          <a:p>
            <a:endParaRPr lang="fr-CA" sz="2000" b="1" u="sng">
              <a:solidFill>
                <a:srgbClr val="00B050"/>
              </a:solidFill>
              <a:latin typeface="Calibri" pitchFamily="34" charset="0"/>
            </a:endParaRPr>
          </a:p>
          <a:p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11 Je répondis : Un homme comme moi prendre la fuite ! Et quel homme tel que moi pourrait entrer dans le temple et vivre ? Je n’entrerai point. </a:t>
            </a:r>
          </a:p>
          <a:p>
            <a:endParaRPr lang="fr-CA" sz="2000" b="1" u="sng">
              <a:solidFill>
                <a:srgbClr val="00B050"/>
              </a:solidFill>
              <a:latin typeface="Calibri" pitchFamily="34" charset="0"/>
            </a:endParaRPr>
          </a:p>
          <a:p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12 Et je reconnus que ce n’était pas Dieu qui l’envoyait.</a:t>
            </a:r>
            <a:r>
              <a:rPr lang="fr-CA" sz="2000" b="1" i="1">
                <a:latin typeface="Calibri" pitchFamily="34" charset="0"/>
              </a:rPr>
              <a:t> Mais il prophétisa ainsi sur moi parce que Sanballat et Tobija lui avaient donné de l’argent. </a:t>
            </a:r>
          </a:p>
          <a:p>
            <a:endParaRPr lang="fr-CA" sz="2000" b="1">
              <a:latin typeface="Calibri" pitchFamily="34" charset="0"/>
            </a:endParaRPr>
          </a:p>
          <a:p>
            <a:r>
              <a:rPr lang="fr-CA" sz="2000" b="1" i="1">
                <a:latin typeface="Calibri" pitchFamily="34" charset="0"/>
              </a:rPr>
              <a:t>13 En le gagnant ainsi, ils espéraient que </a:t>
            </a:r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j’aurais peur, </a:t>
            </a:r>
            <a:r>
              <a:rPr lang="fr-CA" sz="2000" b="1" i="1">
                <a:solidFill>
                  <a:srgbClr val="00B050"/>
                </a:solidFill>
                <a:latin typeface="Calibri" pitchFamily="34" charset="0"/>
              </a:rPr>
              <a:t>et que </a:t>
            </a:r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je suivrais ses avis et commettrais un péché ; et ils auraient profité de cette atteinte à ma réputation pour me couvrir d’opprobre. </a:t>
            </a:r>
            <a:endParaRPr lang="fr-CA" sz="2000" b="1" u="sng">
              <a:solidFill>
                <a:srgbClr val="00B050"/>
              </a:solidFill>
              <a:latin typeface="Calibri" pitchFamily="34" charset="0"/>
            </a:endParaRPr>
          </a:p>
          <a:p>
            <a:endParaRPr lang="fr-CA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E76A202-CE16-4DB9-B94A-A83E8665FE58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900113" y="620713"/>
            <a:ext cx="7704137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latin typeface="Calibri" pitchFamily="34" charset="0"/>
              </a:rPr>
              <a:t>1 Pierre 5:8 </a:t>
            </a:r>
            <a:r>
              <a:rPr lang="fr-CA" sz="2400">
                <a:latin typeface="Calibri" pitchFamily="34" charset="0"/>
              </a:rPr>
              <a:t> </a:t>
            </a:r>
          </a:p>
          <a:p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Soyez sobres, </a:t>
            </a:r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veillez. Votre adversaire, le diable, rôde comme un lion rugissant, cherchant qui il dévorera.</a:t>
            </a:r>
            <a:r>
              <a:rPr lang="fr-CA" sz="2400" u="sng">
                <a:solidFill>
                  <a:srgbClr val="00B050"/>
                </a:solidFill>
                <a:latin typeface="Calibri" pitchFamily="34" charset="0"/>
              </a:rPr>
              <a:t> </a:t>
            </a:r>
          </a:p>
          <a:p>
            <a:endParaRPr lang="fr-CA" sz="2400" b="1">
              <a:latin typeface="Calibri" pitchFamily="34" charset="0"/>
            </a:endParaRPr>
          </a:p>
          <a:p>
            <a:r>
              <a:rPr lang="fr-CA" sz="2400" b="1">
                <a:latin typeface="Calibri" pitchFamily="34" charset="0"/>
              </a:rPr>
              <a:t>2 Corinthiens 11:13 -14</a:t>
            </a:r>
          </a:p>
          <a:p>
            <a:r>
              <a:rPr lang="fr-CA" sz="2400" b="1">
                <a:latin typeface="Calibri" pitchFamily="34" charset="0"/>
              </a:rPr>
              <a:t> </a:t>
            </a:r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Ces hommes–là sont de </a:t>
            </a:r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faux apôtres, des ouvriers    trompeurs, déguisés en apôtres de Christ</a:t>
            </a:r>
            <a:r>
              <a:rPr lang="fr-CA" sz="2400" b="1">
                <a:latin typeface="Calibri" pitchFamily="34" charset="0"/>
              </a:rPr>
              <a:t>.  </a:t>
            </a:r>
          </a:p>
          <a:p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Et cela n'est pas étonnant, puisque </a:t>
            </a:r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Satan lui–même se</a:t>
            </a:r>
          </a:p>
          <a:p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 déguise en ange de lumière</a:t>
            </a:r>
            <a:endParaRPr lang="fr-CA" sz="2400" u="sng">
              <a:solidFill>
                <a:srgbClr val="00B050"/>
              </a:solidFill>
              <a:latin typeface="Calibri" pitchFamily="34" charset="0"/>
            </a:endParaRPr>
          </a:p>
          <a:p>
            <a:r>
              <a:rPr lang="fr-CA" sz="2400" b="1">
                <a:latin typeface="Calibri" pitchFamily="34" charset="0"/>
              </a:rPr>
              <a:t> </a:t>
            </a:r>
            <a:endParaRPr lang="fr-CA" sz="2400">
              <a:latin typeface="Calibri" pitchFamily="34" charset="0"/>
            </a:endParaRPr>
          </a:p>
          <a:p>
            <a:r>
              <a:rPr lang="fr-CA" sz="2400" b="1">
                <a:latin typeface="Calibri" pitchFamily="34" charset="0"/>
              </a:rPr>
              <a:t>2 Corinthiens 2:11 </a:t>
            </a:r>
            <a:endParaRPr lang="fr-CA" sz="2400">
              <a:latin typeface="Calibri" pitchFamily="34" charset="0"/>
            </a:endParaRPr>
          </a:p>
          <a:p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Afin de ne pas laisser à </a:t>
            </a:r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Satan l’avantage sur nous</a:t>
            </a:r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, </a:t>
            </a:r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car nous n’ignorons pas ses desseins.</a:t>
            </a:r>
            <a:endParaRPr lang="fr-CA" sz="2400" u="sng">
              <a:solidFill>
                <a:srgbClr val="00B05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EF3049-3A51-4155-8938-319E82FE58A5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611188" y="260350"/>
            <a:ext cx="81375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000" b="1">
                <a:latin typeface="Calibri" pitchFamily="34" charset="0"/>
              </a:rPr>
              <a:t>Esaie 41:8-14</a:t>
            </a:r>
          </a:p>
          <a:p>
            <a:r>
              <a:rPr lang="fr-CA" sz="2000" b="1">
                <a:latin typeface="Calibri" pitchFamily="34" charset="0"/>
              </a:rPr>
              <a:t>8  Mais toi,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Israël, mon serviteur</a:t>
            </a:r>
            <a:r>
              <a:rPr lang="fr-CA" sz="2000" b="1">
                <a:latin typeface="Calibri" pitchFamily="34" charset="0"/>
              </a:rPr>
              <a:t>, Jacob, que j’ai choisi, Race d’Abraham que j’ai aimé !</a:t>
            </a:r>
          </a:p>
          <a:p>
            <a:r>
              <a:rPr lang="fr-CA" sz="2000" b="1">
                <a:latin typeface="Calibri" pitchFamily="34" charset="0"/>
              </a:rPr>
              <a:t>9  Toi, que j’ai pris aux extrémités de la terre, Et que j’ai appelé d’une contrée lointaine, A qui j’ai dit : Tu es mon serviteur, Je te choisis, et ne te rejette point !</a:t>
            </a:r>
          </a:p>
          <a:p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10 ¶  Ne crains rien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, car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je suis avec toi</a:t>
            </a:r>
            <a:r>
              <a:rPr lang="fr-CA" sz="2000" b="1">
                <a:solidFill>
                  <a:srgbClr val="FF0000"/>
                </a:solidFill>
                <a:latin typeface="Calibri" pitchFamily="34" charset="0"/>
              </a:rPr>
              <a:t> 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; Ne promène pas des regards inquiets, car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je suis ton Dieu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 ; Je te fortifie,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je viens à ton secours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, Je te soutiens de ma droite triomphante.</a:t>
            </a:r>
          </a:p>
          <a:p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11 </a:t>
            </a:r>
            <a:r>
              <a:rPr lang="fr-CA" sz="2000" b="1">
                <a:latin typeface="Calibri" pitchFamily="34" charset="0"/>
              </a:rPr>
              <a:t> 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Voici, ils seront confondus, ils seront couverts de honte, Tous ceux qui sont irrités contre toi ; Ils seront réduits à rien, ils périront, Ceux qui disputent contre toi.</a:t>
            </a:r>
          </a:p>
          <a:p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12  Tu les chercheras, et ne les trouveras plus, Ceux qui te suscitaient querelle ; Ils seront réduits à rien, ils ne seront plus, Ceux qui te faisaient la guerre.</a:t>
            </a:r>
          </a:p>
          <a:p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13  Car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je suis l’Eternel, ton Dieu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, Qui fortifie ta droite, Qui te dis :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Ne crains rien, 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Je viens à ton secours.</a:t>
            </a:r>
          </a:p>
          <a:p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14 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Ne crains rien, 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vermisseau de Jacob, Faible reste d’Israël ; </a:t>
            </a:r>
            <a:r>
              <a:rPr lang="fr-CA" sz="2000" b="1" u="sng">
                <a:solidFill>
                  <a:srgbClr val="C00000"/>
                </a:solidFill>
                <a:latin typeface="Calibri" pitchFamily="34" charset="0"/>
              </a:rPr>
              <a:t>Je viens à ton secours, </a:t>
            </a:r>
            <a:r>
              <a:rPr lang="fr-CA" sz="2000" b="1">
                <a:solidFill>
                  <a:srgbClr val="00B050"/>
                </a:solidFill>
                <a:latin typeface="Calibri" pitchFamily="34" charset="0"/>
              </a:rPr>
              <a:t>dit l’Eternel, Et le Saint d’Israël est ton sauveur</a:t>
            </a:r>
            <a:r>
              <a:rPr lang="fr-CA">
                <a:solidFill>
                  <a:srgbClr val="00B050"/>
                </a:solidFill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C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C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NÉHÉMIE </a:t>
            </a:r>
            <a:r>
              <a:rPr lang="fr-CA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HOMME,VIGILANT ET DÉTERMINÉ MALGRÉ:</a:t>
            </a:r>
            <a:br>
              <a:rPr lang="fr-CA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CA" sz="3600" dirty="0">
              <a:solidFill>
                <a:srgbClr val="00B050"/>
              </a:solidFill>
            </a:endParaRPr>
          </a:p>
        </p:txBody>
      </p:sp>
      <p:sp>
        <p:nvSpPr>
          <p:cNvPr id="24579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39FB03-29DB-4CD3-AB65-78CF2F464EB0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252663" y="1768475"/>
            <a:ext cx="4578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3200" b="1">
                <a:solidFill>
                  <a:srgbClr val="C00000"/>
                </a:solidFill>
                <a:latin typeface="Calibri" pitchFamily="34" charset="0"/>
              </a:rPr>
              <a:t>4. L’hypocrisie,  </a:t>
            </a:r>
            <a:r>
              <a:rPr lang="fr-CA" sz="2400" b="1">
                <a:solidFill>
                  <a:srgbClr val="C00000"/>
                </a:solidFill>
                <a:latin typeface="Calibri" pitchFamily="34" charset="0"/>
              </a:rPr>
              <a:t>chap 6 :15-19</a:t>
            </a:r>
            <a:endParaRPr lang="fr-CA" sz="320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87450" y="2492375"/>
            <a:ext cx="69850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fr-CA" sz="2000" b="1" i="1">
                <a:latin typeface="Calibri" pitchFamily="34" charset="0"/>
              </a:rPr>
              <a:t>17 Dans ce temps-là, </a:t>
            </a:r>
            <a:r>
              <a:rPr lang="fr-CA" sz="2000" b="1" i="1">
                <a:solidFill>
                  <a:srgbClr val="00B050"/>
                </a:solidFill>
                <a:latin typeface="Calibri" pitchFamily="34" charset="0"/>
              </a:rPr>
              <a:t>il y avait aussi des </a:t>
            </a:r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grands de Juda </a:t>
            </a:r>
            <a:r>
              <a:rPr lang="fr-CA" sz="2000" b="1" i="1">
                <a:solidFill>
                  <a:srgbClr val="00B050"/>
                </a:solidFill>
                <a:latin typeface="Calibri" pitchFamily="34" charset="0"/>
              </a:rPr>
              <a:t>qui </a:t>
            </a:r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adressaient fréquemment des lettres à Tobija et qui en recevaient de lui. </a:t>
            </a:r>
            <a:endParaRPr lang="fr-CA" sz="2000" b="1" u="sng">
              <a:solidFill>
                <a:srgbClr val="00B050"/>
              </a:solidFill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fr-CA" sz="2000" b="1" i="1">
                <a:latin typeface="Calibri" pitchFamily="34" charset="0"/>
              </a:rPr>
              <a:t>18 </a:t>
            </a:r>
            <a:r>
              <a:rPr lang="fr-CA" sz="2000" b="1" i="1">
                <a:solidFill>
                  <a:srgbClr val="00B050"/>
                </a:solidFill>
                <a:latin typeface="Calibri" pitchFamily="34" charset="0"/>
              </a:rPr>
              <a:t>Car </a:t>
            </a:r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plusieurs en Juda étaient liés à lui par serment</a:t>
            </a:r>
            <a:r>
              <a:rPr lang="fr-CA" sz="2000" b="1" i="1">
                <a:latin typeface="Calibri" pitchFamily="34" charset="0"/>
              </a:rPr>
              <a:t>, parce qu’il était gendre de Schecania, fils d’Arach, et que son fils Jochanan avait pris la fille de Meschullam, fils de Bérékia. </a:t>
            </a:r>
            <a:endParaRPr lang="fr-CA" sz="2000" b="1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fr-CA" sz="2000" b="1" i="1">
                <a:latin typeface="Calibri" pitchFamily="34" charset="0"/>
              </a:rPr>
              <a:t>19 </a:t>
            </a:r>
            <a:r>
              <a:rPr lang="fr-CA" sz="2000" b="1" i="1">
                <a:solidFill>
                  <a:srgbClr val="00B050"/>
                </a:solidFill>
                <a:latin typeface="Calibri" pitchFamily="34" charset="0"/>
              </a:rPr>
              <a:t>Ils disaient même du bien de lui en ma présence, et ils lui rapportaient mes paroles.</a:t>
            </a:r>
            <a:r>
              <a:rPr lang="fr-CA" sz="2000" b="1" i="1" u="sng">
                <a:solidFill>
                  <a:srgbClr val="00B050"/>
                </a:solidFill>
                <a:latin typeface="Calibri" pitchFamily="34" charset="0"/>
              </a:rPr>
              <a:t> Tobija envoyait des lettres pour m’effrayer. </a:t>
            </a:r>
            <a:endParaRPr lang="fr-CA" sz="2000" b="1" u="sng">
              <a:solidFill>
                <a:srgbClr val="00B05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b="1" dirty="0">
                <a:solidFill>
                  <a:srgbClr val="00B050"/>
                </a:solidFill>
              </a:rPr>
              <a:t>Conclusion</a:t>
            </a:r>
            <a:r>
              <a:rPr lang="fr-CA" b="1" dirty="0"/>
              <a:t> </a:t>
            </a:r>
            <a:r>
              <a:rPr lang="fr-CA" dirty="0"/>
              <a:t/>
            </a:r>
            <a:br>
              <a:rPr lang="fr-CA" dirty="0"/>
            </a:br>
            <a:endParaRPr lang="fr-CA" dirty="0"/>
          </a:p>
        </p:txBody>
      </p:sp>
      <p:sp>
        <p:nvSpPr>
          <p:cNvPr id="25603" name="Espace réservé du numéro de diapositive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C4E5EA-77EA-4682-B606-FF73BB594657}" type="slidenum">
              <a:rPr lang="fr-CA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CA">
              <a:solidFill>
                <a:srgbClr val="898989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47813" y="1196975"/>
            <a:ext cx="640873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800" b="1" u="sng">
                <a:latin typeface="Calibri" pitchFamily="34" charset="0"/>
              </a:rPr>
              <a:t>Chap 6:15-16</a:t>
            </a:r>
          </a:p>
          <a:p>
            <a:r>
              <a:rPr lang="fr-CA" sz="2400" b="1">
                <a:latin typeface="Calibri" pitchFamily="34" charset="0"/>
              </a:rPr>
              <a:t>15 </a:t>
            </a:r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La muraille fut achevée </a:t>
            </a:r>
            <a:r>
              <a:rPr lang="fr-CA" sz="2400" b="1">
                <a:latin typeface="Calibri" pitchFamily="34" charset="0"/>
              </a:rPr>
              <a:t>le vingt–cinquième jour du mois d'Elul</a:t>
            </a:r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, en </a:t>
            </a:r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cinquante–deux jours</a:t>
            </a:r>
            <a:r>
              <a:rPr lang="fr-CA" sz="2400" b="1">
                <a:solidFill>
                  <a:srgbClr val="00B050"/>
                </a:solidFill>
                <a:latin typeface="Calibri" pitchFamily="34" charset="0"/>
              </a:rPr>
              <a:t>.</a:t>
            </a:r>
          </a:p>
          <a:p>
            <a:r>
              <a:rPr lang="fr-CA" sz="2400" b="1">
                <a:latin typeface="Calibri" pitchFamily="34" charset="0"/>
              </a:rPr>
              <a:t>16  Lorsque tous nos ennemis </a:t>
            </a:r>
            <a:r>
              <a:rPr lang="fr-CA" sz="2400" b="1" u="sng">
                <a:solidFill>
                  <a:srgbClr val="00B050"/>
                </a:solidFill>
                <a:latin typeface="Calibri" pitchFamily="34" charset="0"/>
              </a:rPr>
              <a:t>l’apprirent, toutes les nations qui étaient autour de nous furent dans la crainte ; elles éprouvèrent une grande humiliation, et reconnurent que l’œuvre s’était accomplie par la volonté de notre Dieu</a:t>
            </a:r>
            <a:r>
              <a:rPr lang="fr-CA" sz="2400" b="1">
                <a:latin typeface="Calibri" pitchFamily="34" charset="0"/>
              </a:rPr>
              <a:t>.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47813" y="4581525"/>
            <a:ext cx="5976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400" b="1">
                <a:solidFill>
                  <a:srgbClr val="C00000"/>
                </a:solidFill>
                <a:latin typeface="Calibri" pitchFamily="34" charset="0"/>
              </a:rPr>
              <a:t>Si Dieu est pour nous, qui sera contre nous ? </a:t>
            </a:r>
            <a:br>
              <a:rPr lang="fr-CA" sz="2400" b="1">
                <a:solidFill>
                  <a:srgbClr val="C00000"/>
                </a:solidFill>
                <a:latin typeface="Calibri" pitchFamily="34" charset="0"/>
              </a:rPr>
            </a:br>
            <a:r>
              <a:rPr lang="fr-CA" sz="2400" b="1">
                <a:solidFill>
                  <a:srgbClr val="C00000"/>
                </a:solidFill>
                <a:latin typeface="Calibri" pitchFamily="34" charset="0"/>
              </a:rPr>
              <a:t>(Romains 8 :31)</a:t>
            </a:r>
            <a:br>
              <a:rPr lang="fr-CA" sz="2400" b="1">
                <a:solidFill>
                  <a:srgbClr val="C00000"/>
                </a:solidFill>
                <a:latin typeface="Calibri" pitchFamily="34" charset="0"/>
              </a:rPr>
            </a:br>
            <a:endParaRPr lang="fr-CA" sz="2400" b="1">
              <a:solidFill>
                <a:srgbClr val="C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2285</TotalTime>
  <Words>1013</Words>
  <Application>Microsoft Office PowerPoint</Application>
  <PresentationFormat>Affichage à l'écran (4:3)</PresentationFormat>
  <Paragraphs>88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Calibri</vt:lpstr>
      <vt:lpstr>Arial</vt:lpstr>
      <vt:lpstr>Wingdings</vt:lpstr>
      <vt:lpstr>Thème Office</vt:lpstr>
      <vt:lpstr>Diapositive 1</vt:lpstr>
      <vt:lpstr>INTRODUCTION</vt:lpstr>
      <vt:lpstr> La mise en contexte  </vt:lpstr>
      <vt:lpstr>Plusieurs textes Biblique nous appellent à la vigilance:</vt:lpstr>
      <vt:lpstr> NÉHÉMIE UN HOMME,VIGILANT ET DÉTERMINÉ MALGRÉ: </vt:lpstr>
      <vt:lpstr>Diapositive 6</vt:lpstr>
      <vt:lpstr> NÉHÉMIE UN HOMME,VIGILANT ET DÉTERMINÉ MALGRÉ: </vt:lpstr>
      <vt:lpstr>Diapositive 8</vt:lpstr>
      <vt:lpstr> NÉHÉMIE UN HOMME,VIGILANT ET DÉTERMINÉ MALGRÉ: </vt:lpstr>
      <vt:lpstr>Diapositive 10</vt:lpstr>
      <vt:lpstr>Diapositive 11</vt:lpstr>
      <vt:lpstr> NÉHÉMIE UN HOMME,VIGILANT ET DÉTERMINÉ MALGRÉ: </vt:lpstr>
      <vt:lpstr>Conclusion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Néhémie un homme vigilant et déterminé</dc:title>
  <dc:creator>Adama Dicko</dc:creator>
  <cp:lastModifiedBy>Académie les Estacades</cp:lastModifiedBy>
  <cp:revision>37</cp:revision>
  <dcterms:created xsi:type="dcterms:W3CDTF">2014-01-24T20:35:34Z</dcterms:created>
  <dcterms:modified xsi:type="dcterms:W3CDTF">2014-01-26T15:10:18Z</dcterms:modified>
</cp:coreProperties>
</file>