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58" r:id="rId3"/>
    <p:sldId id="287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82" r:id="rId14"/>
    <p:sldId id="283" r:id="rId15"/>
    <p:sldId id="275" r:id="rId16"/>
    <p:sldId id="276" r:id="rId17"/>
    <p:sldId id="277" r:id="rId18"/>
    <p:sldId id="286" r:id="rId19"/>
    <p:sldId id="279" r:id="rId20"/>
    <p:sldId id="280" r:id="rId21"/>
    <p:sldId id="281" r:id="rId22"/>
    <p:sldId id="28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9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4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3/4/2018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3/4/2018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3/4/2018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3/4/2018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3/4/2018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3/4/2018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837F0DB-2417-4A43-BAB0-535DA6FD98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73330E7-6D28-497E-AB77-56CC38233D03}"/>
              </a:ext>
            </a:extLst>
          </p:cNvPr>
          <p:cNvSpPr txBox="1"/>
          <p:nvPr/>
        </p:nvSpPr>
        <p:spPr>
          <a:xfrm>
            <a:off x="5488072" y="5686425"/>
            <a:ext cx="5586328" cy="76944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4400" dirty="0"/>
              <a:t>Jos 14:6-15;  No 13,14</a:t>
            </a:r>
          </a:p>
        </p:txBody>
      </p:sp>
    </p:spTree>
    <p:extLst>
      <p:ext uri="{BB962C8B-B14F-4D97-AF65-F5344CB8AC3E}">
        <p14:creationId xmlns:p14="http://schemas.microsoft.com/office/powerpoint/2010/main" val="3413638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6024712C-0D31-4915-ACAA-B39866CDEC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0503" r="6863"/>
          <a:stretch/>
        </p:blipFill>
        <p:spPr>
          <a:xfrm>
            <a:off x="4636008" y="10"/>
            <a:ext cx="7555992" cy="6857990"/>
          </a:xfrm>
          <a:prstGeom prst="rect">
            <a:avLst/>
          </a:prstGeom>
        </p:spPr>
      </p:pic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D77D416-66F5-413A-9B46-6289471B36B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139700" dist="508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C55174E-C95E-4466-BFDB-C2C05E5ED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4781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/>
              <a:t>#</a:t>
            </a:r>
            <a:r>
              <a:rPr lang="en-US" sz="4400" dirty="0" err="1"/>
              <a:t>jesuiscaleb</a:t>
            </a:r>
            <a:endParaRPr lang="en-US" sz="44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19FFB0-C1E0-4E9B-93C1-3F01B5C85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75" y="1825625"/>
            <a:ext cx="455922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Fils</a:t>
            </a:r>
            <a:r>
              <a:rPr lang="en-US" dirty="0"/>
              <a:t> de </a:t>
            </a:r>
            <a:r>
              <a:rPr lang="en-US" dirty="0" err="1"/>
              <a:t>Jephunné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L'un</a:t>
            </a:r>
            <a:r>
              <a:rPr lang="en-US" dirty="0"/>
              <a:t> de 12 </a:t>
            </a:r>
            <a:r>
              <a:rPr lang="en-US" dirty="0" err="1"/>
              <a:t>espions</a:t>
            </a:r>
            <a:r>
              <a:rPr lang="en-US" dirty="0"/>
              <a:t>...</a:t>
            </a:r>
            <a:r>
              <a:rPr lang="en-US" sz="2400" dirty="0"/>
              <a:t>No 13.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  <a:p>
            <a:r>
              <a:rPr lang="en-US" dirty="0" err="1"/>
              <a:t>Âgé</a:t>
            </a:r>
            <a:r>
              <a:rPr lang="en-US" dirty="0"/>
              <a:t> de 85 ans...</a:t>
            </a:r>
            <a:r>
              <a:rPr lang="en-US" sz="2400" dirty="0"/>
              <a:t>Jos 14.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8428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6024712C-0D31-4915-ACAA-B39866CDEC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0503" r="6863"/>
          <a:stretch/>
        </p:blipFill>
        <p:spPr>
          <a:xfrm>
            <a:off x="4636008" y="10"/>
            <a:ext cx="7555992" cy="6857990"/>
          </a:xfrm>
          <a:prstGeom prst="rect">
            <a:avLst/>
          </a:prstGeom>
        </p:spPr>
      </p:pic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D77D416-66F5-413A-9B46-6289471B36B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139700" dist="508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C55174E-C95E-4466-BFDB-C2C05E5ED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4781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#jesuiscaleb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19FFB0-C1E0-4E9B-93C1-3F01B5C85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75" y="1825625"/>
            <a:ext cx="455922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fr-FR"/>
          </a:p>
          <a:p>
            <a:endParaRPr lang="en-US">
              <a:solidFill>
                <a:srgbClr val="FFFF00"/>
              </a:solidFill>
            </a:endParaRPr>
          </a:p>
          <a:p>
            <a:r>
              <a:rPr lang="en-US" sz="3200" err="1">
                <a:solidFill>
                  <a:srgbClr val="FFFF00"/>
                </a:solidFill>
              </a:rPr>
              <a:t>Suivit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en-US" sz="3200" err="1">
                <a:solidFill>
                  <a:srgbClr val="FFFF00"/>
                </a:solidFill>
              </a:rPr>
              <a:t>pleinement</a:t>
            </a:r>
            <a:r>
              <a:rPr lang="en-US" sz="3200">
                <a:solidFill>
                  <a:srgbClr val="FFFF00"/>
                </a:solidFill>
              </a:rPr>
              <a:t> la </a:t>
            </a:r>
            <a:r>
              <a:rPr lang="en-US" sz="3200" err="1">
                <a:solidFill>
                  <a:srgbClr val="FFFF00"/>
                </a:solidFill>
              </a:rPr>
              <a:t>voie</a:t>
            </a:r>
            <a:r>
              <a:rPr lang="en-US" sz="3200">
                <a:solidFill>
                  <a:srgbClr val="FFFF00"/>
                </a:solidFill>
              </a:rPr>
              <a:t> de </a:t>
            </a:r>
            <a:r>
              <a:rPr lang="en-US" sz="3200" err="1">
                <a:solidFill>
                  <a:srgbClr val="FFFF00"/>
                </a:solidFill>
              </a:rPr>
              <a:t>l'Éternel</a:t>
            </a:r>
            <a:r>
              <a:rPr lang="en-US">
                <a:solidFill>
                  <a:srgbClr val="FFFF00"/>
                </a:solidFill>
              </a:rPr>
              <a:t>....</a:t>
            </a:r>
            <a:r>
              <a:rPr lang="en-US" sz="2400">
                <a:solidFill>
                  <a:srgbClr val="FFFF00"/>
                </a:solidFill>
              </a:rPr>
              <a:t>Jos 14:8,9,14.</a:t>
            </a:r>
            <a:endParaRPr lang="en-US" sz="200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482471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ADFD8-78A3-45A1-A21C-2E8116468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88EA83-51B4-4210-8673-F91B8BF877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300" y="1825625"/>
            <a:ext cx="11706278" cy="47434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600" dirty="0">
                <a:solidFill>
                  <a:srgbClr val="FFFF00"/>
                </a:solidFill>
              </a:rPr>
              <a:t>Contexte:</a:t>
            </a:r>
          </a:p>
          <a:p>
            <a:r>
              <a:rPr lang="fr-FR" sz="3200" dirty="0">
                <a:solidFill>
                  <a:srgbClr val="FFFF00"/>
                </a:solidFill>
              </a:rPr>
              <a:t>Plan </a:t>
            </a:r>
            <a:r>
              <a:rPr lang="fr-FR" sz="3200" dirty="0">
                <a:solidFill>
                  <a:srgbClr val="FFFFFF"/>
                </a:solidFill>
              </a:rPr>
              <a:t>de Dieu pour Israël...prendre possession du pays de Canaan.</a:t>
            </a:r>
          </a:p>
          <a:p>
            <a:pPr>
              <a:buNone/>
            </a:pPr>
            <a:r>
              <a:rPr lang="fr-FR" dirty="0">
                <a:solidFill>
                  <a:srgbClr val="FFFFFF"/>
                </a:solidFill>
              </a:rPr>
              <a:t>"Je</a:t>
            </a:r>
            <a:r>
              <a:rPr lang="fr-FR" dirty="0">
                <a:solidFill>
                  <a:schemeClr val="tx1"/>
                </a:solidFill>
              </a:rPr>
              <a:t> suis descendu pour le délivrer de la main des Égyptiens, et pour le faire </a:t>
            </a:r>
            <a:r>
              <a:rPr lang="fr-FR" dirty="0">
                <a:solidFill>
                  <a:srgbClr val="FFFF00"/>
                </a:solidFill>
              </a:rPr>
              <a:t>monter</a:t>
            </a:r>
            <a:r>
              <a:rPr lang="fr-FR" dirty="0">
                <a:solidFill>
                  <a:schemeClr val="tx1"/>
                </a:solidFill>
              </a:rPr>
              <a:t>...dans un bon et vaste pays, dans un pays où coulent le lait et le miel..."  </a:t>
            </a:r>
            <a:r>
              <a:rPr lang="fr-FR" sz="2400" dirty="0">
                <a:solidFill>
                  <a:schemeClr val="tx1"/>
                </a:solidFill>
              </a:rPr>
              <a:t>Ex 3:8.</a:t>
            </a:r>
          </a:p>
          <a:p>
            <a:r>
              <a:rPr lang="fr-FR" sz="3200" dirty="0">
                <a:solidFill>
                  <a:srgbClr val="FFFF00"/>
                </a:solidFill>
              </a:rPr>
              <a:t>Processus</a:t>
            </a:r>
            <a:r>
              <a:rPr lang="fr-FR" sz="3200" dirty="0">
                <a:solidFill>
                  <a:srgbClr val="FFFFFF"/>
                </a:solidFill>
              </a:rPr>
              <a:t>...chasser les nations qui s'y trouvaient en les combattant.</a:t>
            </a:r>
          </a:p>
          <a:p>
            <a:pPr marL="0" indent="0">
              <a:buNone/>
            </a:pPr>
            <a:r>
              <a:rPr lang="fr-FR" dirty="0">
                <a:solidFill>
                  <a:srgbClr val="FFFFFF"/>
                </a:solidFill>
              </a:rPr>
              <a:t>"L'éternel, votre Dieu, qui marche devant vous, combattra lui-même pour vous, selon tout ce qu'il a fait pour vous sous vos yeux en Égypte."  </a:t>
            </a:r>
            <a:r>
              <a:rPr lang="fr-FR" sz="2400" dirty="0">
                <a:solidFill>
                  <a:srgbClr val="FFFFFF"/>
                </a:solidFill>
              </a:rPr>
              <a:t>De 1:30</a:t>
            </a:r>
            <a:r>
              <a:rPr lang="fr-FR" dirty="0">
                <a:solidFill>
                  <a:srgbClr val="FFFFFF"/>
                </a:solidFill>
              </a:rPr>
              <a:t> </a:t>
            </a:r>
            <a:endParaRPr lang="fr-FR" sz="3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20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38104-E9B1-4363-BD47-DCA8AFF6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BBE59-9A3C-4A63-ADD2-F054B6D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688" y="1804730"/>
            <a:ext cx="11907837" cy="4977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 dirty="0"/>
              <a:t>L'EXPLORATION...</a:t>
            </a:r>
            <a:r>
              <a:rPr lang="fr-FR" sz="3200" dirty="0">
                <a:solidFill>
                  <a:srgbClr val="FFFF00"/>
                </a:solidFill>
              </a:rPr>
              <a:t>LE RAPPORT DES DIX.</a:t>
            </a:r>
            <a:endParaRPr lang="fr-FR" dirty="0">
              <a:solidFill>
                <a:srgbClr val="FFFF00"/>
              </a:solidFill>
            </a:endParaRPr>
          </a:p>
          <a:p>
            <a:endParaRPr lang="fr-FR" sz="3200"/>
          </a:p>
          <a:p>
            <a:pPr marL="0" indent="0">
              <a:buNone/>
            </a:pPr>
            <a:r>
              <a:rPr lang="fr-FR" sz="3200" dirty="0"/>
              <a:t>"...c'est un pays où coulent le lait et le miel</a:t>
            </a:r>
            <a:r>
              <a:rPr lang="fr-FR" dirty="0"/>
              <a:t> </a:t>
            </a:r>
            <a:r>
              <a:rPr lang="fr-FR" dirty="0">
                <a:solidFill>
                  <a:srgbClr val="FFFF00"/>
                </a:solidFill>
              </a:rPr>
              <a:t>MAIS.</a:t>
            </a:r>
            <a:r>
              <a:rPr lang="fr-FR" dirty="0"/>
              <a:t>..</a:t>
            </a:r>
          </a:p>
          <a:p>
            <a:pPr marL="0" indent="0">
              <a:buNone/>
            </a:pPr>
            <a:r>
              <a:rPr lang="fr-FR" dirty="0">
                <a:solidFill>
                  <a:srgbClr val="EDEDED"/>
                </a:solidFill>
              </a:rPr>
              <a:t>le peuple ...est </a:t>
            </a:r>
            <a:r>
              <a:rPr lang="fr-FR" dirty="0">
                <a:solidFill>
                  <a:srgbClr val="FFFF00"/>
                </a:solidFill>
              </a:rPr>
              <a:t>PUISSANT</a:t>
            </a:r>
            <a:r>
              <a:rPr lang="fr-FR" dirty="0">
                <a:solidFill>
                  <a:srgbClr val="FFFFFF"/>
                </a:solidFill>
              </a:rPr>
              <a:t>...</a:t>
            </a:r>
          </a:p>
          <a:p>
            <a:endParaRPr lang="fr-FR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fr-FR" dirty="0">
                <a:solidFill>
                  <a:srgbClr val="FFFFFF"/>
                </a:solidFill>
              </a:rPr>
              <a:t>les villes sont </a:t>
            </a:r>
            <a:r>
              <a:rPr lang="fr-FR" dirty="0">
                <a:solidFill>
                  <a:srgbClr val="FFFF00"/>
                </a:solidFill>
              </a:rPr>
              <a:t>FORTIFIÉES, TRÈS GRANDES</a:t>
            </a:r>
            <a:r>
              <a:rPr lang="fr-FR" dirty="0">
                <a:solidFill>
                  <a:srgbClr val="FFFFFF"/>
                </a:solidFill>
              </a:rPr>
              <a:t>..."   </a:t>
            </a:r>
            <a:r>
              <a:rPr lang="fr-FR" sz="2400" dirty="0">
                <a:solidFill>
                  <a:srgbClr val="FFFFFF"/>
                </a:solidFill>
              </a:rPr>
              <a:t>No 13:27,28.</a:t>
            </a:r>
            <a:r>
              <a:rPr lang="fr-FR" dirty="0">
                <a:solidFill>
                  <a:srgbClr val="FFFFFF"/>
                </a:solidFill>
              </a:rPr>
              <a:t>   </a:t>
            </a:r>
          </a:p>
          <a:p>
            <a:endParaRPr lang="fr-FR">
              <a:solidFill>
                <a:srgbClr val="FFFFFF"/>
              </a:solidFill>
            </a:endParaRPr>
          </a:p>
          <a:p>
            <a:endParaRPr lang="fr-FR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146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>
            <a:extLst>
              <a:ext uri="{FF2B5EF4-FFF2-40B4-BE49-F238E27FC236}">
                <a16:creationId xmlns:a16="http://schemas.microsoft.com/office/drawing/2014/main" id="{05325879-C4B2-475E-B853-DC8F21A6335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12C085F-3B19-420D-902A-B55695F5036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86450" cy="6255564"/>
          </a:xfrm>
          <a:prstGeom prst="rect">
            <a:avLst/>
          </a:prstGeom>
          <a:blipFill>
            <a:blip r:embed="rId2"/>
            <a:stretch>
              <a:fillRect r="-164004"/>
            </a:stretch>
          </a:blipFill>
          <a:ln>
            <a:noFill/>
          </a:ln>
          <a:effectLst>
            <a:outerShdw blurRad="139700" dist="508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7E90BE2D-BA3A-4296-80F9-CE23710D6BA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67400" y="830263"/>
            <a:ext cx="6238875" cy="471051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800E7DF4-9542-42FB-BEB5-EEF7AE090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4356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gradFill flip="none" rotWithShape="1">
                  <a:gsLst>
                    <a:gs pos="28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  <a:tileRect/>
                </a:gradFill>
              </a:rPr>
              <a:t>#jesuiscaleb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E5AB82-81FC-4D57-A1B5-72820E1E6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338" y="1825625"/>
            <a:ext cx="5867400" cy="491222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r>
              <a:rPr lang="en-US" sz="3200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L'EXPLORATION...</a:t>
            </a:r>
            <a:r>
              <a:rPr lang="en-US" sz="3200">
                <a:solidFill>
                  <a:srgbClr val="FFFF00"/>
                </a:solidFill>
              </a:rPr>
              <a:t>LE RAPPORT</a:t>
            </a:r>
          </a:p>
          <a:p>
            <a:endParaRPr lang="en-US" sz="2000">
              <a:gradFill>
                <a:gsLst>
                  <a:gs pos="34000">
                    <a:srgbClr val="EDEDED"/>
                  </a:gs>
                  <a:gs pos="0">
                    <a:srgbClr val="BFBFBF"/>
                  </a:gs>
                  <a:gs pos="100000">
                    <a:srgbClr val="FFFFFF"/>
                  </a:gs>
                </a:gsLst>
                <a:lin ang="4800000" scaled="0"/>
              </a:gradFill>
            </a:endParaRP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"..</a:t>
            </a:r>
            <a:r>
              <a:rPr lang="en-US" err="1">
                <a:solidFill>
                  <a:srgbClr val="FFFFFF"/>
                </a:solidFill>
              </a:rPr>
              <a:t>tous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ceux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que nous y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avons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vus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sont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des hommes </a:t>
            </a:r>
            <a:r>
              <a:rPr lang="en-US" err="1">
                <a:solidFill>
                  <a:srgbClr val="FFFF00"/>
                </a:solidFill>
              </a:rPr>
              <a:t>d'UNE</a:t>
            </a:r>
            <a:r>
              <a:rPr lang="en-US">
                <a:solidFill>
                  <a:srgbClr val="FFFF00"/>
                </a:solidFill>
              </a:rPr>
              <a:t> HAUTE TAILLE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...</a:t>
            </a:r>
          </a:p>
          <a:p>
            <a:pPr marL="0" indent="0">
              <a:buNone/>
            </a:pPr>
            <a:endParaRPr lang="en-US" sz="2000">
              <a:gradFill>
                <a:gsLst>
                  <a:gs pos="34000">
                    <a:srgbClr val="EDEDED"/>
                  </a:gs>
                  <a:gs pos="0">
                    <a:srgbClr val="BFBFBF"/>
                  </a:gs>
                  <a:gs pos="100000">
                    <a:srgbClr val="FFFFFF"/>
                  </a:gs>
                </a:gsLst>
                <a:lin ang="4800000" scaled="0"/>
              </a:gradFill>
            </a:endParaRPr>
          </a:p>
          <a:p>
            <a:pPr marL="0" indent="0">
              <a:buNone/>
            </a:pP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Et nous y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avons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vu les </a:t>
            </a:r>
            <a:r>
              <a:rPr lang="en-US">
                <a:solidFill>
                  <a:srgbClr val="FFFF00"/>
                </a:solidFill>
              </a:rPr>
              <a:t>GÉANTS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,  enfants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d'Anak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, de la race des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géants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: nous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étions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à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nos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yeux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et aux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leurs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</a:t>
            </a:r>
            <a:r>
              <a:rPr lang="en-US" err="1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comme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 des </a:t>
            </a:r>
            <a:r>
              <a:rPr lang="en-US">
                <a:solidFill>
                  <a:srgbClr val="FFFF00"/>
                </a:solidFill>
              </a:rPr>
              <a:t>SAUTERELLES</a:t>
            </a:r>
            <a:r>
              <a:rPr lang="en-US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.</a:t>
            </a:r>
          </a:p>
          <a:p>
            <a:pPr marL="0" indent="0">
              <a:buNone/>
            </a:pPr>
            <a:r>
              <a:rPr lang="en-US" sz="2400">
                <a:gradFill>
                  <a:gsLst>
                    <a:gs pos="34000">
                      <a:srgbClr val="EDEDED"/>
                    </a:gs>
                    <a:gs pos="0">
                      <a:srgbClr val="BFBFBF"/>
                    </a:gs>
                    <a:gs pos="100000">
                      <a:srgbClr val="FFFFFF"/>
                    </a:gs>
                  </a:gsLst>
                  <a:lin ang="4800000" scaled="0"/>
                </a:gradFill>
              </a:rPr>
              <a:t>No 13:32,33</a:t>
            </a:r>
          </a:p>
        </p:txBody>
      </p:sp>
    </p:spTree>
    <p:extLst>
      <p:ext uri="{BB962C8B-B14F-4D97-AF65-F5344CB8AC3E}">
        <p14:creationId xmlns:p14="http://schemas.microsoft.com/office/powerpoint/2010/main" val="9307258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38104-E9B1-4363-BD47-DCA8AFF6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BBE59-9A3C-4A63-ADD2-F054B6D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688" y="1804730"/>
            <a:ext cx="11907837" cy="4977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 dirty="0"/>
              <a:t>L'EXPLORATION...</a:t>
            </a:r>
            <a:r>
              <a:rPr lang="fr-FR" sz="3200" dirty="0">
                <a:solidFill>
                  <a:srgbClr val="FFFF00"/>
                </a:solidFill>
              </a:rPr>
              <a:t>LE RAPPORT DES DIX.</a:t>
            </a:r>
            <a:endParaRPr lang="fr-FR" dirty="0">
              <a:solidFill>
                <a:srgbClr val="FFFF00"/>
              </a:solidFill>
            </a:endParaRPr>
          </a:p>
          <a:p>
            <a:endParaRPr lang="fr-FR" sz="3200"/>
          </a:p>
          <a:p>
            <a:pPr marL="0" indent="0">
              <a:buNone/>
            </a:pPr>
            <a:r>
              <a:rPr lang="fr-FR" sz="3200" dirty="0"/>
              <a:t>"...</a:t>
            </a:r>
            <a:r>
              <a:rPr lang="fr-FR" sz="3200" dirty="0">
                <a:solidFill>
                  <a:srgbClr val="EDEDED"/>
                </a:solidFill>
              </a:rPr>
              <a:t>nous </a:t>
            </a:r>
            <a:r>
              <a:rPr lang="fr-FR" sz="3200" dirty="0">
                <a:solidFill>
                  <a:srgbClr val="FFFF00"/>
                </a:solidFill>
              </a:rPr>
              <a:t>ne pouvons pas</a:t>
            </a:r>
            <a:r>
              <a:rPr lang="fr-FR" sz="3200" dirty="0">
                <a:solidFill>
                  <a:srgbClr val="EDEDED"/>
                </a:solidFill>
              </a:rPr>
              <a:t> monter contre ce peuple, car il est </a:t>
            </a:r>
            <a:r>
              <a:rPr lang="fr-FR" sz="3200" dirty="0">
                <a:solidFill>
                  <a:srgbClr val="FFFF00"/>
                </a:solidFill>
              </a:rPr>
              <a:t>plus fort</a:t>
            </a:r>
            <a:r>
              <a:rPr lang="fr-FR" sz="3200" dirty="0">
                <a:solidFill>
                  <a:srgbClr val="EDEDED"/>
                </a:solidFill>
              </a:rPr>
              <a:t> que nous.''     </a:t>
            </a:r>
            <a:r>
              <a:rPr lang="fr-FR" dirty="0">
                <a:solidFill>
                  <a:srgbClr val="EDEDED"/>
                </a:solidFill>
              </a:rPr>
              <a:t>No 13:31</a:t>
            </a:r>
          </a:p>
          <a:p>
            <a:pPr marL="0" indent="0">
              <a:buNone/>
            </a:pPr>
            <a:endParaRPr lang="fr-FR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FR" sz="3200" dirty="0">
                <a:solidFill>
                  <a:schemeClr val="tx1"/>
                </a:solidFill>
              </a:rPr>
              <a:t>ISRAËL NE SUIT PAS LA VOIE DE L'ÉTERNEL!</a:t>
            </a:r>
          </a:p>
          <a:p>
            <a:endParaRPr lang="fr-FR">
              <a:solidFill>
                <a:srgbClr val="FFFFFF"/>
              </a:solidFill>
            </a:endParaRPr>
          </a:p>
          <a:p>
            <a:endParaRPr lang="fr-FR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447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38104-E9B1-4363-BD47-DCA8AFF6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BBE59-9A3C-4A63-ADD2-F054B6D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688" y="1804730"/>
            <a:ext cx="11907837" cy="4977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 dirty="0"/>
              <a:t>L'EXPLORATION...</a:t>
            </a:r>
            <a:r>
              <a:rPr lang="fr-FR" sz="3200" dirty="0">
                <a:solidFill>
                  <a:srgbClr val="FFFF00"/>
                </a:solidFill>
              </a:rPr>
              <a:t>LA RÉPLIQUE DE CALEB.</a:t>
            </a:r>
            <a:endParaRPr lang="fr-FR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 sz="3200"/>
          </a:p>
          <a:p>
            <a:pPr marL="0" indent="0">
              <a:buNone/>
            </a:pPr>
            <a:r>
              <a:rPr lang="fr-FR" sz="3200" dirty="0"/>
              <a:t>Caleb...dit: "</a:t>
            </a:r>
            <a:r>
              <a:rPr lang="fr-FR" sz="3200" dirty="0">
                <a:solidFill>
                  <a:srgbClr val="FFFF00"/>
                </a:solidFill>
              </a:rPr>
              <a:t>Montons</a:t>
            </a:r>
            <a:r>
              <a:rPr lang="fr-FR" sz="3200" dirty="0"/>
              <a:t>, emparons-nous du pays, nous y serons </a:t>
            </a:r>
            <a:r>
              <a:rPr lang="fr-FR" sz="3200" dirty="0">
                <a:solidFill>
                  <a:srgbClr val="FFFF00"/>
                </a:solidFill>
              </a:rPr>
              <a:t>vainqueurs!</a:t>
            </a:r>
            <a:r>
              <a:rPr lang="fr-FR" sz="3200" dirty="0"/>
              <a:t>"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Bref...</a:t>
            </a:r>
            <a:r>
              <a:rPr lang="fr-FR" sz="3200" dirty="0">
                <a:solidFill>
                  <a:srgbClr val="FFFF00"/>
                </a:solidFill>
              </a:rPr>
              <a:t>NOUS POUVONS!!!!!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 dirty="0">
                <a:solidFill>
                  <a:schemeClr val="tx1"/>
                </a:solidFill>
              </a:rPr>
              <a:t>CALEB SUIT  LA VOIE DE L'ÉTERNEL!</a:t>
            </a:r>
          </a:p>
          <a:p>
            <a:endParaRPr lang="fr-FR">
              <a:solidFill>
                <a:srgbClr val="FFFFFF"/>
              </a:solidFill>
            </a:endParaRPr>
          </a:p>
          <a:p>
            <a:endParaRPr lang="fr-FR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179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38104-E9B1-4363-BD47-DCA8AFF6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BBE59-9A3C-4A63-ADD2-F054B6D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688" y="1804730"/>
            <a:ext cx="11907837" cy="4977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/>
              <a:t>L'EXPLORATION...</a:t>
            </a:r>
            <a:r>
              <a:rPr lang="fr-FR" sz="3200">
                <a:solidFill>
                  <a:srgbClr val="FFFF00"/>
                </a:solidFill>
              </a:rPr>
              <a:t>LE RÉSULTAT</a:t>
            </a:r>
            <a:endParaRPr lang="fr-FR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 sz="3200"/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Dieu à Israël:</a:t>
            </a: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"...ceux-là </a:t>
            </a:r>
            <a:r>
              <a:rPr lang="fr-FR" sz="3200">
                <a:solidFill>
                  <a:srgbClr val="FFFF00"/>
                </a:solidFill>
              </a:rPr>
              <a:t>ne verront point</a:t>
            </a:r>
            <a:r>
              <a:rPr lang="fr-FR" sz="3200">
                <a:solidFill>
                  <a:srgbClr val="EDEDED"/>
                </a:solidFill>
              </a:rPr>
              <a:t> le pays que j'ai juré à leurs pères de leur donner..."   </a:t>
            </a:r>
            <a:r>
              <a:rPr lang="fr-FR">
                <a:solidFill>
                  <a:srgbClr val="EDEDED"/>
                </a:solidFill>
              </a:rPr>
              <a:t>No 14:23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LA NATION D'ISRAËL A SABOTÉ LE PLAN DE DIEU POUR ELLE.</a:t>
            </a:r>
          </a:p>
          <a:p>
            <a:endParaRPr lang="fr-FR">
              <a:solidFill>
                <a:srgbClr val="FFFFFF"/>
              </a:solidFill>
            </a:endParaRPr>
          </a:p>
          <a:p>
            <a:endParaRPr lang="fr-FR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979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38104-E9B1-4363-BD47-DCA8AFF6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BBE59-9A3C-4A63-ADD2-F054B6D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688" y="1804730"/>
            <a:ext cx="11907837" cy="49770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/>
              <a:t>L'EXPLORATION...LE RÉSULTAT</a:t>
            </a:r>
            <a:endParaRPr lang="fr-FR"/>
          </a:p>
          <a:p>
            <a:pPr marL="0" indent="0">
              <a:buNone/>
            </a:pPr>
            <a:endParaRPr lang="fr-FR" sz="3200"/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Dieu à Moïse</a:t>
            </a: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"...parce que mon serviteur Caleb...</a:t>
            </a:r>
            <a:r>
              <a:rPr lang="fr-FR" sz="3200">
                <a:solidFill>
                  <a:srgbClr val="FFFF00"/>
                </a:solidFill>
              </a:rPr>
              <a:t>a pleinement suivi ma voie</a:t>
            </a:r>
            <a:r>
              <a:rPr lang="fr-FR" sz="3200">
                <a:solidFill>
                  <a:srgbClr val="EDEDED"/>
                </a:solidFill>
              </a:rPr>
              <a:t>, je le ferai </a:t>
            </a:r>
            <a:r>
              <a:rPr lang="fr-FR" sz="3200">
                <a:solidFill>
                  <a:srgbClr val="FFFF00"/>
                </a:solidFill>
              </a:rPr>
              <a:t>entrer</a:t>
            </a:r>
            <a:r>
              <a:rPr lang="fr-FR" sz="3200">
                <a:solidFill>
                  <a:srgbClr val="EDEDED"/>
                </a:solidFill>
              </a:rPr>
              <a:t> dans le pays où il est allé et ses descendants le posséderont.."    </a:t>
            </a:r>
            <a:r>
              <a:rPr lang="fr-FR">
                <a:solidFill>
                  <a:srgbClr val="EDEDED"/>
                </a:solidFill>
              </a:rPr>
              <a:t>No 14:24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CALEB  A ACCOMPLI LE PLAN DE DIEU POUR LUI. </a:t>
            </a:r>
          </a:p>
          <a:p>
            <a:endParaRPr lang="fr-FR">
              <a:solidFill>
                <a:srgbClr val="FFFFFF"/>
              </a:solidFill>
            </a:endParaRPr>
          </a:p>
          <a:p>
            <a:endParaRPr lang="fr-FR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570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38104-E9B1-4363-BD47-DCA8AFF67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BBE59-9A3C-4A63-ADD2-F054B6D31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688" y="1804988"/>
            <a:ext cx="11907837" cy="492363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fr-FR" sz="3200" dirty="0"/>
              <a:t>Caleb a pleinement suivi la voie de l'Éternel, parce qu'il était:</a:t>
            </a:r>
          </a:p>
          <a:p>
            <a:pPr marL="0" indent="0">
              <a:buNone/>
            </a:pPr>
            <a:r>
              <a:rPr lang="fr-FR" sz="3200" dirty="0"/>
              <a:t>  </a:t>
            </a:r>
            <a:r>
              <a:rPr lang="fr-FR" sz="3200" dirty="0">
                <a:solidFill>
                  <a:srgbClr val="FFFF00"/>
                </a:solidFill>
              </a:rPr>
              <a:t> ANIMÉ D'UN AUTRE ESPRIT!!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Dieu à Moïse: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"Et parce que mon serviteur Caleb</a:t>
            </a:r>
            <a:r>
              <a:rPr lang="fr-FR" sz="3200" dirty="0">
                <a:solidFill>
                  <a:srgbClr val="FFFF00"/>
                </a:solidFill>
              </a:rPr>
              <a:t> a été animé d'un autre esprit</a:t>
            </a:r>
            <a:r>
              <a:rPr lang="fr-FR" sz="3200" dirty="0">
                <a:solidFill>
                  <a:srgbClr val="EDEDED"/>
                </a:solidFill>
              </a:rPr>
              <a:t>, et qu'il a pleinement suivi ma voie..."   </a:t>
            </a:r>
            <a:r>
              <a:rPr lang="fr-FR" dirty="0">
                <a:solidFill>
                  <a:srgbClr val="EDEDED"/>
                </a:solidFill>
              </a:rPr>
              <a:t>No 14:24</a:t>
            </a: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Face aux mêmes circonstances: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ISRAËL A ÉTÉ ANIMÉ D'UN ESPRIT DE </a:t>
            </a:r>
            <a:r>
              <a:rPr lang="fr-FR" sz="3200" dirty="0">
                <a:solidFill>
                  <a:srgbClr val="FFFF00"/>
                </a:solidFill>
              </a:rPr>
              <a:t>CRAINTE.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CALEB A ÉTÉ ANIMÉ D'UN ESPRIT DE </a:t>
            </a:r>
            <a:r>
              <a:rPr lang="fr-FR" sz="3200" dirty="0">
                <a:solidFill>
                  <a:srgbClr val="FFFF00"/>
                </a:solidFill>
              </a:rPr>
              <a:t>CONFIANCE!</a:t>
            </a:r>
          </a:p>
          <a:p>
            <a:endParaRPr lang="fr-FR" dirty="0">
              <a:solidFill>
                <a:srgbClr val="FFFFFF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37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DDA0FF-D290-479A-B77A-3317D9D003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21641" r="16384"/>
          <a:stretch/>
        </p:blipFill>
        <p:spPr>
          <a:xfrm>
            <a:off x="4636008" y="10"/>
            <a:ext cx="7555992" cy="6857990"/>
          </a:xfrm>
          <a:prstGeom prst="rect">
            <a:avLst/>
          </a:prstGeom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D77D416-66F5-413A-9B46-6289471B36B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139700" dist="508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E699FB4-DECB-4254-9EA0-15FE91274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4781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#jesuiscaleb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59A121-AD1A-4B3B-AA9E-D3AC3F0C7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0175" y="1616075"/>
            <a:ext cx="4527550" cy="513805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3200"/>
              <a:t>La </a:t>
            </a:r>
            <a:r>
              <a:rPr lang="en-US" sz="3200" err="1"/>
              <a:t>Confiance</a:t>
            </a:r>
            <a:r>
              <a:rPr lang="en-US" sz="3200"/>
              <a:t> de Caleb </a:t>
            </a:r>
            <a:r>
              <a:rPr lang="en-US" sz="3200" err="1"/>
              <a:t>est</a:t>
            </a:r>
            <a:r>
              <a:rPr lang="en-US" sz="3200"/>
              <a:t> </a:t>
            </a:r>
            <a:r>
              <a:rPr lang="en-US" sz="3200" err="1">
                <a:solidFill>
                  <a:srgbClr val="FFFF00"/>
                </a:solidFill>
              </a:rPr>
              <a:t>enracinée</a:t>
            </a:r>
            <a:r>
              <a:rPr lang="en-US" sz="3200"/>
              <a:t> </a:t>
            </a:r>
            <a:r>
              <a:rPr lang="en-US" sz="3200" err="1"/>
              <a:t>dans</a:t>
            </a:r>
            <a:r>
              <a:rPr lang="en-US" sz="3200"/>
              <a:t>:</a:t>
            </a:r>
          </a:p>
          <a:p>
            <a:endParaRPr lang="en-US" sz="2400"/>
          </a:p>
          <a:p>
            <a:r>
              <a:rPr lang="en-US" sz="3200">
                <a:solidFill>
                  <a:srgbClr val="FFFF00"/>
                </a:solidFill>
              </a:rPr>
              <a:t>L a </a:t>
            </a:r>
            <a:r>
              <a:rPr lang="en-US" sz="3200" err="1">
                <a:solidFill>
                  <a:srgbClr val="FFFF00"/>
                </a:solidFill>
              </a:rPr>
              <a:t>Présence</a:t>
            </a:r>
            <a:r>
              <a:rPr lang="en-US" sz="3200">
                <a:solidFill>
                  <a:srgbClr val="FFFF00"/>
                </a:solidFill>
              </a:rPr>
              <a:t> de Dieu.</a:t>
            </a:r>
          </a:p>
          <a:p>
            <a:pPr marL="0"/>
            <a:r>
              <a:rPr lang="en-US" sz="3200"/>
              <a:t>"...</a:t>
            </a:r>
            <a:r>
              <a:rPr lang="en-US" sz="3200" err="1"/>
              <a:t>n'ayez</a:t>
            </a:r>
            <a:r>
              <a:rPr lang="en-US" sz="3200"/>
              <a:t> pas </a:t>
            </a:r>
            <a:r>
              <a:rPr lang="en-US" sz="3200" err="1"/>
              <a:t>peur</a:t>
            </a:r>
            <a:r>
              <a:rPr lang="en-US" sz="3200"/>
              <a:t> des habitants de </a:t>
            </a:r>
            <a:r>
              <a:rPr lang="en-US" sz="3200" err="1"/>
              <a:t>ce</a:t>
            </a:r>
            <a:r>
              <a:rPr lang="en-US" sz="3200"/>
              <a:t> pays: nous </a:t>
            </a:r>
            <a:r>
              <a:rPr lang="en-US" sz="3200" err="1"/>
              <a:t>n'en</a:t>
            </a:r>
            <a:r>
              <a:rPr lang="en-US" sz="3200"/>
              <a:t> </a:t>
            </a:r>
            <a:r>
              <a:rPr lang="en-US" sz="3200" err="1"/>
              <a:t>ferons</a:t>
            </a:r>
            <a:r>
              <a:rPr lang="en-US" sz="3200"/>
              <a:t> </a:t>
            </a:r>
            <a:r>
              <a:rPr lang="en-US" sz="3200" err="1"/>
              <a:t>qu'une</a:t>
            </a:r>
            <a:r>
              <a:rPr lang="en-US" sz="3200"/>
              <a:t> </a:t>
            </a:r>
            <a:r>
              <a:rPr lang="en-US" sz="3200" err="1"/>
              <a:t>bouchée</a:t>
            </a:r>
            <a:r>
              <a:rPr lang="en-US" sz="3200"/>
              <a:t>...</a:t>
            </a:r>
            <a:r>
              <a:rPr lang="en-US" sz="3200">
                <a:solidFill>
                  <a:srgbClr val="FFFF00"/>
                </a:solidFill>
              </a:rPr>
              <a:t>le Seigneur </a:t>
            </a:r>
            <a:r>
              <a:rPr lang="en-US" sz="3200" err="1">
                <a:solidFill>
                  <a:srgbClr val="FFFF00"/>
                </a:solidFill>
              </a:rPr>
              <a:t>est</a:t>
            </a:r>
            <a:r>
              <a:rPr lang="en-US" sz="3200"/>
              <a:t> </a:t>
            </a:r>
            <a:r>
              <a:rPr lang="en-US" sz="3200">
                <a:solidFill>
                  <a:srgbClr val="FFFF00"/>
                </a:solidFill>
              </a:rPr>
              <a:t>avec nous</a:t>
            </a:r>
            <a:r>
              <a:rPr lang="en-US" sz="3200"/>
              <a:t>...ne les </a:t>
            </a:r>
            <a:r>
              <a:rPr lang="en-US" sz="3200" err="1"/>
              <a:t>craignez</a:t>
            </a:r>
            <a:r>
              <a:rPr lang="en-US" sz="3200"/>
              <a:t> </a:t>
            </a:r>
            <a:r>
              <a:rPr lang="en-US" sz="3200" err="1"/>
              <a:t>donc</a:t>
            </a:r>
            <a:r>
              <a:rPr lang="en-US" sz="3200"/>
              <a:t> pas."</a:t>
            </a:r>
            <a:r>
              <a:rPr lang="en-US"/>
              <a:t>  </a:t>
            </a:r>
          </a:p>
          <a:p>
            <a:pPr marL="0" indent="0">
              <a:buNone/>
            </a:pPr>
            <a:r>
              <a:rPr lang="en-US"/>
              <a:t> No   14:9      BFC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5D27199-E638-4C08-A782-1B436B9C2FD3}"/>
              </a:ext>
            </a:extLst>
          </p:cNvPr>
          <p:cNvSpPr txBox="1"/>
          <p:nvPr/>
        </p:nvSpPr>
        <p:spPr>
          <a:xfrm>
            <a:off x="9408452" y="3600450"/>
            <a:ext cx="2743200" cy="107721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3200">
                <a:solidFill>
                  <a:srgbClr val="FFFFFF"/>
                </a:solidFill>
              </a:rPr>
              <a:t>Présence de </a:t>
            </a:r>
          </a:p>
          <a:p>
            <a:pPr algn="ctr"/>
            <a:r>
              <a:rPr lang="fr-FR" sz="3200">
                <a:solidFill>
                  <a:srgbClr val="FFFFFF"/>
                </a:solidFill>
              </a:rPr>
              <a:t>Dieu.</a:t>
            </a:r>
          </a:p>
        </p:txBody>
      </p:sp>
    </p:spTree>
    <p:extLst>
      <p:ext uri="{BB962C8B-B14F-4D97-AF65-F5344CB8AC3E}">
        <p14:creationId xmlns:p14="http://schemas.microsoft.com/office/powerpoint/2010/main" val="2383524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DDA0FF-D290-479A-B77A-3317D9D003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21641" r="16384"/>
          <a:stretch/>
        </p:blipFill>
        <p:spPr>
          <a:xfrm>
            <a:off x="4636008" y="10"/>
            <a:ext cx="7555992" cy="6857990"/>
          </a:xfrm>
          <a:prstGeom prst="rect">
            <a:avLst/>
          </a:prstGeom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D77D416-66F5-413A-9B46-6289471B36B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139700" dist="508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E699FB4-DECB-4254-9EA0-15FE91274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4781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#jesuiscaleb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59A121-AD1A-4B3B-AA9E-D3AC3F0C7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0175" y="1616075"/>
            <a:ext cx="4527550" cy="51380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La </a:t>
            </a:r>
            <a:r>
              <a:rPr lang="en-US" sz="3200" err="1"/>
              <a:t>Confiance</a:t>
            </a:r>
            <a:r>
              <a:rPr lang="en-US" sz="3200"/>
              <a:t> de Caleb </a:t>
            </a:r>
            <a:r>
              <a:rPr lang="en-US" sz="3200" err="1"/>
              <a:t>est</a:t>
            </a:r>
            <a:r>
              <a:rPr lang="en-US" sz="3200"/>
              <a:t> </a:t>
            </a:r>
            <a:r>
              <a:rPr lang="en-US" sz="3200" err="1">
                <a:solidFill>
                  <a:srgbClr val="FFFF00"/>
                </a:solidFill>
              </a:rPr>
              <a:t>enracinée</a:t>
            </a:r>
            <a:r>
              <a:rPr lang="en-US" sz="3200"/>
              <a:t> </a:t>
            </a:r>
            <a:r>
              <a:rPr lang="en-US" sz="3200" err="1"/>
              <a:t>dans</a:t>
            </a:r>
            <a:r>
              <a:rPr lang="en-US" sz="3200"/>
              <a:t>:</a:t>
            </a:r>
          </a:p>
          <a:p>
            <a:endParaRPr lang="en-US" sz="2400"/>
          </a:p>
          <a:p>
            <a:r>
              <a:rPr lang="en-US" sz="3200">
                <a:solidFill>
                  <a:srgbClr val="FFFF00"/>
                </a:solidFill>
              </a:rPr>
              <a:t>La Puissance de Dieu.</a:t>
            </a:r>
          </a:p>
          <a:p>
            <a:pPr marL="0" indent="0">
              <a:buNone/>
            </a:pPr>
            <a:r>
              <a:rPr lang="en-US" sz="3200">
                <a:solidFill>
                  <a:srgbClr val="FFFFFF"/>
                </a:solidFill>
              </a:rPr>
              <a:t>"...</a:t>
            </a:r>
            <a:r>
              <a:rPr lang="en-US" sz="3200" err="1">
                <a:solidFill>
                  <a:srgbClr val="FFFFFF"/>
                </a:solidFill>
              </a:rPr>
              <a:t>L'Éternel</a:t>
            </a:r>
            <a:r>
              <a:rPr lang="en-US" sz="3200">
                <a:solidFill>
                  <a:srgbClr val="FFFFFF"/>
                </a:solidFill>
              </a:rPr>
              <a:t>...nous </a:t>
            </a:r>
            <a:r>
              <a:rPr lang="en-US" sz="3200" err="1">
                <a:solidFill>
                  <a:srgbClr val="FFFF00"/>
                </a:solidFill>
              </a:rPr>
              <a:t>mènera</a:t>
            </a:r>
            <a:r>
              <a:rPr lang="en-US" sz="3200">
                <a:solidFill>
                  <a:srgbClr val="FFFFFF"/>
                </a:solidFill>
              </a:rPr>
              <a:t> </a:t>
            </a:r>
            <a:r>
              <a:rPr lang="en-US" sz="3200" err="1">
                <a:solidFill>
                  <a:srgbClr val="FFFFFF"/>
                </a:solidFill>
              </a:rPr>
              <a:t>dans</a:t>
            </a:r>
            <a:r>
              <a:rPr lang="en-US" sz="3200">
                <a:solidFill>
                  <a:srgbClr val="FFFFFF"/>
                </a:solidFill>
              </a:rPr>
              <a:t> </a:t>
            </a:r>
            <a:r>
              <a:rPr lang="en-US" sz="3200" err="1">
                <a:solidFill>
                  <a:srgbClr val="FFFFFF"/>
                </a:solidFill>
              </a:rPr>
              <a:t>ce</a:t>
            </a:r>
            <a:r>
              <a:rPr lang="en-US" sz="3200">
                <a:solidFill>
                  <a:srgbClr val="FFFFFF"/>
                </a:solidFill>
              </a:rPr>
              <a:t> pays..."   </a:t>
            </a:r>
            <a:r>
              <a:rPr lang="en-US">
                <a:solidFill>
                  <a:srgbClr val="FFFFFF"/>
                </a:solidFill>
              </a:rPr>
              <a:t>No 14:8</a:t>
            </a:r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5D27199-E638-4C08-A782-1B436B9C2FD3}"/>
              </a:ext>
            </a:extLst>
          </p:cNvPr>
          <p:cNvSpPr txBox="1"/>
          <p:nvPr/>
        </p:nvSpPr>
        <p:spPr>
          <a:xfrm>
            <a:off x="9408452" y="3600450"/>
            <a:ext cx="2743200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/>
              <a:t>Présence de </a:t>
            </a:r>
          </a:p>
          <a:p>
            <a:pPr algn="ctr"/>
            <a:r>
              <a:rPr lang="fr-FR" sz="2800"/>
              <a:t>Dieu.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54333F-6DB7-4704-B71D-692CA4115B36}"/>
              </a:ext>
            </a:extLst>
          </p:cNvPr>
          <p:cNvSpPr txBox="1"/>
          <p:nvPr/>
        </p:nvSpPr>
        <p:spPr>
          <a:xfrm>
            <a:off x="6913498" y="5172075"/>
            <a:ext cx="2743200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/>
              <a:t>Puissance de Dieu.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2020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DDA0FF-D290-479A-B77A-3317D9D0032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21641" r="16384"/>
          <a:stretch/>
        </p:blipFill>
        <p:spPr>
          <a:xfrm>
            <a:off x="4636008" y="10"/>
            <a:ext cx="7555992" cy="6857990"/>
          </a:xfrm>
          <a:prstGeom prst="rect">
            <a:avLst/>
          </a:prstGeom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D77D416-66F5-413A-9B46-6289471B36B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  <a:effectLst>
            <a:outerShdw blurRad="139700" dist="508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E699FB4-DECB-4254-9EA0-15FE91274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47816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#jesuiscaleb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59A121-AD1A-4B3B-AA9E-D3AC3F0C7C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0175" y="1616075"/>
            <a:ext cx="4527550" cy="51380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La </a:t>
            </a:r>
            <a:r>
              <a:rPr lang="en-US" sz="3200" err="1"/>
              <a:t>Confiance</a:t>
            </a:r>
            <a:r>
              <a:rPr lang="en-US" sz="3200"/>
              <a:t> de Caleb </a:t>
            </a:r>
            <a:r>
              <a:rPr lang="en-US" sz="3200" err="1"/>
              <a:t>est</a:t>
            </a:r>
            <a:r>
              <a:rPr lang="en-US" sz="3200"/>
              <a:t> </a:t>
            </a:r>
            <a:r>
              <a:rPr lang="en-US" sz="3200" err="1">
                <a:solidFill>
                  <a:srgbClr val="FFFF00"/>
                </a:solidFill>
              </a:rPr>
              <a:t>enracinée</a:t>
            </a:r>
            <a:r>
              <a:rPr lang="en-US" sz="3200"/>
              <a:t> </a:t>
            </a:r>
            <a:r>
              <a:rPr lang="en-US" sz="3200" err="1"/>
              <a:t>dans</a:t>
            </a:r>
            <a:r>
              <a:rPr lang="en-US" sz="3200"/>
              <a:t>:</a:t>
            </a:r>
          </a:p>
          <a:p>
            <a:endParaRPr lang="en-US" sz="2400"/>
          </a:p>
          <a:p>
            <a:r>
              <a:rPr lang="en-US" sz="3200">
                <a:solidFill>
                  <a:srgbClr val="FFFF00"/>
                </a:solidFill>
              </a:rPr>
              <a:t>Les Provisions de Dieu.</a:t>
            </a:r>
          </a:p>
          <a:p>
            <a:pPr marL="0" indent="0">
              <a:buNone/>
            </a:pPr>
            <a:r>
              <a:rPr lang="en-US" sz="3200">
                <a:solidFill>
                  <a:srgbClr val="FFFFFF"/>
                </a:solidFill>
              </a:rPr>
              <a:t>"...</a:t>
            </a:r>
            <a:r>
              <a:rPr lang="en-US" sz="3200" err="1">
                <a:solidFill>
                  <a:srgbClr val="FFFFFF"/>
                </a:solidFill>
              </a:rPr>
              <a:t>L'Éternel</a:t>
            </a:r>
            <a:r>
              <a:rPr lang="en-US" sz="3200">
                <a:solidFill>
                  <a:srgbClr val="FFFFFF"/>
                </a:solidFill>
              </a:rPr>
              <a:t>...nous le </a:t>
            </a:r>
            <a:r>
              <a:rPr lang="en-US" sz="3200" err="1">
                <a:solidFill>
                  <a:srgbClr val="FFFF00"/>
                </a:solidFill>
              </a:rPr>
              <a:t>donnera</a:t>
            </a:r>
            <a:r>
              <a:rPr lang="en-US" sz="3200" err="1">
                <a:solidFill>
                  <a:srgbClr val="FFFFFF"/>
                </a:solidFill>
              </a:rPr>
              <a:t>:c'est</a:t>
            </a:r>
            <a:r>
              <a:rPr lang="en-US" sz="3200">
                <a:solidFill>
                  <a:srgbClr val="FFFFFF"/>
                </a:solidFill>
              </a:rPr>
              <a:t> un pays </a:t>
            </a:r>
            <a:r>
              <a:rPr lang="en-US" sz="3200" err="1">
                <a:solidFill>
                  <a:srgbClr val="FFFFFF"/>
                </a:solidFill>
              </a:rPr>
              <a:t>où</a:t>
            </a:r>
            <a:r>
              <a:rPr lang="en-US" sz="3200">
                <a:solidFill>
                  <a:srgbClr val="FFFFFF"/>
                </a:solidFill>
              </a:rPr>
              <a:t> </a:t>
            </a:r>
            <a:r>
              <a:rPr lang="en-US" sz="3200" err="1">
                <a:solidFill>
                  <a:srgbClr val="FFFFFF"/>
                </a:solidFill>
              </a:rPr>
              <a:t>coulent</a:t>
            </a:r>
            <a:r>
              <a:rPr lang="en-US" sz="3200">
                <a:solidFill>
                  <a:srgbClr val="FFFFFF"/>
                </a:solidFill>
              </a:rPr>
              <a:t> le </a:t>
            </a:r>
            <a:r>
              <a:rPr lang="en-US" sz="3200" err="1">
                <a:solidFill>
                  <a:srgbClr val="FFFFFF"/>
                </a:solidFill>
              </a:rPr>
              <a:t>lait</a:t>
            </a:r>
            <a:r>
              <a:rPr lang="en-US" sz="3200">
                <a:solidFill>
                  <a:srgbClr val="FFFFFF"/>
                </a:solidFill>
              </a:rPr>
              <a:t> et le </a:t>
            </a:r>
            <a:r>
              <a:rPr lang="en-US" sz="3200" err="1">
                <a:solidFill>
                  <a:srgbClr val="FFFFFF"/>
                </a:solidFill>
              </a:rPr>
              <a:t>miel</a:t>
            </a:r>
            <a:r>
              <a:rPr lang="en-US" sz="3200">
                <a:solidFill>
                  <a:srgbClr val="FFFFFF"/>
                </a:solidFill>
              </a:rPr>
              <a:t>."</a:t>
            </a:r>
          </a:p>
          <a:p>
            <a:pPr marL="0" indent="0">
              <a:buNone/>
            </a:pPr>
            <a:r>
              <a:rPr lang="en-US">
                <a:solidFill>
                  <a:srgbClr val="FFFFFF"/>
                </a:solidFill>
              </a:rPr>
              <a:t>No 14:8</a:t>
            </a:r>
            <a:endParaRPr lang="en-US" sz="3200">
              <a:solidFill>
                <a:srgbClr val="FFFFFF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5D27199-E638-4C08-A782-1B436B9C2FD3}"/>
              </a:ext>
            </a:extLst>
          </p:cNvPr>
          <p:cNvSpPr txBox="1"/>
          <p:nvPr/>
        </p:nvSpPr>
        <p:spPr>
          <a:xfrm>
            <a:off x="9408452" y="3600450"/>
            <a:ext cx="2743200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/>
              <a:t>Présence de </a:t>
            </a:r>
          </a:p>
          <a:p>
            <a:pPr algn="ctr"/>
            <a:r>
              <a:rPr lang="fr-FR" sz="2800"/>
              <a:t>Dieu.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54333F-6DB7-4704-B71D-692CA4115B36}"/>
              </a:ext>
            </a:extLst>
          </p:cNvPr>
          <p:cNvSpPr txBox="1"/>
          <p:nvPr/>
        </p:nvSpPr>
        <p:spPr>
          <a:xfrm>
            <a:off x="6913498" y="5172075"/>
            <a:ext cx="2743200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/>
              <a:t>Puissance de Dieu.</a:t>
            </a:r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F454088-55BA-406D-91CC-B2EFF4D2285A}"/>
              </a:ext>
            </a:extLst>
          </p:cNvPr>
          <p:cNvSpPr txBox="1"/>
          <p:nvPr/>
        </p:nvSpPr>
        <p:spPr>
          <a:xfrm>
            <a:off x="4713748" y="3571875"/>
            <a:ext cx="2743200" cy="95410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/>
              <a:t>Provisions de Dieu.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675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/>
              <a:t>45 ans plus tard, Caleb est toujours animé du même esprit face au plan de Dieu pour sa vie.</a:t>
            </a:r>
          </a:p>
          <a:p>
            <a:pPr marL="0" indent="0">
              <a:buNone/>
            </a:pPr>
            <a:endParaRPr lang="fr-FR" sz="3200"/>
          </a:p>
          <a:p>
            <a:pPr marL="0" indent="0">
              <a:buNone/>
            </a:pPr>
            <a:r>
              <a:rPr lang="fr-FR" sz="3200">
                <a:solidFill>
                  <a:srgbClr val="FFFF00"/>
                </a:solidFill>
              </a:rPr>
              <a:t>Provisions de Dieu.</a:t>
            </a:r>
          </a:p>
          <a:p>
            <a:pPr marL="0" indent="0">
              <a:buNone/>
            </a:pPr>
            <a:r>
              <a:rPr lang="fr-FR" sz="3200"/>
              <a:t>"L'Éternel  m'a fait vivre..."  </a:t>
            </a:r>
            <a:r>
              <a:rPr lang="fr-FR"/>
              <a:t>Jos 14:10.</a:t>
            </a:r>
            <a:endParaRPr lang="fr-FR" sz="3200"/>
          </a:p>
          <a:p>
            <a:pPr marL="0" indent="0">
              <a:buNone/>
            </a:pPr>
            <a:r>
              <a:rPr lang="fr-FR" sz="3200">
                <a:solidFill>
                  <a:srgbClr val="FFFF00"/>
                </a:solidFill>
              </a:rPr>
              <a:t>Puissance de Dieu.</a:t>
            </a:r>
          </a:p>
          <a:p>
            <a:pPr marL="0" indent="0">
              <a:buNone/>
            </a:pPr>
            <a:r>
              <a:rPr lang="fr-FR" sz="3200"/>
              <a:t>"Je suis encore vigoureux...j'ai autant de force ...pour combattre..."   </a:t>
            </a:r>
            <a:r>
              <a:rPr lang="fr-FR"/>
              <a:t>Jos 14:11.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640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/>
              <a:t>45 ans plus tard, Caleb est toujours animé du même esprit face au plan de Dieu pour sa vie.</a:t>
            </a:r>
          </a:p>
          <a:p>
            <a:pPr marL="0" indent="0">
              <a:buNone/>
            </a:pPr>
            <a:endParaRPr lang="fr-FR" sz="3200"/>
          </a:p>
          <a:p>
            <a:pPr marL="0" indent="0">
              <a:buNone/>
            </a:pPr>
            <a:r>
              <a:rPr lang="fr-FR" sz="3200">
                <a:solidFill>
                  <a:srgbClr val="FFFF00"/>
                </a:solidFill>
              </a:rPr>
              <a:t>Présence de Dieu.</a:t>
            </a: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"L'Éternel sera...</a:t>
            </a:r>
            <a:r>
              <a:rPr lang="fr-FR" sz="3200">
                <a:solidFill>
                  <a:srgbClr val="FFFF00"/>
                </a:solidFill>
              </a:rPr>
              <a:t>avec</a:t>
            </a:r>
            <a:r>
              <a:rPr lang="fr-FR" sz="3200">
                <a:solidFill>
                  <a:srgbClr val="EDEDED"/>
                </a:solidFill>
              </a:rPr>
              <a:t> moi..."   </a:t>
            </a:r>
            <a:r>
              <a:rPr lang="fr-FR">
                <a:solidFill>
                  <a:srgbClr val="EDEDED"/>
                </a:solidFill>
              </a:rPr>
              <a:t>Jos 14:12c</a:t>
            </a: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>
                <a:solidFill>
                  <a:srgbClr val="FFFF00"/>
                </a:solidFill>
              </a:rPr>
              <a:t>Promesse de Dieu.</a:t>
            </a: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"...je les chasserai, comme</a:t>
            </a:r>
            <a:r>
              <a:rPr lang="fr-FR" sz="3200">
                <a:solidFill>
                  <a:srgbClr val="FFFF00"/>
                </a:solidFill>
              </a:rPr>
              <a:t> l'Éternel a dit</a:t>
            </a:r>
            <a:r>
              <a:rPr lang="fr-FR" sz="3200">
                <a:solidFill>
                  <a:srgbClr val="EDEDED"/>
                </a:solidFill>
              </a:rPr>
              <a:t>."    </a:t>
            </a:r>
            <a:r>
              <a:rPr lang="fr-FR">
                <a:solidFill>
                  <a:srgbClr val="EDEDED"/>
                </a:solidFill>
              </a:rPr>
              <a:t>Jos 14:12d </a:t>
            </a:r>
            <a:r>
              <a:rPr lang="fr-FR" sz="3200">
                <a:solidFill>
                  <a:srgbClr val="EDEDED"/>
                </a:solidFill>
              </a:rPr>
              <a:t>   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546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fr-FR" sz="3200"/>
              <a:t>45 ans plus tard, Caleb est toujours animé du même esprit face au plan de Dieu pour sa vie.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"</a:t>
            </a:r>
            <a:r>
              <a:rPr lang="fr-FR" sz="3200">
                <a:solidFill>
                  <a:srgbClr val="FFFF00"/>
                </a:solidFill>
              </a:rPr>
              <a:t>Donne-moi donc cette montagne</a:t>
            </a:r>
            <a:r>
              <a:rPr lang="fr-FR" sz="3200">
                <a:solidFill>
                  <a:srgbClr val="EDEDED"/>
                </a:solidFill>
              </a:rPr>
              <a:t> dont l'Éternel a parlé..." </a:t>
            </a:r>
          </a:p>
          <a:p>
            <a:pPr marL="0" indent="0">
              <a:buNone/>
            </a:pPr>
            <a:r>
              <a:rPr lang="fr-FR">
                <a:solidFill>
                  <a:srgbClr val="EDEDED"/>
                </a:solidFill>
              </a:rPr>
              <a:t>Jos 14:12.</a:t>
            </a:r>
            <a:endParaRPr lang="fr-FR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"On donna à Caleb...</a:t>
            </a:r>
            <a:r>
              <a:rPr lang="fr-FR" sz="3200" err="1">
                <a:solidFill>
                  <a:srgbClr val="EDEDED"/>
                </a:solidFill>
              </a:rPr>
              <a:t>Kirjath-Arba</a:t>
            </a:r>
            <a:r>
              <a:rPr lang="fr-FR" sz="3200">
                <a:solidFill>
                  <a:srgbClr val="EDEDED"/>
                </a:solidFill>
              </a:rPr>
              <a:t>, qui est Hébron: </a:t>
            </a:r>
            <a:r>
              <a:rPr lang="fr-FR" sz="3200" err="1">
                <a:solidFill>
                  <a:srgbClr val="EDEDED"/>
                </a:solidFill>
              </a:rPr>
              <a:t>Arba</a:t>
            </a:r>
            <a:r>
              <a:rPr lang="fr-FR" sz="3200">
                <a:solidFill>
                  <a:srgbClr val="EDEDED"/>
                </a:solidFill>
              </a:rPr>
              <a:t> était le père d'</a:t>
            </a:r>
            <a:r>
              <a:rPr lang="fr-FR" sz="3200" err="1">
                <a:solidFill>
                  <a:srgbClr val="EDEDED"/>
                </a:solidFill>
              </a:rPr>
              <a:t>Anak</a:t>
            </a:r>
            <a:r>
              <a:rPr lang="fr-FR" sz="3200">
                <a:solidFill>
                  <a:srgbClr val="EDEDED"/>
                </a:solidFill>
              </a:rPr>
              <a:t>.  Caleb en </a:t>
            </a:r>
            <a:r>
              <a:rPr lang="fr-FR" sz="3200">
                <a:solidFill>
                  <a:srgbClr val="FFFF00"/>
                </a:solidFill>
              </a:rPr>
              <a:t>chassa</a:t>
            </a:r>
            <a:r>
              <a:rPr lang="fr-FR" sz="3200">
                <a:solidFill>
                  <a:srgbClr val="EDEDED"/>
                </a:solidFill>
              </a:rPr>
              <a:t> les trois fils d'</a:t>
            </a:r>
            <a:r>
              <a:rPr lang="fr-FR" sz="3200" err="1">
                <a:solidFill>
                  <a:srgbClr val="EDEDED"/>
                </a:solidFill>
              </a:rPr>
              <a:t>Anak</a:t>
            </a:r>
            <a:r>
              <a:rPr lang="fr-FR" sz="3200">
                <a:solidFill>
                  <a:srgbClr val="EDEDED"/>
                </a:solidFill>
              </a:rPr>
              <a:t>..."   </a:t>
            </a:r>
            <a:r>
              <a:rPr lang="fr-FR">
                <a:solidFill>
                  <a:srgbClr val="EDEDED"/>
                </a:solidFill>
              </a:rPr>
              <a:t>Jos 15:13,14</a:t>
            </a:r>
          </a:p>
          <a:p>
            <a:pPr marL="0" indent="0">
              <a:buNone/>
            </a:pPr>
            <a:r>
              <a:rPr lang="fr-FR" sz="3200">
                <a:solidFill>
                  <a:srgbClr val="EDEDED"/>
                </a:solidFill>
              </a:rPr>
              <a:t>  </a:t>
            </a:r>
            <a:endParaRPr lang="fr-FR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920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125" y="1825625"/>
            <a:ext cx="11353563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fr-FR" sz="3200" dirty="0"/>
              <a:t>Et nous??</a:t>
            </a:r>
          </a:p>
          <a:p>
            <a:r>
              <a:rPr lang="fr-FR" sz="3200" dirty="0">
                <a:solidFill>
                  <a:srgbClr val="FFFF00"/>
                </a:solidFill>
              </a:rPr>
              <a:t>Plan</a:t>
            </a:r>
            <a:r>
              <a:rPr lang="fr-FR" sz="3200" dirty="0">
                <a:solidFill>
                  <a:srgbClr val="EDEDED"/>
                </a:solidFill>
              </a:rPr>
              <a:t> de Dieu pour notre vie...</a:t>
            </a:r>
            <a:r>
              <a:rPr lang="fr-FR" sz="3200" dirty="0">
                <a:solidFill>
                  <a:srgbClr val="FFFF00"/>
                </a:solidFill>
              </a:rPr>
              <a:t>Ressembler</a:t>
            </a:r>
            <a:r>
              <a:rPr lang="fr-FR" sz="3200" dirty="0">
                <a:solidFill>
                  <a:srgbClr val="EDEDED"/>
                </a:solidFill>
              </a:rPr>
              <a:t> à Jésus-Christ</a:t>
            </a:r>
          </a:p>
          <a:p>
            <a:pPr marL="0" indent="0">
              <a:buNone/>
            </a:pPr>
            <a:r>
              <a:rPr lang="fr-FR" dirty="0">
                <a:solidFill>
                  <a:srgbClr val="EDEDED"/>
                </a:solidFill>
              </a:rPr>
              <a:t>"...nous savons que nous serons semblables à lui, car nous le verrons tel qu'il est."   1Jn 3:2.</a:t>
            </a:r>
          </a:p>
          <a:p>
            <a:r>
              <a:rPr lang="fr-FR" sz="3200" dirty="0">
                <a:solidFill>
                  <a:srgbClr val="FFFF00"/>
                </a:solidFill>
              </a:rPr>
              <a:t>Processus</a:t>
            </a:r>
            <a:r>
              <a:rPr lang="fr-FR" sz="3200" dirty="0">
                <a:solidFill>
                  <a:srgbClr val="EDEDED"/>
                </a:solidFill>
              </a:rPr>
              <a:t>...</a:t>
            </a:r>
            <a:r>
              <a:rPr lang="fr-FR" sz="3200" dirty="0">
                <a:solidFill>
                  <a:srgbClr val="FFFF00"/>
                </a:solidFill>
              </a:rPr>
              <a:t>Accomplir</a:t>
            </a:r>
            <a:r>
              <a:rPr lang="fr-FR" dirty="0">
                <a:solidFill>
                  <a:srgbClr val="EDEDED"/>
                </a:solidFill>
              </a:rPr>
              <a:t> ses œuvres en suivant la voie qu'il a tracée.</a:t>
            </a:r>
          </a:p>
          <a:p>
            <a:pPr marL="0" indent="0">
              <a:buNone/>
            </a:pPr>
            <a:r>
              <a:rPr lang="fr-FR" dirty="0">
                <a:solidFill>
                  <a:srgbClr val="EDEDED"/>
                </a:solidFill>
              </a:rPr>
              <a:t>"Car nous sommes son ouvrage, ayant été créés en Jésus-Christ pour de bonnes œuvres, que Dieu a préparées d'avance afin que nous les pratiquions."    </a:t>
            </a:r>
            <a:r>
              <a:rPr lang="fr-FR" dirty="0" err="1">
                <a:solidFill>
                  <a:srgbClr val="EDEDED"/>
                </a:solidFill>
              </a:rPr>
              <a:t>Ép</a:t>
            </a:r>
            <a:r>
              <a:rPr lang="fr-FR" dirty="0">
                <a:solidFill>
                  <a:srgbClr val="EDEDED"/>
                </a:solidFill>
              </a:rPr>
              <a:t> 2:10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  </a:t>
            </a:r>
            <a:endParaRPr lang="fr-FR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37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1818"/>
          </a:xfrm>
        </p:spPr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775" y="1825625"/>
            <a:ext cx="10233025" cy="493459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fr-FR" sz="3200" dirty="0"/>
              <a:t>Nous pouvons </a:t>
            </a:r>
            <a:r>
              <a:rPr lang="fr-FR" sz="3200" dirty="0">
                <a:solidFill>
                  <a:srgbClr val="FFFF00"/>
                </a:solidFill>
              </a:rPr>
              <a:t>tous</a:t>
            </a:r>
            <a:r>
              <a:rPr lang="fr-FR" sz="3200" dirty="0"/>
              <a:t> être des </a:t>
            </a:r>
            <a:r>
              <a:rPr lang="fr-FR" sz="3200" dirty="0">
                <a:solidFill>
                  <a:srgbClr val="FFFF00"/>
                </a:solidFill>
              </a:rPr>
              <a:t>Caleb </a:t>
            </a:r>
            <a:r>
              <a:rPr lang="fr-FR" sz="3200" dirty="0"/>
              <a:t>et réclamer ce que Dieu veut pour nous, malgré les "géants", parce qu'il nous assure de: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FFFF00"/>
                </a:solidFill>
              </a:rPr>
              <a:t>Sa Présence</a:t>
            </a:r>
            <a:r>
              <a:rPr lang="fr-FR" sz="3200" dirty="0"/>
              <a:t>.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"Et voici, je suis </a:t>
            </a:r>
            <a:r>
              <a:rPr lang="fr-FR" sz="3200" dirty="0">
                <a:solidFill>
                  <a:srgbClr val="FFFF00"/>
                </a:solidFill>
              </a:rPr>
              <a:t>avec</a:t>
            </a:r>
            <a:r>
              <a:rPr lang="fr-FR" sz="3200" dirty="0">
                <a:solidFill>
                  <a:srgbClr val="EDEDED"/>
                </a:solidFill>
              </a:rPr>
              <a:t> vous tous les jours, jusqu'à la fin du monde."    </a:t>
            </a:r>
            <a:r>
              <a:rPr lang="fr-FR" dirty="0">
                <a:solidFill>
                  <a:srgbClr val="EDEDED"/>
                </a:solidFill>
              </a:rPr>
              <a:t>Mt 28:20</a:t>
            </a:r>
            <a:r>
              <a:rPr lang="fr-FR" sz="3200" dirty="0">
                <a:solidFill>
                  <a:srgbClr val="EDEDED"/>
                </a:solidFill>
              </a:rPr>
              <a:t> 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FFFF00"/>
                </a:solidFill>
              </a:rPr>
              <a:t>Sa Puissance</a:t>
            </a:r>
            <a:r>
              <a:rPr lang="fr-FR" sz="3200" dirty="0">
                <a:solidFill>
                  <a:schemeClr val="tx1"/>
                </a:solidFill>
              </a:rPr>
              <a:t>.</a:t>
            </a:r>
            <a:endParaRPr lang="fr-F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fr-FR" sz="3200" dirty="0">
                <a:solidFill>
                  <a:srgbClr val="FFFFFF"/>
                </a:solidFill>
              </a:rPr>
              <a:t>"Car ce n'est pas un esprit de timidité que Dieu nous a donné, mais un esprit de </a:t>
            </a:r>
            <a:r>
              <a:rPr lang="fr-FR" sz="3200" dirty="0">
                <a:solidFill>
                  <a:srgbClr val="FFFF00"/>
                </a:solidFill>
              </a:rPr>
              <a:t>force</a:t>
            </a:r>
            <a:r>
              <a:rPr lang="fr-FR" sz="3200" dirty="0">
                <a:solidFill>
                  <a:srgbClr val="FFFFFF"/>
                </a:solidFill>
              </a:rPr>
              <a:t>, d'amour et de sagesse.</a:t>
            </a:r>
          </a:p>
          <a:p>
            <a:pPr marL="0" indent="0">
              <a:buNone/>
            </a:pPr>
            <a:r>
              <a:rPr lang="fr-FR" dirty="0">
                <a:solidFill>
                  <a:srgbClr val="FFFFFF"/>
                </a:solidFill>
              </a:rPr>
              <a:t>2Tim 1:7</a:t>
            </a: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37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1818"/>
          </a:xfrm>
        </p:spPr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775" y="1825625"/>
            <a:ext cx="10233025" cy="49345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r-FR" sz="3200"/>
              <a:t>Nous pouvons </a:t>
            </a:r>
            <a:r>
              <a:rPr lang="fr-FR" sz="3200">
                <a:solidFill>
                  <a:srgbClr val="FFFF00"/>
                </a:solidFill>
              </a:rPr>
              <a:t>tous</a:t>
            </a:r>
            <a:r>
              <a:rPr lang="fr-FR" sz="3200"/>
              <a:t> être des </a:t>
            </a:r>
            <a:r>
              <a:rPr lang="fr-FR" sz="3200">
                <a:solidFill>
                  <a:srgbClr val="FFFF00"/>
                </a:solidFill>
              </a:rPr>
              <a:t>Caleb</a:t>
            </a:r>
            <a:r>
              <a:rPr lang="fr-FR" sz="3200"/>
              <a:t> et réclamer ce que Dieu veut pour nous, malgré les "géants", parce qu'il nous assure de:</a:t>
            </a:r>
          </a:p>
          <a:p>
            <a:pPr marL="0" indent="0">
              <a:buNone/>
            </a:pPr>
            <a:r>
              <a:rPr lang="fr-FR" sz="3200">
                <a:solidFill>
                  <a:srgbClr val="FFFF00"/>
                </a:solidFill>
              </a:rPr>
              <a:t>Ses Provisions.</a:t>
            </a:r>
            <a:endParaRPr lang="fr-FR" sz="3200"/>
          </a:p>
          <a:p>
            <a:pPr marL="0" indent="0">
              <a:buNone/>
            </a:pPr>
            <a:r>
              <a:rPr lang="fr-FR" sz="3200">
                <a:solidFill>
                  <a:srgbClr val="FFFFFF"/>
                </a:solidFill>
              </a:rPr>
              <a:t>"Et mon Dieu pourvoira à </a:t>
            </a:r>
            <a:r>
              <a:rPr lang="fr-FR" sz="3200">
                <a:solidFill>
                  <a:srgbClr val="FFFF00"/>
                </a:solidFill>
              </a:rPr>
              <a:t>tous vos besoins</a:t>
            </a:r>
            <a:r>
              <a:rPr lang="fr-FR" sz="3200">
                <a:solidFill>
                  <a:srgbClr val="FFFFFF"/>
                </a:solidFill>
              </a:rPr>
              <a:t> selon sa richesse..."    </a:t>
            </a:r>
            <a:r>
              <a:rPr lang="fr-FR">
                <a:solidFill>
                  <a:srgbClr val="FFFFFF"/>
                </a:solidFill>
              </a:rPr>
              <a:t>Ph 4:19</a:t>
            </a:r>
          </a:p>
          <a:p>
            <a:pPr marL="0" indent="0">
              <a:buNone/>
            </a:pPr>
            <a:r>
              <a:rPr lang="fr-FR" sz="3200">
                <a:solidFill>
                  <a:srgbClr val="FFFFFF"/>
                </a:solidFill>
              </a:rPr>
              <a:t>"En </a:t>
            </a:r>
            <a:r>
              <a:rPr lang="fr-FR" sz="3200">
                <a:solidFill>
                  <a:srgbClr val="FFFF00"/>
                </a:solidFill>
              </a:rPr>
              <a:t>chacun</a:t>
            </a:r>
            <a:r>
              <a:rPr lang="fr-FR" sz="3200">
                <a:solidFill>
                  <a:srgbClr val="FFFFFF"/>
                </a:solidFill>
              </a:rPr>
              <a:t> l'Esprit Saint se manifeste par un </a:t>
            </a:r>
            <a:r>
              <a:rPr lang="fr-FR" sz="3200">
                <a:solidFill>
                  <a:srgbClr val="FFFF00"/>
                </a:solidFill>
              </a:rPr>
              <a:t>don</a:t>
            </a:r>
            <a:r>
              <a:rPr lang="fr-FR" sz="3200">
                <a:solidFill>
                  <a:srgbClr val="FFFFFF"/>
                </a:solidFill>
              </a:rPr>
              <a:t> pour le bien de tous."     </a:t>
            </a:r>
            <a:r>
              <a:rPr lang="fr-FR">
                <a:solidFill>
                  <a:srgbClr val="FFFFFF"/>
                </a:solidFill>
              </a:rPr>
              <a:t>1Co 12:7   BFC</a:t>
            </a: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660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CC8B4-386B-48B2-A93F-E6699E02F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50650"/>
          </a:xfrm>
        </p:spPr>
        <p:txBody>
          <a:bodyPr/>
          <a:lstStyle/>
          <a:p>
            <a:r>
              <a:rPr lang="fr-FR" sz="4000"/>
              <a:t>#</a:t>
            </a:r>
            <a:r>
              <a:rPr lang="fr-FR" sz="4000" err="1"/>
              <a:t>jesuiscaleb</a:t>
            </a:r>
            <a:endParaRPr lang="fr-FR" err="1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ADBA53-47C7-49CF-8549-41A868B02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775" y="1825625"/>
            <a:ext cx="10233025" cy="493459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En suivant pleinement la voie de l'Éternel, Caleb a été </a:t>
            </a:r>
            <a:r>
              <a:rPr lang="fr-FR" sz="3200" dirty="0">
                <a:solidFill>
                  <a:srgbClr val="FFFF00"/>
                </a:solidFill>
              </a:rPr>
              <a:t>une source de bénédiction</a:t>
            </a:r>
            <a:r>
              <a:rPr lang="fr-FR" sz="3200" dirty="0">
                <a:solidFill>
                  <a:srgbClr val="EDEDED"/>
                </a:solidFill>
              </a:rPr>
              <a:t> pour toute la nation d'Israël.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"Le pays fut dès lors en repos et sans guerre."   </a:t>
            </a:r>
            <a:r>
              <a:rPr lang="fr-FR" dirty="0">
                <a:solidFill>
                  <a:srgbClr val="EDEDED"/>
                </a:solidFill>
              </a:rPr>
              <a:t>Jos 14:15c</a:t>
            </a:r>
          </a:p>
          <a:p>
            <a:pPr marL="0" indent="0">
              <a:buNone/>
            </a:pPr>
            <a:endParaRPr lang="fr-FR" dirty="0">
              <a:solidFill>
                <a:srgbClr val="EDEDED"/>
              </a:solidFill>
            </a:endParaRPr>
          </a:p>
          <a:p>
            <a:pPr marL="0" indent="0">
              <a:buNone/>
            </a:pPr>
            <a:r>
              <a:rPr lang="fr-FR" sz="3200" dirty="0">
                <a:solidFill>
                  <a:srgbClr val="FFFF00"/>
                </a:solidFill>
              </a:rPr>
              <a:t>En suivant la voie que Dieu a tracé pour nous</a:t>
            </a:r>
            <a:r>
              <a:rPr lang="fr-FR" sz="3200" dirty="0">
                <a:solidFill>
                  <a:srgbClr val="EDEDED"/>
                </a:solidFill>
              </a:rPr>
              <a:t>, nous aussi, nous pouvons être une source de bénédiction pour: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Notre famille, notre église, notre communauté....même en étant </a:t>
            </a:r>
            <a:r>
              <a:rPr lang="fr-FR" sz="3200" dirty="0">
                <a:solidFill>
                  <a:srgbClr val="FFFF00"/>
                </a:solidFill>
              </a:rPr>
              <a:t>âgés</a:t>
            </a:r>
            <a:r>
              <a:rPr lang="fr-FR" sz="3200" dirty="0">
                <a:solidFill>
                  <a:srgbClr val="EDEDED"/>
                </a:solidFill>
              </a:rPr>
              <a:t>.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EDEDED"/>
                </a:solidFill>
              </a:rPr>
              <a:t>"Les justes...portent encore des fruits dans la </a:t>
            </a:r>
            <a:r>
              <a:rPr lang="fr-FR" sz="3200" dirty="0">
                <a:solidFill>
                  <a:srgbClr val="FFFF00"/>
                </a:solidFill>
              </a:rPr>
              <a:t>vieillesse</a:t>
            </a:r>
            <a:r>
              <a:rPr lang="fr-FR" sz="3200" dirty="0">
                <a:solidFill>
                  <a:srgbClr val="EDEDED"/>
                </a:solidFill>
              </a:rPr>
              <a:t>.."</a:t>
            </a:r>
          </a:p>
          <a:p>
            <a:pPr marL="0" indent="0">
              <a:buNone/>
            </a:pPr>
            <a:r>
              <a:rPr lang="fr-FR" dirty="0">
                <a:solidFill>
                  <a:srgbClr val="EDEDED"/>
                </a:solidFill>
              </a:rPr>
              <a:t>Ps 92:13,15.</a:t>
            </a: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  <a:p>
            <a:pPr marL="0" indent="0">
              <a:buNone/>
            </a:pPr>
            <a:endParaRPr lang="fr-FR" sz="3200" dirty="0">
              <a:solidFill>
                <a:srgbClr val="EDEDE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12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FFF75C9-59BC-4D2E-BD58-FBD1C01ECC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260447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678</Words>
  <Application>Microsoft Office PowerPoint</Application>
  <PresentationFormat>Widescreen</PresentationFormat>
  <Paragraphs>153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Depth</vt:lpstr>
      <vt:lpstr>PowerPoint Presentation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#jesuiscaleb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Yanick Lepine</cp:lastModifiedBy>
  <cp:revision>19</cp:revision>
  <dcterms:modified xsi:type="dcterms:W3CDTF">2018-03-04T14:07:49Z</dcterms:modified>
</cp:coreProperties>
</file>