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8" r:id="rId5"/>
    <p:sldId id="259" r:id="rId6"/>
    <p:sldId id="260" r:id="rId7"/>
    <p:sldId id="261" r:id="rId8"/>
    <p:sldId id="292" r:id="rId9"/>
    <p:sldId id="293" r:id="rId10"/>
    <p:sldId id="263" r:id="rId11"/>
    <p:sldId id="283" r:id="rId12"/>
    <p:sldId id="264" r:id="rId13"/>
    <p:sldId id="276" r:id="rId14"/>
    <p:sldId id="273" r:id="rId15"/>
    <p:sldId id="274" r:id="rId16"/>
    <p:sldId id="275" r:id="rId17"/>
    <p:sldId id="277" r:id="rId18"/>
    <p:sldId id="279" r:id="rId19"/>
    <p:sldId id="280" r:id="rId20"/>
    <p:sldId id="278" r:id="rId21"/>
    <p:sldId id="272" r:id="rId22"/>
    <p:sldId id="281" r:id="rId23"/>
    <p:sldId id="290" r:id="rId24"/>
    <p:sldId id="284" r:id="rId25"/>
    <p:sldId id="265" r:id="rId26"/>
    <p:sldId id="294" r:id="rId27"/>
    <p:sldId id="287" r:id="rId28"/>
    <p:sldId id="268" r:id="rId29"/>
    <p:sldId id="266" r:id="rId30"/>
    <p:sldId id="286" r:id="rId31"/>
    <p:sldId id="267" r:id="rId32"/>
    <p:sldId id="288" r:id="rId33"/>
    <p:sldId id="285" r:id="rId34"/>
    <p:sldId id="269" r:id="rId35"/>
    <p:sldId id="282" r:id="rId36"/>
    <p:sldId id="291" r:id="rId37"/>
    <p:sldId id="289"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27D349A-3F90-4287-9693-99B6EAF3E8DD}" v="6" dt="2019-01-20T13:00:18.8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4" d="100"/>
          <a:sy n="114" d="100"/>
        </p:scale>
        <p:origin x="474"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1/20/2019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509A250-FF31-4206-8172-F9D3106AACB1}" type="datetimeFigureOut">
              <a:rPr lang="en-US" dirty="0"/>
              <a:t>1/20/2019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509A250-FF31-4206-8172-F9D3106AACB1}" type="datetimeFigureOut">
              <a:rPr lang="en-US" dirty="0"/>
              <a:t>1/20/2019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1/20/2019</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1/20/2019</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1/20/2019</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1/20/2019</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1/20/2019</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509A250-FF31-4206-8172-F9D3106AACB1}" type="datetimeFigureOut">
              <a:rPr lang="en-US" dirty="0"/>
              <a:t>1/20/2019</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‹N°›</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148F340-FE04-41EA-8598-C1A67CA83DE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 b="9180"/>
          <a:stretch/>
        </p:blipFill>
        <p:spPr bwMode="auto">
          <a:xfrm>
            <a:off x="643467" y="643467"/>
            <a:ext cx="10905066" cy="5571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14320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51EB3-EE53-4341-9B58-E047015849BC}"/>
              </a:ext>
            </a:extLst>
          </p:cNvPr>
          <p:cNvSpPr>
            <a:spLocks noGrp="1"/>
          </p:cNvSpPr>
          <p:nvPr>
            <p:ph type="title"/>
          </p:nvPr>
        </p:nvSpPr>
        <p:spPr/>
        <p:txBody>
          <a:bodyPr/>
          <a:lstStyle/>
          <a:p>
            <a:r>
              <a:rPr lang="fr-CA" sz="3600" dirty="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6AF2459-446E-4FAC-8318-674437E7F00D}"/>
              </a:ext>
            </a:extLst>
          </p:cNvPr>
          <p:cNvSpPr>
            <a:spLocks noGrp="1"/>
          </p:cNvSpPr>
          <p:nvPr>
            <p:ph idx="1"/>
          </p:nvPr>
        </p:nvSpPr>
        <p:spPr>
          <a:xfrm>
            <a:off x="646112" y="1518082"/>
            <a:ext cx="10504242" cy="4730317"/>
          </a:xfrm>
        </p:spPr>
        <p:txBody>
          <a:bodyPr>
            <a:normAutofit/>
          </a:bodyPr>
          <a:lstStyle/>
          <a:p>
            <a:pPr marL="0" indent="0">
              <a:buNone/>
            </a:pPr>
            <a:r>
              <a:rPr lang="fr-CA" sz="3200" dirty="0">
                <a:latin typeface="Arial" panose="020B0604020202020204" pitchFamily="34" charset="0"/>
                <a:cs typeface="Arial" panose="020B0604020202020204" pitchFamily="34" charset="0"/>
              </a:rPr>
              <a:t>La vie chrétienne abondante(</a:t>
            </a:r>
            <a:r>
              <a:rPr lang="fr-CA" sz="2800" dirty="0" err="1">
                <a:latin typeface="Arial" panose="020B0604020202020204" pitchFamily="34" charset="0"/>
                <a:cs typeface="Arial" panose="020B0604020202020204" pitchFamily="34" charset="0"/>
              </a:rPr>
              <a:t>Jn</a:t>
            </a:r>
            <a:r>
              <a:rPr lang="fr-CA" sz="2800" dirty="0">
                <a:latin typeface="Arial" panose="020B0604020202020204" pitchFamily="34" charset="0"/>
                <a:cs typeface="Arial" panose="020B0604020202020204" pitchFamily="34" charset="0"/>
              </a:rPr>
              <a:t> 10:10).</a:t>
            </a:r>
          </a:p>
          <a:p>
            <a:pPr marL="0" indent="0">
              <a:buNone/>
            </a:pPr>
            <a:r>
              <a:rPr lang="fr-CA" sz="3200" dirty="0">
                <a:latin typeface="Arial" panose="020B0604020202020204" pitchFamily="34" charset="0"/>
                <a:cs typeface="Arial" panose="020B0604020202020204" pitchFamily="34" charset="0"/>
              </a:rPr>
              <a:t>Ce que ce n’est pas:</a:t>
            </a:r>
          </a:p>
          <a:p>
            <a:r>
              <a:rPr lang="fr-CA" sz="3200" dirty="0">
                <a:latin typeface="Arial" panose="020B0604020202020204" pitchFamily="34" charset="0"/>
                <a:cs typeface="Arial" panose="020B0604020202020204" pitchFamily="34" charset="0"/>
              </a:rPr>
              <a:t>La prospérité matérielle.</a:t>
            </a:r>
            <a:r>
              <a:rPr lang="fr-CA" sz="2800" dirty="0">
                <a:latin typeface="Arial" panose="020B0604020202020204" pitchFamily="34" charset="0"/>
                <a:cs typeface="Arial" panose="020B0604020202020204" pitchFamily="34" charset="0"/>
              </a:rPr>
              <a:t>(..</a:t>
            </a:r>
            <a:r>
              <a:rPr lang="fr-CA" sz="2800" dirty="0" err="1">
                <a:latin typeface="Arial" panose="020B0604020202020204" pitchFamily="34" charset="0"/>
                <a:cs typeface="Arial" panose="020B0604020202020204" pitchFamily="34" charset="0"/>
              </a:rPr>
              <a:t>Jésus..Mt</a:t>
            </a:r>
            <a:r>
              <a:rPr lang="fr-CA" sz="2800" dirty="0">
                <a:latin typeface="Arial" panose="020B0604020202020204" pitchFamily="34" charset="0"/>
                <a:cs typeface="Arial" panose="020B0604020202020204" pitchFamily="34" charset="0"/>
              </a:rPr>
              <a:t> 8)</a:t>
            </a:r>
          </a:p>
          <a:p>
            <a:r>
              <a:rPr lang="fr-CA" sz="3200" dirty="0">
                <a:latin typeface="Arial" panose="020B0604020202020204" pitchFamily="34" charset="0"/>
                <a:cs typeface="Arial" panose="020B0604020202020204" pitchFamily="34" charset="0"/>
              </a:rPr>
              <a:t>La perfection spirituelle.</a:t>
            </a:r>
            <a:r>
              <a:rPr lang="fr-CA" sz="2800" dirty="0">
                <a:latin typeface="Arial" panose="020B0604020202020204" pitchFamily="34" charset="0"/>
                <a:cs typeface="Arial" panose="020B0604020202020204" pitchFamily="34" charset="0"/>
              </a:rPr>
              <a:t>(..Paul. Ro 7)</a:t>
            </a:r>
          </a:p>
          <a:p>
            <a:pPr marL="0" indent="0">
              <a:buNone/>
            </a:pPr>
            <a:r>
              <a:rPr lang="fr-CA" sz="3200" dirty="0">
                <a:latin typeface="Arial" panose="020B0604020202020204" pitchFamily="34" charset="0"/>
                <a:cs typeface="Arial" panose="020B0604020202020204" pitchFamily="34" charset="0"/>
              </a:rPr>
              <a:t>Ce que c’est:</a:t>
            </a:r>
          </a:p>
          <a:p>
            <a:pPr marL="0" indent="0">
              <a:buNone/>
            </a:pPr>
            <a:r>
              <a:rPr lang="fr-CA" sz="3200" dirty="0">
                <a:latin typeface="Arial" panose="020B0604020202020204" pitchFamily="34" charset="0"/>
                <a:cs typeface="Arial" panose="020B0604020202020204" pitchFamily="34" charset="0"/>
              </a:rPr>
              <a:t>Une vie victorieuse, vécue dans la plénitude de l’Esprit-Saint.</a:t>
            </a:r>
            <a:r>
              <a:rPr lang="fr-CA" sz="2800" dirty="0">
                <a:latin typeface="Arial" panose="020B0604020202020204" pitchFamily="34" charset="0"/>
                <a:cs typeface="Arial" panose="020B0604020202020204" pitchFamily="34" charset="0"/>
              </a:rPr>
              <a:t>(</a:t>
            </a:r>
            <a:r>
              <a:rPr lang="fr-CA" sz="2800" dirty="0" err="1">
                <a:latin typeface="Arial" panose="020B0604020202020204" pitchFamily="34" charset="0"/>
                <a:cs typeface="Arial" panose="020B0604020202020204" pitchFamily="34" charset="0"/>
              </a:rPr>
              <a:t>Ép</a:t>
            </a:r>
            <a:r>
              <a:rPr lang="fr-CA" sz="2800" dirty="0">
                <a:latin typeface="Arial" panose="020B0604020202020204" pitchFamily="34" charset="0"/>
                <a:cs typeface="Arial" panose="020B0604020202020204" pitchFamily="34" charset="0"/>
              </a:rPr>
              <a:t> 5)</a:t>
            </a:r>
            <a:endParaRPr lang="en-C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001422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51EB3-EE53-4341-9B58-E047015849BC}"/>
              </a:ext>
            </a:extLst>
          </p:cNvPr>
          <p:cNvSpPr>
            <a:spLocks noGrp="1"/>
          </p:cNvSpPr>
          <p:nvPr>
            <p:ph type="title"/>
          </p:nvPr>
        </p:nvSpPr>
        <p:spPr/>
        <p:txBody>
          <a:bodyPr/>
          <a:lstStyle/>
          <a:p>
            <a:r>
              <a:rPr lang="fr-CA" sz="3600" dirty="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6AF2459-446E-4FAC-8318-674437E7F00D}"/>
              </a:ext>
            </a:extLst>
          </p:cNvPr>
          <p:cNvSpPr>
            <a:spLocks noGrp="1"/>
          </p:cNvSpPr>
          <p:nvPr>
            <p:ph idx="1"/>
          </p:nvPr>
        </p:nvSpPr>
        <p:spPr>
          <a:xfrm>
            <a:off x="646112" y="1518082"/>
            <a:ext cx="10504242" cy="4730317"/>
          </a:xfrm>
        </p:spPr>
        <p:txBody>
          <a:bodyPr>
            <a:normAutofit/>
          </a:bodyPr>
          <a:lstStyle/>
          <a:p>
            <a:pPr marL="0" indent="0">
              <a:buNone/>
            </a:pPr>
            <a:r>
              <a:rPr lang="fr-CA" sz="3200" dirty="0">
                <a:latin typeface="Arial" panose="020B0604020202020204" pitchFamily="34" charset="0"/>
                <a:cs typeface="Arial" panose="020B0604020202020204" pitchFamily="34" charset="0"/>
              </a:rPr>
              <a:t>La vie chrétienne abondante.</a:t>
            </a: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3200" dirty="0">
                <a:latin typeface="Comic Sans MS" panose="030F0702030302020204" pitchFamily="66" charset="0"/>
                <a:cs typeface="Arial" panose="020B0604020202020204" pitchFamily="34" charset="0"/>
              </a:rPr>
              <a:t>‘‘…celui qui boira de l’eau que je lui donnerai n’aura jamais soif, et l’eau que je lui donnerai deviendra en lui </a:t>
            </a:r>
            <a:r>
              <a:rPr lang="fr-CA" sz="3200" i="1" dirty="0">
                <a:solidFill>
                  <a:srgbClr val="FFFF00"/>
                </a:solidFill>
                <a:latin typeface="Comic Sans MS" panose="030F0702030302020204" pitchFamily="66" charset="0"/>
                <a:cs typeface="Arial" panose="020B0604020202020204" pitchFamily="34" charset="0"/>
              </a:rPr>
              <a:t>une source </a:t>
            </a:r>
            <a:r>
              <a:rPr lang="fr-CA" sz="3200" dirty="0">
                <a:latin typeface="Comic Sans MS" panose="030F0702030302020204" pitchFamily="66" charset="0"/>
                <a:cs typeface="Arial" panose="020B0604020202020204" pitchFamily="34" charset="0"/>
              </a:rPr>
              <a:t>d’eau vive qui </a:t>
            </a:r>
            <a:r>
              <a:rPr lang="fr-CA" sz="3200" i="1" dirty="0">
                <a:solidFill>
                  <a:srgbClr val="FFFF00"/>
                </a:solidFill>
                <a:latin typeface="Comic Sans MS" panose="030F0702030302020204" pitchFamily="66" charset="0"/>
                <a:cs typeface="Arial" panose="020B0604020202020204" pitchFamily="34" charset="0"/>
              </a:rPr>
              <a:t>jaillira</a:t>
            </a:r>
            <a:r>
              <a:rPr lang="fr-CA" sz="3200" dirty="0">
                <a:latin typeface="Comic Sans MS" panose="030F0702030302020204" pitchFamily="66" charset="0"/>
                <a:cs typeface="Arial" panose="020B0604020202020204" pitchFamily="34" charset="0"/>
              </a:rPr>
              <a:t> jusque dans la vie éternelle.’’   </a:t>
            </a:r>
            <a:r>
              <a:rPr lang="fr-CA" sz="2800" dirty="0" err="1">
                <a:latin typeface="Comic Sans MS" panose="030F0702030302020204" pitchFamily="66" charset="0"/>
                <a:cs typeface="Arial" panose="020B0604020202020204" pitchFamily="34" charset="0"/>
              </a:rPr>
              <a:t>Jn</a:t>
            </a:r>
            <a:r>
              <a:rPr lang="fr-CA" sz="2800" dirty="0">
                <a:latin typeface="Comic Sans MS" panose="030F0702030302020204" pitchFamily="66" charset="0"/>
                <a:cs typeface="Arial" panose="020B0604020202020204" pitchFamily="34" charset="0"/>
              </a:rPr>
              <a:t> 4:14. </a:t>
            </a: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dirty="0">
                <a:latin typeface="Comic Sans MS" panose="030F0702030302020204" pitchFamily="66" charset="0"/>
                <a:cs typeface="Arial" panose="020B0604020202020204" pitchFamily="34" charset="0"/>
              </a:rPr>
              <a:t>   </a:t>
            </a: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142523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7C51B-619B-4B9D-8874-9882C786F2F3}"/>
              </a:ext>
            </a:extLst>
          </p:cNvPr>
          <p:cNvSpPr>
            <a:spLocks noGrp="1"/>
          </p:cNvSpPr>
          <p:nvPr>
            <p:ph type="title"/>
          </p:nvPr>
        </p:nvSpPr>
        <p:spPr>
          <a:xfrm>
            <a:off x="646111" y="452718"/>
            <a:ext cx="9404723" cy="1400530"/>
          </a:xfrm>
        </p:spPr>
        <p:txBody>
          <a:bodyPr/>
          <a:lstStyle/>
          <a:p>
            <a:r>
              <a:rPr lang="fr-CA" sz="360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E9103E2-D190-41A8-9E38-3BB53E52C388}"/>
              </a:ext>
            </a:extLst>
          </p:cNvPr>
          <p:cNvSpPr>
            <a:spLocks noGrp="1"/>
          </p:cNvSpPr>
          <p:nvPr>
            <p:ph sz="half" idx="1"/>
          </p:nvPr>
        </p:nvSpPr>
        <p:spPr>
          <a:xfrm>
            <a:off x="238126" y="1421297"/>
            <a:ext cx="7285796" cy="4983986"/>
          </a:xfrm>
        </p:spPr>
        <p:txBody>
          <a:bodyPr>
            <a:normAutofit/>
          </a:bodyPr>
          <a:lstStyle/>
          <a:p>
            <a:pPr marL="0" indent="0">
              <a:buNone/>
            </a:pPr>
            <a:r>
              <a:rPr lang="fr-CA" sz="3200" dirty="0">
                <a:latin typeface="Arial" panose="020B0604020202020204" pitchFamily="34" charset="0"/>
                <a:cs typeface="Arial" panose="020B0604020202020204" pitchFamily="34" charset="0"/>
              </a:rPr>
              <a:t>La vie chrétienne abondante.</a:t>
            </a:r>
          </a:p>
          <a:p>
            <a:pPr marL="0" indent="0">
              <a:buNone/>
            </a:pPr>
            <a:r>
              <a:rPr lang="fr-CA" sz="3200" dirty="0">
                <a:latin typeface="Comic Sans MS" panose="030F0702030302020204" pitchFamily="66" charset="0"/>
              </a:rPr>
              <a:t>‘‘Si quelqu’un a soif, qu’il vienne à moi et qu’il boive. Celui qui croit en moi, des </a:t>
            </a:r>
            <a:r>
              <a:rPr lang="fr-CA" sz="3200" i="1" dirty="0">
                <a:solidFill>
                  <a:srgbClr val="FFFF00"/>
                </a:solidFill>
                <a:latin typeface="Comic Sans MS" panose="030F0702030302020204" pitchFamily="66" charset="0"/>
              </a:rPr>
              <a:t>fleuves</a:t>
            </a:r>
            <a:r>
              <a:rPr lang="fr-CA" sz="3200" dirty="0">
                <a:latin typeface="Comic Sans MS" panose="030F0702030302020204" pitchFamily="66" charset="0"/>
              </a:rPr>
              <a:t> d’eau vive </a:t>
            </a:r>
            <a:r>
              <a:rPr lang="fr-CA" sz="3200" i="1" dirty="0">
                <a:solidFill>
                  <a:srgbClr val="FFFF00"/>
                </a:solidFill>
                <a:latin typeface="Comic Sans MS" panose="030F0702030302020204" pitchFamily="66" charset="0"/>
              </a:rPr>
              <a:t>couleront</a:t>
            </a:r>
            <a:r>
              <a:rPr lang="fr-CA" sz="3200" dirty="0">
                <a:latin typeface="Comic Sans MS" panose="030F0702030302020204" pitchFamily="66" charset="0"/>
              </a:rPr>
              <a:t> de son sein, comme dit l’Écriture.  Il dit cela de</a:t>
            </a:r>
            <a:r>
              <a:rPr lang="fr-CA" sz="3200" i="1" dirty="0">
                <a:solidFill>
                  <a:srgbClr val="FFFF00"/>
                </a:solidFill>
                <a:latin typeface="Comic Sans MS" panose="030F0702030302020204" pitchFamily="66" charset="0"/>
              </a:rPr>
              <a:t> l’Esprit </a:t>
            </a:r>
            <a:r>
              <a:rPr lang="fr-CA" sz="3200" dirty="0">
                <a:latin typeface="Comic Sans MS" panose="030F0702030302020204" pitchFamily="66" charset="0"/>
              </a:rPr>
              <a:t>que devaient recevoir ceux qui croiraient en lui…’’   </a:t>
            </a:r>
          </a:p>
          <a:p>
            <a:pPr marL="0" indent="0">
              <a:buNone/>
            </a:pPr>
            <a:r>
              <a:rPr lang="fr-CA" sz="2800" dirty="0" err="1">
                <a:latin typeface="Comic Sans MS" panose="030F0702030302020204" pitchFamily="66" charset="0"/>
              </a:rPr>
              <a:t>Jn</a:t>
            </a:r>
            <a:r>
              <a:rPr lang="fr-CA" sz="2800" dirty="0">
                <a:latin typeface="Comic Sans MS" panose="030F0702030302020204" pitchFamily="66" charset="0"/>
              </a:rPr>
              <a:t> 7:37-39.   </a:t>
            </a:r>
            <a:endParaRPr lang="en-CA" sz="2800" dirty="0">
              <a:latin typeface="Comic Sans MS" panose="030F0702030302020204" pitchFamily="66" charset="0"/>
            </a:endParaRPr>
          </a:p>
        </p:txBody>
      </p:sp>
      <p:pic>
        <p:nvPicPr>
          <p:cNvPr id="1026" name="Picture 2" descr="Related image">
            <a:extLst>
              <a:ext uri="{FF2B5EF4-FFF2-40B4-BE49-F238E27FC236}">
                <a16:creationId xmlns:a16="http://schemas.microsoft.com/office/drawing/2014/main" id="{D0C9A601-5A0D-4F4B-9722-4E9C5CEF7C41}"/>
              </a:ext>
            </a:extLst>
          </p:cNvPr>
          <p:cNvPicPr>
            <a:picLocks noGrp="1" noChangeAspect="1" noChangeArrowheads="1" noCrop="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639050" y="1619250"/>
            <a:ext cx="4314824" cy="44138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23090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7C51B-619B-4B9D-8874-9882C786F2F3}"/>
              </a:ext>
            </a:extLst>
          </p:cNvPr>
          <p:cNvSpPr>
            <a:spLocks noGrp="1"/>
          </p:cNvSpPr>
          <p:nvPr>
            <p:ph type="title"/>
          </p:nvPr>
        </p:nvSpPr>
        <p:spPr>
          <a:xfrm>
            <a:off x="646111" y="452718"/>
            <a:ext cx="9404723" cy="1400530"/>
          </a:xfrm>
        </p:spPr>
        <p:txBody>
          <a:bodyPr/>
          <a:lstStyle/>
          <a:p>
            <a:r>
              <a:rPr lang="fr-CA" sz="360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E9103E2-D190-41A8-9E38-3BB53E52C388}"/>
              </a:ext>
            </a:extLst>
          </p:cNvPr>
          <p:cNvSpPr>
            <a:spLocks noGrp="1"/>
          </p:cNvSpPr>
          <p:nvPr>
            <p:ph sz="half" idx="1"/>
          </p:nvPr>
        </p:nvSpPr>
        <p:spPr>
          <a:xfrm>
            <a:off x="238126" y="1421297"/>
            <a:ext cx="7285796" cy="4983986"/>
          </a:xfrm>
        </p:spPr>
        <p:txBody>
          <a:bodyPr>
            <a:normAutofit/>
          </a:bodyPr>
          <a:lstStyle/>
          <a:p>
            <a:pPr marL="0" indent="0">
              <a:buNone/>
            </a:pPr>
            <a:endParaRPr lang="fr-CA" sz="3200" dirty="0">
              <a:latin typeface="Arial" panose="020B0604020202020204" pitchFamily="34" charset="0"/>
              <a:cs typeface="Arial" panose="020B0604020202020204" pitchFamily="34" charset="0"/>
            </a:endParaRPr>
          </a:p>
          <a:p>
            <a:pPr marL="0" indent="0">
              <a:buNone/>
            </a:pPr>
            <a:r>
              <a:rPr lang="fr-CA" sz="3200" dirty="0">
                <a:latin typeface="Arial" panose="020B0604020202020204" pitchFamily="34" charset="0"/>
                <a:cs typeface="Arial" panose="020B0604020202020204" pitchFamily="34" charset="0"/>
              </a:rPr>
              <a:t>La vie chrétienne abondante est l’antidote pour l’expérience désertique, c’est-à-dire, la sécheresse spirituelle!</a:t>
            </a:r>
            <a:r>
              <a:rPr lang="fr-CA" sz="2800" dirty="0">
                <a:latin typeface="Comic Sans MS" panose="030F0702030302020204" pitchFamily="66" charset="0"/>
              </a:rPr>
              <a:t> </a:t>
            </a:r>
            <a:endParaRPr lang="en-CA" sz="2800" dirty="0">
              <a:latin typeface="Comic Sans MS" panose="030F0702030302020204" pitchFamily="66" charset="0"/>
            </a:endParaRPr>
          </a:p>
        </p:txBody>
      </p:sp>
      <p:pic>
        <p:nvPicPr>
          <p:cNvPr id="1026" name="Picture 2" descr="Related image">
            <a:extLst>
              <a:ext uri="{FF2B5EF4-FFF2-40B4-BE49-F238E27FC236}">
                <a16:creationId xmlns:a16="http://schemas.microsoft.com/office/drawing/2014/main" id="{D0C9A601-5A0D-4F4B-9722-4E9C5CEF7C41}"/>
              </a:ext>
            </a:extLst>
          </p:cNvPr>
          <p:cNvPicPr>
            <a:picLocks noGrp="1" noChangeAspect="1" noChangeArrowheads="1" noCrop="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639050" y="1619250"/>
            <a:ext cx="4314824" cy="44138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59039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2000"/>
                <a:hueMod val="108000"/>
                <a:satMod val="164000"/>
                <a:lumMod val="69000"/>
              </a:schemeClr>
              <a:schemeClr val="bg2">
                <a:tint val="96000"/>
                <a:hueMod val="90000"/>
                <a:satMod val="130000"/>
                <a:lumMod val="134000"/>
              </a:schemeClr>
            </a:duotone>
            <a:extLst/>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97374E-7AD9-45A6-B4F6-E2C9AD626E15}"/>
              </a:ext>
            </a:extLst>
          </p:cNvPr>
          <p:cNvSpPr>
            <a:spLocks noGrp="1"/>
          </p:cNvSpPr>
          <p:nvPr>
            <p:ph type="title"/>
          </p:nvPr>
        </p:nvSpPr>
        <p:spPr>
          <a:xfrm>
            <a:off x="648930" y="629266"/>
            <a:ext cx="9252154" cy="1223983"/>
          </a:xfrm>
        </p:spPr>
        <p:txBody>
          <a:bodyPr>
            <a:normAutofit/>
          </a:bodyPr>
          <a:lstStyle/>
          <a:p>
            <a:r>
              <a:rPr lang="fr-CA" dirty="0">
                <a:latin typeface="Arial" panose="020B0604020202020204" pitchFamily="34" charset="0"/>
                <a:cs typeface="Arial" panose="020B0604020202020204" pitchFamily="34" charset="0"/>
              </a:rPr>
              <a:t>2019, la Meilleure Année de ma Vie!</a:t>
            </a:r>
            <a:endParaRPr lang="en-CA" dirty="0">
              <a:latin typeface="Arial" panose="020B0604020202020204" pitchFamily="34" charset="0"/>
              <a:cs typeface="Arial" panose="020B0604020202020204" pitchFamily="34" charset="0"/>
            </a:endParaRPr>
          </a:p>
        </p:txBody>
      </p:sp>
      <p:sp>
        <p:nvSpPr>
          <p:cNvPr id="10252" name="Content Placeholder 10246">
            <a:extLst>
              <a:ext uri="{FF2B5EF4-FFF2-40B4-BE49-F238E27FC236}">
                <a16:creationId xmlns:a16="http://schemas.microsoft.com/office/drawing/2014/main" id="{D1E76567-09AE-45A9-9BBE-EFDC26EF00E5}"/>
              </a:ext>
            </a:extLst>
          </p:cNvPr>
          <p:cNvSpPr>
            <a:spLocks noGrp="1"/>
          </p:cNvSpPr>
          <p:nvPr>
            <p:ph idx="1"/>
          </p:nvPr>
        </p:nvSpPr>
        <p:spPr>
          <a:xfrm>
            <a:off x="339635" y="2052214"/>
            <a:ext cx="5656216" cy="4196185"/>
          </a:xfrm>
        </p:spPr>
        <p:txBody>
          <a:bodyPr>
            <a:normAutofit/>
          </a:bodyPr>
          <a:lstStyle/>
          <a:p>
            <a:pPr marL="0" indent="0">
              <a:buNone/>
            </a:pPr>
            <a:r>
              <a:rPr lang="en-US" sz="32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Josué</a:t>
            </a:r>
            <a:r>
              <a:rPr lang="en-US" sz="3600" dirty="0">
                <a:latin typeface="Arial" panose="020B0604020202020204" pitchFamily="34" charset="0"/>
                <a:cs typeface="Arial" panose="020B0604020202020204" pitchFamily="34" charset="0"/>
              </a:rPr>
              <a:t> 1:1-9</a:t>
            </a:r>
          </a:p>
          <a:p>
            <a:endParaRPr lang="en-US" sz="3200" dirty="0">
              <a:latin typeface="Arial" panose="020B0604020202020204" pitchFamily="34" charset="0"/>
              <a:cs typeface="Arial" panose="020B0604020202020204" pitchFamily="34" charset="0"/>
            </a:endParaRPr>
          </a:p>
          <a:p>
            <a:pPr marL="0" indent="0">
              <a:buNone/>
            </a:pPr>
            <a:r>
              <a:rPr lang="en-US" sz="3600" dirty="0">
                <a:latin typeface="Arial" panose="020B0604020202020204" pitchFamily="34" charset="0"/>
                <a:cs typeface="Arial" panose="020B0604020202020204" pitchFamily="34" charset="0"/>
              </a:rPr>
              <a:t>‘‘</a:t>
            </a:r>
            <a:r>
              <a:rPr lang="en-US" sz="3600" dirty="0" err="1">
                <a:latin typeface="Arial" panose="020B0604020202020204" pitchFamily="34" charset="0"/>
                <a:cs typeface="Arial" panose="020B0604020202020204" pitchFamily="34" charset="0"/>
              </a:rPr>
              <a:t>Oui</a:t>
            </a:r>
            <a:r>
              <a:rPr lang="en-US" sz="3600" dirty="0">
                <a:latin typeface="Arial" panose="020B0604020202020204" pitchFamily="34" charset="0"/>
                <a:cs typeface="Arial" panose="020B0604020202020204" pitchFamily="34" charset="0"/>
              </a:rPr>
              <a:t>, je le </a:t>
            </a:r>
            <a:r>
              <a:rPr lang="en-US" sz="3600" dirty="0" err="1">
                <a:latin typeface="Arial" panose="020B0604020202020204" pitchFamily="34" charset="0"/>
                <a:cs typeface="Arial" panose="020B0604020202020204" pitchFamily="34" charset="0"/>
              </a:rPr>
              <a:t>veux</a:t>
            </a:r>
            <a:r>
              <a:rPr lang="en-US" sz="3600" dirty="0">
                <a:latin typeface="Arial" panose="020B0604020202020204" pitchFamily="34" charset="0"/>
                <a:cs typeface="Arial" panose="020B0604020202020204" pitchFamily="34" charset="0"/>
              </a:rPr>
              <a:t>!’’</a:t>
            </a:r>
          </a:p>
        </p:txBody>
      </p:sp>
      <p:pic>
        <p:nvPicPr>
          <p:cNvPr id="10253" name="Picture 2" descr="Image result for bible">
            <a:extLst>
              <a:ext uri="{FF2B5EF4-FFF2-40B4-BE49-F238E27FC236}">
                <a16:creationId xmlns:a16="http://schemas.microsoft.com/office/drawing/2014/main" id="{E6A36D92-0063-48DA-8172-2A66F639F37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0574" r="11750" b="-1"/>
          <a:stretch/>
        </p:blipFill>
        <p:spPr bwMode="auto">
          <a:xfrm>
            <a:off x="6583680" y="2052214"/>
            <a:ext cx="5268685" cy="4196185"/>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17064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51EB3-EE53-4341-9B58-E047015849BC}"/>
              </a:ext>
            </a:extLst>
          </p:cNvPr>
          <p:cNvSpPr>
            <a:spLocks noGrp="1"/>
          </p:cNvSpPr>
          <p:nvPr>
            <p:ph type="title"/>
          </p:nvPr>
        </p:nvSpPr>
        <p:spPr/>
        <p:txBody>
          <a:bodyPr/>
          <a:lstStyle/>
          <a:p>
            <a:r>
              <a:rPr lang="fr-CA" sz="3600" dirty="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6AF2459-446E-4FAC-8318-674437E7F00D}"/>
              </a:ext>
            </a:extLst>
          </p:cNvPr>
          <p:cNvSpPr>
            <a:spLocks noGrp="1"/>
          </p:cNvSpPr>
          <p:nvPr>
            <p:ph idx="1"/>
          </p:nvPr>
        </p:nvSpPr>
        <p:spPr>
          <a:xfrm>
            <a:off x="646112" y="1518082"/>
            <a:ext cx="10504242" cy="4730317"/>
          </a:xfrm>
        </p:spPr>
        <p:txBody>
          <a:bodyPr>
            <a:noAutofit/>
          </a:bodyPr>
          <a:lstStyle/>
          <a:p>
            <a:pPr marL="0" indent="0">
              <a:buNone/>
            </a:pPr>
            <a:r>
              <a:rPr lang="fr-CA" sz="3200" dirty="0">
                <a:latin typeface="Arial" panose="020B0604020202020204" pitchFamily="34" charset="0"/>
                <a:cs typeface="Arial" panose="020B0604020202020204" pitchFamily="34" charset="0"/>
              </a:rPr>
              <a:t>Josué 1:1-9</a:t>
            </a:r>
          </a:p>
          <a:p>
            <a:pPr marL="0" indent="0">
              <a:buNone/>
            </a:pPr>
            <a:r>
              <a:rPr lang="fr-CA" sz="2800" dirty="0">
                <a:latin typeface="Comic Sans MS" panose="030F0702030302020204" pitchFamily="66" charset="0"/>
                <a:cs typeface="Arial" panose="020B0604020202020204" pitchFamily="34" charset="0"/>
              </a:rPr>
              <a:t>‘‘Après la mort de Moïse, serviteur de l’Éternel, l’Éternel dit à Josué, fils de </a:t>
            </a:r>
            <a:r>
              <a:rPr lang="fr-CA" sz="2800" dirty="0" err="1">
                <a:latin typeface="Comic Sans MS" panose="030F0702030302020204" pitchFamily="66" charset="0"/>
                <a:cs typeface="Arial" panose="020B0604020202020204" pitchFamily="34" charset="0"/>
              </a:rPr>
              <a:t>Nun</a:t>
            </a:r>
            <a:r>
              <a:rPr lang="fr-CA" sz="2800" dirty="0">
                <a:latin typeface="Comic Sans MS" panose="030F0702030302020204" pitchFamily="66" charset="0"/>
                <a:cs typeface="Arial" panose="020B0604020202020204" pitchFamily="34" charset="0"/>
              </a:rPr>
              <a:t>, serviteur de Moïse: </a:t>
            </a:r>
          </a:p>
          <a:p>
            <a:pPr marL="0" indent="0">
              <a:buNone/>
            </a:pPr>
            <a:r>
              <a:rPr lang="fr-CA" sz="2800" dirty="0">
                <a:latin typeface="Comic Sans MS" panose="030F0702030302020204" pitchFamily="66" charset="0"/>
                <a:cs typeface="Arial" panose="020B0604020202020204" pitchFamily="34" charset="0"/>
              </a:rPr>
              <a:t>Moïse, mon serviteur est mort; maintenant, lève-toi, </a:t>
            </a:r>
            <a:r>
              <a:rPr lang="fr-CA" sz="2800" i="1" dirty="0">
                <a:solidFill>
                  <a:srgbClr val="FFFF00"/>
                </a:solidFill>
                <a:latin typeface="Comic Sans MS" panose="030F0702030302020204" pitchFamily="66" charset="0"/>
                <a:cs typeface="Arial" panose="020B0604020202020204" pitchFamily="34" charset="0"/>
              </a:rPr>
              <a:t>passe ce Jourdain</a:t>
            </a:r>
            <a:r>
              <a:rPr lang="fr-CA" sz="2800" dirty="0">
                <a:latin typeface="Comic Sans MS" panose="030F0702030302020204" pitchFamily="66" charset="0"/>
                <a:cs typeface="Arial" panose="020B0604020202020204" pitchFamily="34" charset="0"/>
              </a:rPr>
              <a:t>, </a:t>
            </a:r>
            <a:r>
              <a:rPr lang="fr-CA" sz="2800" i="1" dirty="0">
                <a:solidFill>
                  <a:srgbClr val="FFFF00"/>
                </a:solidFill>
                <a:latin typeface="Comic Sans MS" panose="030F0702030302020204" pitchFamily="66" charset="0"/>
                <a:cs typeface="Arial" panose="020B0604020202020204" pitchFamily="34" charset="0"/>
              </a:rPr>
              <a:t>toi</a:t>
            </a:r>
            <a:r>
              <a:rPr lang="fr-CA" sz="2800" dirty="0">
                <a:latin typeface="Comic Sans MS" panose="030F0702030302020204" pitchFamily="66" charset="0"/>
                <a:cs typeface="Arial" panose="020B0604020202020204" pitchFamily="34" charset="0"/>
              </a:rPr>
              <a:t> et </a:t>
            </a:r>
            <a:r>
              <a:rPr lang="fr-CA" sz="2800" i="1" dirty="0">
                <a:solidFill>
                  <a:srgbClr val="FFFF00"/>
                </a:solidFill>
                <a:latin typeface="Comic Sans MS" panose="030F0702030302020204" pitchFamily="66" charset="0"/>
                <a:cs typeface="Arial" panose="020B0604020202020204" pitchFamily="34" charset="0"/>
              </a:rPr>
              <a:t>tout ce peuple</a:t>
            </a:r>
            <a:r>
              <a:rPr lang="fr-CA" sz="2800" dirty="0">
                <a:latin typeface="Comic Sans MS" panose="030F0702030302020204" pitchFamily="66" charset="0"/>
                <a:cs typeface="Arial" panose="020B0604020202020204" pitchFamily="34" charset="0"/>
              </a:rPr>
              <a:t>, pour </a:t>
            </a:r>
            <a:r>
              <a:rPr lang="fr-CA" sz="2800" i="1" dirty="0">
                <a:solidFill>
                  <a:srgbClr val="FFFF00"/>
                </a:solidFill>
                <a:latin typeface="Comic Sans MS" panose="030F0702030302020204" pitchFamily="66" charset="0"/>
                <a:cs typeface="Arial" panose="020B0604020202020204" pitchFamily="34" charset="0"/>
              </a:rPr>
              <a:t>entrer</a:t>
            </a:r>
            <a:r>
              <a:rPr lang="fr-CA" sz="2800" dirty="0">
                <a:latin typeface="Comic Sans MS" panose="030F0702030302020204" pitchFamily="66" charset="0"/>
                <a:cs typeface="Arial" panose="020B0604020202020204" pitchFamily="34" charset="0"/>
              </a:rPr>
              <a:t> dans le</a:t>
            </a:r>
            <a:r>
              <a:rPr lang="fr-CA" sz="2800" i="1" dirty="0">
                <a:solidFill>
                  <a:srgbClr val="FFFF00"/>
                </a:solidFill>
                <a:latin typeface="Comic Sans MS" panose="030F0702030302020204" pitchFamily="66" charset="0"/>
                <a:cs typeface="Arial" panose="020B0604020202020204" pitchFamily="34" charset="0"/>
              </a:rPr>
              <a:t> pays </a:t>
            </a:r>
            <a:r>
              <a:rPr lang="fr-CA" sz="2800" dirty="0">
                <a:latin typeface="Comic Sans MS" panose="030F0702030302020204" pitchFamily="66" charset="0"/>
                <a:cs typeface="Arial" panose="020B0604020202020204" pitchFamily="34" charset="0"/>
              </a:rPr>
              <a:t>que je </a:t>
            </a:r>
            <a:r>
              <a:rPr lang="fr-CA" sz="2800" i="1" dirty="0">
                <a:solidFill>
                  <a:srgbClr val="FFFF00"/>
                </a:solidFill>
                <a:latin typeface="Comic Sans MS" panose="030F0702030302020204" pitchFamily="66" charset="0"/>
                <a:cs typeface="Arial" panose="020B0604020202020204" pitchFamily="34" charset="0"/>
              </a:rPr>
              <a:t>donne</a:t>
            </a:r>
            <a:r>
              <a:rPr lang="fr-CA" sz="2800" dirty="0">
                <a:latin typeface="Comic Sans MS" panose="030F0702030302020204" pitchFamily="66" charset="0"/>
                <a:cs typeface="Arial" panose="020B0604020202020204" pitchFamily="34" charset="0"/>
              </a:rPr>
              <a:t> aux enfants d’Israël.</a:t>
            </a:r>
          </a:p>
          <a:p>
            <a:pPr marL="0" indent="0">
              <a:buNone/>
            </a:pPr>
            <a:r>
              <a:rPr lang="fr-CA" sz="2800" dirty="0">
                <a:latin typeface="Comic Sans MS" panose="030F0702030302020204" pitchFamily="66" charset="0"/>
                <a:cs typeface="Arial" panose="020B0604020202020204" pitchFamily="34" charset="0"/>
              </a:rPr>
              <a:t>Tout lieu que foulera la plante de votre pied, je vous le donne, comme je l’ai dit à Moïse.</a:t>
            </a:r>
          </a:p>
          <a:p>
            <a:pPr marL="0" indent="0">
              <a:buNone/>
            </a:pPr>
            <a:r>
              <a:rPr lang="fr-CA" sz="2800" dirty="0">
                <a:latin typeface="Comic Sans MS" panose="030F0702030302020204" pitchFamily="66" charset="0"/>
                <a:cs typeface="Arial" panose="020B0604020202020204" pitchFamily="34" charset="0"/>
              </a:rPr>
              <a:t>Vous aurez pour territoire… </a:t>
            </a: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dirty="0">
                <a:latin typeface="Comic Sans MS" panose="030F0702030302020204" pitchFamily="66" charset="0"/>
                <a:cs typeface="Arial" panose="020B0604020202020204" pitchFamily="34" charset="0"/>
              </a:rPr>
              <a:t>   </a:t>
            </a: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833131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51EB3-EE53-4341-9B58-E047015849BC}"/>
              </a:ext>
            </a:extLst>
          </p:cNvPr>
          <p:cNvSpPr>
            <a:spLocks noGrp="1"/>
          </p:cNvSpPr>
          <p:nvPr>
            <p:ph type="title"/>
          </p:nvPr>
        </p:nvSpPr>
        <p:spPr/>
        <p:txBody>
          <a:bodyPr/>
          <a:lstStyle/>
          <a:p>
            <a:r>
              <a:rPr lang="fr-CA" sz="3600" dirty="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6AF2459-446E-4FAC-8318-674437E7F00D}"/>
              </a:ext>
            </a:extLst>
          </p:cNvPr>
          <p:cNvSpPr>
            <a:spLocks noGrp="1"/>
          </p:cNvSpPr>
          <p:nvPr>
            <p:ph idx="1"/>
          </p:nvPr>
        </p:nvSpPr>
        <p:spPr>
          <a:xfrm>
            <a:off x="646112" y="1518082"/>
            <a:ext cx="10504242" cy="4730317"/>
          </a:xfrm>
        </p:spPr>
        <p:txBody>
          <a:bodyPr>
            <a:normAutofit/>
          </a:bodyPr>
          <a:lstStyle/>
          <a:p>
            <a:pPr marL="0" indent="0">
              <a:buNone/>
            </a:pPr>
            <a:endParaRPr lang="fr-CA" sz="3200" dirty="0">
              <a:latin typeface="Arial" panose="020B0604020202020204" pitchFamily="34" charset="0"/>
              <a:cs typeface="Arial" panose="020B0604020202020204" pitchFamily="34" charset="0"/>
            </a:endParaRPr>
          </a:p>
          <a:p>
            <a:pPr marL="0" indent="0">
              <a:buNone/>
            </a:pPr>
            <a:r>
              <a:rPr lang="fr-CA" sz="3600" dirty="0">
                <a:latin typeface="Arial" panose="020B0604020202020204" pitchFamily="34" charset="0"/>
                <a:cs typeface="Arial" panose="020B0604020202020204" pitchFamily="34" charset="0"/>
              </a:rPr>
              <a:t>Passe ce Jourdain</a:t>
            </a:r>
          </a:p>
          <a:p>
            <a:pPr marL="0" indent="0">
              <a:buNone/>
            </a:pPr>
            <a:r>
              <a:rPr lang="fr-CA" sz="3600" dirty="0">
                <a:solidFill>
                  <a:srgbClr val="FFFF00"/>
                </a:solidFill>
                <a:latin typeface="Arial" panose="020B0604020202020204" pitchFamily="34" charset="0"/>
                <a:cs typeface="Arial" panose="020B0604020202020204" pitchFamily="34" charset="0"/>
              </a:rPr>
              <a:t>1.Une Barrière à franchir.</a:t>
            </a:r>
            <a:endParaRPr lang="fr-CA" sz="3600" dirty="0">
              <a:solidFill>
                <a:srgbClr val="FFFF00"/>
              </a:solidFill>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dirty="0">
                <a:latin typeface="Comic Sans MS" panose="030F0702030302020204" pitchFamily="66" charset="0"/>
                <a:cs typeface="Arial" panose="020B0604020202020204" pitchFamily="34" charset="0"/>
              </a:rPr>
              <a:t>   </a:t>
            </a: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406116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51EB3-EE53-4341-9B58-E047015849BC}"/>
              </a:ext>
            </a:extLst>
          </p:cNvPr>
          <p:cNvSpPr>
            <a:spLocks noGrp="1"/>
          </p:cNvSpPr>
          <p:nvPr>
            <p:ph type="title"/>
          </p:nvPr>
        </p:nvSpPr>
        <p:spPr/>
        <p:txBody>
          <a:bodyPr/>
          <a:lstStyle/>
          <a:p>
            <a:r>
              <a:rPr lang="fr-CA" sz="3600" dirty="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6AF2459-446E-4FAC-8318-674437E7F00D}"/>
              </a:ext>
            </a:extLst>
          </p:cNvPr>
          <p:cNvSpPr>
            <a:spLocks noGrp="1"/>
          </p:cNvSpPr>
          <p:nvPr>
            <p:ph idx="1"/>
          </p:nvPr>
        </p:nvSpPr>
        <p:spPr>
          <a:xfrm>
            <a:off x="646111" y="1518082"/>
            <a:ext cx="10899777" cy="5149048"/>
          </a:xfrm>
        </p:spPr>
        <p:txBody>
          <a:bodyPr>
            <a:noAutofit/>
          </a:bodyPr>
          <a:lstStyle/>
          <a:p>
            <a:pPr marL="0" indent="0">
              <a:buNone/>
            </a:pPr>
            <a:r>
              <a:rPr lang="fr-CA" sz="3200" dirty="0">
                <a:latin typeface="Arial" panose="020B0604020202020204" pitchFamily="34" charset="0"/>
                <a:cs typeface="Arial" panose="020B0604020202020204" pitchFamily="34" charset="0"/>
              </a:rPr>
              <a:t>Ce que ‘‘passe ce Jourdain’’ implique pour Israël.</a:t>
            </a:r>
          </a:p>
          <a:p>
            <a:r>
              <a:rPr lang="fr-CA" sz="3200" dirty="0">
                <a:latin typeface="Arial" panose="020B0604020202020204" pitchFamily="34" charset="0"/>
                <a:cs typeface="Arial" panose="020B0604020202020204" pitchFamily="34" charset="0"/>
              </a:rPr>
              <a:t>Quitter le désert et une vie d’errance.</a:t>
            </a:r>
          </a:p>
          <a:p>
            <a:r>
              <a:rPr lang="fr-CA" sz="3200" dirty="0">
                <a:latin typeface="Arial" panose="020B0604020202020204" pitchFamily="34" charset="0"/>
                <a:cs typeface="Arial" panose="020B0604020202020204" pitchFamily="34" charset="0"/>
              </a:rPr>
              <a:t>Entrer dans le bon pays pour prendre possession de leur héritage. </a:t>
            </a:r>
          </a:p>
          <a:p>
            <a:r>
              <a:rPr lang="fr-CA" sz="3200" dirty="0">
                <a:latin typeface="Arial" panose="020B0604020202020204" pitchFamily="34" charset="0"/>
                <a:cs typeface="Arial" panose="020B0604020202020204" pitchFamily="34" charset="0"/>
              </a:rPr>
              <a:t> Devenir des instruments entre les mains de Dieu pour ‘‘nettoyer’’ Canaan, qui avait été ‘‘pollué’’ par les abominations des nations païennes qui s’y trouvaient.  </a:t>
            </a:r>
          </a:p>
          <a:p>
            <a:pPr marL="0" indent="0">
              <a:buNone/>
            </a:pPr>
            <a:r>
              <a:rPr lang="fr-CA" sz="3200" dirty="0">
                <a:latin typeface="Arial" panose="020B0604020202020204" pitchFamily="34" charset="0"/>
                <a:cs typeface="Arial" panose="020B0604020202020204" pitchFamily="34" charset="0"/>
              </a:rPr>
              <a:t> Pour accomplir cela, il fallait tout d’abord franchir une barrière physique…le Jourdain.</a:t>
            </a: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dirty="0">
                <a:latin typeface="Comic Sans MS" panose="030F0702030302020204" pitchFamily="66" charset="0"/>
                <a:cs typeface="Arial" panose="020B0604020202020204" pitchFamily="34" charset="0"/>
              </a:rPr>
              <a:t>   </a:t>
            </a: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990068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51EB3-EE53-4341-9B58-E047015849BC}"/>
              </a:ext>
            </a:extLst>
          </p:cNvPr>
          <p:cNvSpPr>
            <a:spLocks noGrp="1"/>
          </p:cNvSpPr>
          <p:nvPr>
            <p:ph type="title"/>
          </p:nvPr>
        </p:nvSpPr>
        <p:spPr/>
        <p:txBody>
          <a:bodyPr/>
          <a:lstStyle/>
          <a:p>
            <a:r>
              <a:rPr lang="fr-CA" sz="3600" dirty="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6AF2459-446E-4FAC-8318-674437E7F00D}"/>
              </a:ext>
            </a:extLst>
          </p:cNvPr>
          <p:cNvSpPr>
            <a:spLocks noGrp="1"/>
          </p:cNvSpPr>
          <p:nvPr>
            <p:ph idx="1"/>
          </p:nvPr>
        </p:nvSpPr>
        <p:spPr>
          <a:xfrm>
            <a:off x="646112" y="1518082"/>
            <a:ext cx="11290784" cy="4730317"/>
          </a:xfrm>
        </p:spPr>
        <p:txBody>
          <a:bodyPr>
            <a:noAutofit/>
          </a:bodyPr>
          <a:lstStyle/>
          <a:p>
            <a:pPr marL="0" indent="0">
              <a:buNone/>
            </a:pPr>
            <a:r>
              <a:rPr lang="fr-CA" sz="3200" dirty="0">
                <a:latin typeface="Arial" panose="020B0604020202020204" pitchFamily="34" charset="0"/>
                <a:cs typeface="Arial" panose="020B0604020202020204" pitchFamily="34" charset="0"/>
              </a:rPr>
              <a:t>Une Barrière Spirituelle…</a:t>
            </a:r>
          </a:p>
          <a:p>
            <a:pPr marL="0" indent="0">
              <a:buNone/>
            </a:pPr>
            <a:r>
              <a:rPr lang="fr-CA" sz="3200" dirty="0">
                <a:latin typeface="Comic Sans MS" panose="030F0702030302020204" pitchFamily="66" charset="0"/>
                <a:cs typeface="Arial" panose="020B0604020202020204" pitchFamily="34" charset="0"/>
              </a:rPr>
              <a:t>‘‘Car la </a:t>
            </a:r>
            <a:r>
              <a:rPr lang="fr-CA" sz="3200" i="1" dirty="0">
                <a:solidFill>
                  <a:srgbClr val="FFFF00"/>
                </a:solidFill>
                <a:latin typeface="Comic Sans MS" panose="030F0702030302020204" pitchFamily="66" charset="0"/>
                <a:cs typeface="Arial" panose="020B0604020202020204" pitchFamily="34" charset="0"/>
              </a:rPr>
              <a:t>chair</a:t>
            </a:r>
            <a:r>
              <a:rPr lang="fr-CA" sz="3200" dirty="0">
                <a:latin typeface="Comic Sans MS" panose="030F0702030302020204" pitchFamily="66" charset="0"/>
                <a:cs typeface="Arial" panose="020B0604020202020204" pitchFamily="34" charset="0"/>
              </a:rPr>
              <a:t> a des désirs </a:t>
            </a:r>
            <a:r>
              <a:rPr lang="fr-CA" sz="3200" i="1" dirty="0">
                <a:solidFill>
                  <a:srgbClr val="FFFF00"/>
                </a:solidFill>
                <a:latin typeface="Comic Sans MS" panose="030F0702030302020204" pitchFamily="66" charset="0"/>
                <a:cs typeface="Arial" panose="020B0604020202020204" pitchFamily="34" charset="0"/>
              </a:rPr>
              <a:t>contraires</a:t>
            </a:r>
            <a:r>
              <a:rPr lang="fr-CA" sz="3200" dirty="0">
                <a:latin typeface="Comic Sans MS" panose="030F0702030302020204" pitchFamily="66" charset="0"/>
                <a:cs typeface="Arial" panose="020B0604020202020204" pitchFamily="34" charset="0"/>
              </a:rPr>
              <a:t> à ceux de l’</a:t>
            </a:r>
            <a:r>
              <a:rPr lang="fr-CA" sz="3200" i="1" dirty="0">
                <a:solidFill>
                  <a:srgbClr val="FFFF00"/>
                </a:solidFill>
                <a:latin typeface="Comic Sans MS" panose="030F0702030302020204" pitchFamily="66" charset="0"/>
                <a:cs typeface="Arial" panose="020B0604020202020204" pitchFamily="34" charset="0"/>
              </a:rPr>
              <a:t>Esprit</a:t>
            </a:r>
            <a:r>
              <a:rPr lang="fr-CA" sz="3200" dirty="0">
                <a:latin typeface="Comic Sans MS" panose="030F0702030302020204" pitchFamily="66" charset="0"/>
                <a:cs typeface="Arial" panose="020B0604020202020204" pitchFamily="34" charset="0"/>
              </a:rPr>
              <a:t>, et l’Esprit en a de contraires à ceux de la chair; ils sont </a:t>
            </a:r>
            <a:r>
              <a:rPr lang="fr-CA" sz="3200" i="1" dirty="0">
                <a:solidFill>
                  <a:srgbClr val="FFFF00"/>
                </a:solidFill>
                <a:latin typeface="Comic Sans MS" panose="030F0702030302020204" pitchFamily="66" charset="0"/>
                <a:cs typeface="Arial" panose="020B0604020202020204" pitchFamily="34" charset="0"/>
              </a:rPr>
              <a:t>opposés</a:t>
            </a:r>
            <a:r>
              <a:rPr lang="fr-CA" sz="3200" dirty="0">
                <a:latin typeface="Comic Sans MS" panose="030F0702030302020204" pitchFamily="66" charset="0"/>
                <a:cs typeface="Arial" panose="020B0604020202020204" pitchFamily="34" charset="0"/>
              </a:rPr>
              <a:t> entre eux…’’  </a:t>
            </a:r>
            <a:r>
              <a:rPr lang="fr-CA" sz="2800" dirty="0">
                <a:latin typeface="Comic Sans MS" panose="030F0702030302020204" pitchFamily="66" charset="0"/>
                <a:cs typeface="Arial" panose="020B0604020202020204" pitchFamily="34" charset="0"/>
              </a:rPr>
              <a:t>Ga 5:17.</a:t>
            </a:r>
            <a:r>
              <a:rPr lang="fr-CA" sz="3200" dirty="0">
                <a:latin typeface="Comic Sans MS" panose="030F0702030302020204" pitchFamily="66" charset="0"/>
                <a:cs typeface="Arial" panose="020B0604020202020204" pitchFamily="34" charset="0"/>
              </a:rPr>
              <a:t>  </a:t>
            </a:r>
          </a:p>
          <a:p>
            <a:pPr marL="0" indent="0">
              <a:buNone/>
            </a:pPr>
            <a:endParaRPr lang="fr-CA" sz="3200" dirty="0">
              <a:latin typeface="Comic Sans MS" panose="030F0702030302020204" pitchFamily="66" charset="0"/>
              <a:cs typeface="Arial" panose="020B0604020202020204" pitchFamily="34" charset="0"/>
            </a:endParaRPr>
          </a:p>
          <a:p>
            <a:pPr marL="0" indent="0">
              <a:buNone/>
            </a:pPr>
            <a:r>
              <a:rPr lang="fr-CA" sz="3200" dirty="0">
                <a:latin typeface="Arial" panose="020B0604020202020204" pitchFamily="34" charset="0"/>
                <a:cs typeface="Arial" panose="020B0604020202020204" pitchFamily="34" charset="0"/>
              </a:rPr>
              <a:t> Le </a:t>
            </a:r>
            <a:r>
              <a:rPr lang="fr-CA" sz="3200" dirty="0">
                <a:solidFill>
                  <a:srgbClr val="FFFF00"/>
                </a:solidFill>
                <a:latin typeface="Arial" panose="020B0604020202020204" pitchFamily="34" charset="0"/>
                <a:cs typeface="Arial" panose="020B0604020202020204" pitchFamily="34" charset="0"/>
              </a:rPr>
              <a:t>péché</a:t>
            </a:r>
            <a:r>
              <a:rPr lang="fr-CA" sz="3200" dirty="0">
                <a:latin typeface="Arial" panose="020B0604020202020204" pitchFamily="34" charset="0"/>
                <a:cs typeface="Arial" panose="020B0604020202020204" pitchFamily="34" charset="0"/>
              </a:rPr>
              <a:t>, tel une </a:t>
            </a:r>
            <a:r>
              <a:rPr lang="fr-CA" sz="3200" dirty="0">
                <a:solidFill>
                  <a:srgbClr val="FFFF00"/>
                </a:solidFill>
                <a:latin typeface="Arial" panose="020B0604020202020204" pitchFamily="34" charset="0"/>
                <a:cs typeface="Arial" panose="020B0604020202020204" pitchFamily="34" charset="0"/>
              </a:rPr>
              <a:t>barrière</a:t>
            </a:r>
            <a:r>
              <a:rPr lang="fr-CA" sz="3200" dirty="0">
                <a:latin typeface="Arial" panose="020B0604020202020204" pitchFamily="34" charset="0"/>
                <a:cs typeface="Arial" panose="020B0604020202020204" pitchFamily="34" charset="0"/>
              </a:rPr>
              <a:t>, sabotera notre capacité de jouir de notre héritage spirituel, c’est-à-dire, notre jouissance d’une vie abondante, vécue dans la plénitude de l’Esprit!</a:t>
            </a: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dirty="0">
                <a:latin typeface="Comic Sans MS" panose="030F0702030302020204" pitchFamily="66" charset="0"/>
                <a:cs typeface="Arial" panose="020B0604020202020204" pitchFamily="34" charset="0"/>
              </a:rPr>
              <a:t>   </a:t>
            </a: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602948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7C51B-619B-4B9D-8874-9882C786F2F3}"/>
              </a:ext>
            </a:extLst>
          </p:cNvPr>
          <p:cNvSpPr>
            <a:spLocks noGrp="1"/>
          </p:cNvSpPr>
          <p:nvPr>
            <p:ph type="title"/>
          </p:nvPr>
        </p:nvSpPr>
        <p:spPr>
          <a:xfrm>
            <a:off x="646111" y="452718"/>
            <a:ext cx="9404723" cy="1400530"/>
          </a:xfrm>
        </p:spPr>
        <p:txBody>
          <a:bodyPr/>
          <a:lstStyle/>
          <a:p>
            <a:r>
              <a:rPr lang="fr-CA" sz="360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E9103E2-D190-41A8-9E38-3BB53E52C388}"/>
              </a:ext>
            </a:extLst>
          </p:cNvPr>
          <p:cNvSpPr>
            <a:spLocks noGrp="1"/>
          </p:cNvSpPr>
          <p:nvPr>
            <p:ph sz="half" idx="1"/>
          </p:nvPr>
        </p:nvSpPr>
        <p:spPr>
          <a:xfrm>
            <a:off x="238126" y="2060575"/>
            <a:ext cx="6867524" cy="4195763"/>
          </a:xfrm>
        </p:spPr>
        <p:txBody>
          <a:bodyPr>
            <a:normAutofit/>
          </a:bodyPr>
          <a:lstStyle/>
          <a:p>
            <a:pPr marL="0" indent="0">
              <a:buNone/>
            </a:pPr>
            <a:r>
              <a:rPr lang="fr-CA" sz="3200" dirty="0">
                <a:latin typeface="Arial" panose="020B0604020202020204" pitchFamily="34" charset="0"/>
                <a:cs typeface="Arial" panose="020B0604020202020204" pitchFamily="34" charset="0"/>
              </a:rPr>
              <a:t>Motivations pour lutter contre le péché…les souffrances de Christ.</a:t>
            </a:r>
          </a:p>
          <a:p>
            <a:pPr marL="0" indent="0">
              <a:buNone/>
            </a:pPr>
            <a:endParaRPr lang="fr-CA" sz="3200" dirty="0">
              <a:latin typeface="Comic Sans MS" panose="030F0702030302020204" pitchFamily="66" charset="0"/>
            </a:endParaRPr>
          </a:p>
          <a:p>
            <a:pPr marL="0" indent="0">
              <a:buNone/>
            </a:pPr>
            <a:r>
              <a:rPr lang="fr-CA" sz="3200" dirty="0">
                <a:latin typeface="Comic Sans MS" panose="030F0702030302020204" pitchFamily="66" charset="0"/>
              </a:rPr>
              <a:t>‘‘…Christ…a souffert pour vous…’’ </a:t>
            </a:r>
          </a:p>
          <a:p>
            <a:pPr marL="0" indent="0">
              <a:buNone/>
            </a:pPr>
            <a:r>
              <a:rPr lang="fr-CA" sz="2800" dirty="0">
                <a:latin typeface="Comic Sans MS" panose="030F0702030302020204" pitchFamily="66" charset="0"/>
              </a:rPr>
              <a:t>1P 2:21.</a:t>
            </a:r>
          </a:p>
          <a:p>
            <a:pPr marL="0" indent="0">
              <a:buNone/>
            </a:pPr>
            <a:r>
              <a:rPr lang="fr-CA" sz="2800" dirty="0">
                <a:latin typeface="Comic Sans MS" panose="030F0702030302020204" pitchFamily="66" charset="0"/>
              </a:rPr>
              <a:t>  </a:t>
            </a:r>
            <a:endParaRPr lang="en-CA" sz="2800" dirty="0">
              <a:latin typeface="Comic Sans MS" panose="030F0702030302020204" pitchFamily="66" charset="0"/>
            </a:endParaRPr>
          </a:p>
        </p:txBody>
      </p:sp>
      <p:pic>
        <p:nvPicPr>
          <p:cNvPr id="3076" name="Picture 4" descr="Image result for souffrances de jÃ©sus christ">
            <a:extLst>
              <a:ext uri="{FF2B5EF4-FFF2-40B4-BE49-F238E27FC236}">
                <a16:creationId xmlns:a16="http://schemas.microsoft.com/office/drawing/2014/main" id="{D182A60E-2BD1-49C5-8393-FE8ED8FC2EFA}"/>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943725" y="1853248"/>
            <a:ext cx="5010150" cy="41957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04316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7C51B-619B-4B9D-8874-9882C786F2F3}"/>
              </a:ext>
            </a:extLst>
          </p:cNvPr>
          <p:cNvSpPr>
            <a:spLocks noGrp="1"/>
          </p:cNvSpPr>
          <p:nvPr>
            <p:ph type="title"/>
          </p:nvPr>
        </p:nvSpPr>
        <p:spPr>
          <a:xfrm>
            <a:off x="646111" y="452718"/>
            <a:ext cx="9404723" cy="1400530"/>
          </a:xfrm>
        </p:spPr>
        <p:txBody>
          <a:bodyPr/>
          <a:lstStyle/>
          <a:p>
            <a:r>
              <a:rPr lang="fr-CA" sz="3600" dirty="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E9103E2-D190-41A8-9E38-3BB53E52C388}"/>
              </a:ext>
            </a:extLst>
          </p:cNvPr>
          <p:cNvSpPr>
            <a:spLocks noGrp="1"/>
          </p:cNvSpPr>
          <p:nvPr>
            <p:ph sz="half" idx="1"/>
          </p:nvPr>
        </p:nvSpPr>
        <p:spPr>
          <a:xfrm>
            <a:off x="238126" y="2060575"/>
            <a:ext cx="7134224" cy="4195763"/>
          </a:xfrm>
        </p:spPr>
        <p:txBody>
          <a:bodyPr>
            <a:normAutofit/>
          </a:bodyPr>
          <a:lstStyle/>
          <a:p>
            <a:pPr marL="0" indent="0">
              <a:buNone/>
            </a:pPr>
            <a:r>
              <a:rPr lang="fr-CA" sz="3200" dirty="0">
                <a:latin typeface="Arial" panose="020B0604020202020204" pitchFamily="34" charset="0"/>
                <a:cs typeface="Arial" panose="020B0604020202020204" pitchFamily="34" charset="0"/>
              </a:rPr>
              <a:t>Motivations pour lutter contre le péché…la mort qui s’approche.</a:t>
            </a:r>
          </a:p>
          <a:p>
            <a:pPr marL="0" indent="0">
              <a:buNone/>
            </a:pPr>
            <a:endParaRPr lang="fr-CA" sz="3200" dirty="0">
              <a:latin typeface="Comic Sans MS" panose="030F0702030302020204" pitchFamily="66" charset="0"/>
              <a:cs typeface="Arial" panose="020B0604020202020204" pitchFamily="34" charset="0"/>
            </a:endParaRPr>
          </a:p>
          <a:p>
            <a:pPr marL="0" indent="0">
              <a:buNone/>
            </a:pPr>
            <a:r>
              <a:rPr lang="fr-CA" sz="3200" dirty="0">
                <a:latin typeface="Comic Sans MS" panose="030F0702030302020204" pitchFamily="66" charset="0"/>
                <a:cs typeface="Arial" panose="020B0604020202020204" pitchFamily="34" charset="0"/>
              </a:rPr>
              <a:t>‘‘J’ai été jeune, j’ai vieilli…’’   </a:t>
            </a:r>
            <a:r>
              <a:rPr lang="fr-CA" sz="2800" dirty="0">
                <a:latin typeface="Comic Sans MS" panose="030F0702030302020204" pitchFamily="66" charset="0"/>
                <a:cs typeface="Arial" panose="020B0604020202020204" pitchFamily="34" charset="0"/>
              </a:rPr>
              <a:t>Ps 37:25</a:t>
            </a:r>
          </a:p>
          <a:p>
            <a:pPr marL="0" indent="0">
              <a:buNone/>
            </a:pPr>
            <a:r>
              <a:rPr lang="fr-CA" sz="2800" dirty="0">
                <a:latin typeface="Comic Sans MS" panose="030F0702030302020204" pitchFamily="66" charset="0"/>
              </a:rPr>
              <a:t>  </a:t>
            </a:r>
            <a:endParaRPr lang="en-CA" sz="2800" dirty="0">
              <a:latin typeface="Comic Sans MS" panose="030F0702030302020204" pitchFamily="66" charset="0"/>
            </a:endParaRPr>
          </a:p>
        </p:txBody>
      </p:sp>
      <p:pic>
        <p:nvPicPr>
          <p:cNvPr id="4098" name="Picture 2" descr="Image result for le vieillissement">
            <a:extLst>
              <a:ext uri="{FF2B5EF4-FFF2-40B4-BE49-F238E27FC236}">
                <a16:creationId xmlns:a16="http://schemas.microsoft.com/office/drawing/2014/main" id="{03ED5E9C-8B6C-42E4-A34A-C78A80D76AFB}"/>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372350" y="2266950"/>
            <a:ext cx="4819650" cy="3724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43328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7C51B-619B-4B9D-8874-9882C786F2F3}"/>
              </a:ext>
            </a:extLst>
          </p:cNvPr>
          <p:cNvSpPr>
            <a:spLocks noGrp="1"/>
          </p:cNvSpPr>
          <p:nvPr>
            <p:ph type="title"/>
          </p:nvPr>
        </p:nvSpPr>
        <p:spPr>
          <a:xfrm>
            <a:off x="646111" y="452718"/>
            <a:ext cx="9404723" cy="928821"/>
          </a:xfrm>
        </p:spPr>
        <p:txBody>
          <a:bodyPr/>
          <a:lstStyle/>
          <a:p>
            <a:r>
              <a:rPr lang="fr-CA" sz="3600" dirty="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E9103E2-D190-41A8-9E38-3BB53E52C388}"/>
              </a:ext>
            </a:extLst>
          </p:cNvPr>
          <p:cNvSpPr>
            <a:spLocks noGrp="1"/>
          </p:cNvSpPr>
          <p:nvPr>
            <p:ph sz="half" idx="1"/>
          </p:nvPr>
        </p:nvSpPr>
        <p:spPr>
          <a:xfrm>
            <a:off x="238126" y="1544715"/>
            <a:ext cx="7361160" cy="5086904"/>
          </a:xfrm>
        </p:spPr>
        <p:txBody>
          <a:bodyPr>
            <a:noAutofit/>
          </a:bodyPr>
          <a:lstStyle/>
          <a:p>
            <a:pPr marL="0" indent="0">
              <a:buNone/>
            </a:pPr>
            <a:r>
              <a:rPr lang="fr-CA" sz="3200" dirty="0">
                <a:latin typeface="Arial" panose="020B0604020202020204" pitchFamily="34" charset="0"/>
                <a:cs typeface="Arial" panose="020B0604020202020204" pitchFamily="34" charset="0"/>
              </a:rPr>
              <a:t>Motivations pour lutter contre le péché.</a:t>
            </a:r>
          </a:p>
          <a:p>
            <a:pPr marL="0" indent="0">
              <a:buNone/>
            </a:pPr>
            <a:r>
              <a:rPr lang="fr-CA" sz="2800" dirty="0">
                <a:latin typeface="Arial" panose="020B0604020202020204" pitchFamily="34" charset="0"/>
                <a:cs typeface="Arial" panose="020B0604020202020204" pitchFamily="34" charset="0"/>
              </a:rPr>
              <a:t>Le retour de Jésus-Christ.</a:t>
            </a:r>
          </a:p>
          <a:p>
            <a:pPr marL="0" indent="0">
              <a:buNone/>
            </a:pPr>
            <a:r>
              <a:rPr lang="fr-CA" sz="2800" dirty="0">
                <a:latin typeface="Comic Sans MS" panose="030F0702030302020204" pitchFamily="66" charset="0"/>
              </a:rPr>
              <a:t>‘‘…Oui, je viens bientôt.’’   </a:t>
            </a:r>
            <a:r>
              <a:rPr lang="fr-CA" sz="2400" dirty="0" err="1">
                <a:latin typeface="Comic Sans MS" panose="030F0702030302020204" pitchFamily="66" charset="0"/>
              </a:rPr>
              <a:t>Ap</a:t>
            </a:r>
            <a:r>
              <a:rPr lang="fr-CA" sz="2400" dirty="0">
                <a:latin typeface="Comic Sans MS" panose="030F0702030302020204" pitchFamily="66" charset="0"/>
              </a:rPr>
              <a:t> 22:20</a:t>
            </a:r>
          </a:p>
          <a:p>
            <a:pPr marL="0" indent="0">
              <a:buNone/>
            </a:pPr>
            <a:r>
              <a:rPr lang="fr-CA" sz="2800" dirty="0">
                <a:latin typeface="Comic Sans MS" panose="030F0702030302020204" pitchFamily="66" charset="0"/>
              </a:rPr>
              <a:t>‘‘Car il nous faut tous comparaître devant le tribunal de Christ, afin que chacun reçoive selon le bien ou le mal qu’il aura fait, étant dans son corps.’’ </a:t>
            </a:r>
            <a:r>
              <a:rPr lang="fr-CA" sz="2400" dirty="0">
                <a:latin typeface="Comic Sans MS" panose="030F0702030302020204" pitchFamily="66" charset="0"/>
              </a:rPr>
              <a:t>2Co 5:10</a:t>
            </a:r>
          </a:p>
          <a:p>
            <a:pPr marL="0" indent="0">
              <a:buNone/>
            </a:pPr>
            <a:r>
              <a:rPr lang="fr-CA" sz="2800" dirty="0">
                <a:latin typeface="Comic Sans MS" panose="030F0702030302020204" pitchFamily="66" charset="0"/>
              </a:rPr>
              <a:t>‘‘Quiconque a cette espérance en lui se purifie, comme lui-même est pur.’’ </a:t>
            </a:r>
          </a:p>
          <a:p>
            <a:pPr marL="0" indent="0">
              <a:buNone/>
            </a:pPr>
            <a:r>
              <a:rPr lang="fr-CA" sz="2800" dirty="0">
                <a:latin typeface="Comic Sans MS" panose="030F0702030302020204" pitchFamily="66" charset="0"/>
              </a:rPr>
              <a:t> </a:t>
            </a:r>
            <a:r>
              <a:rPr lang="fr-CA" sz="2400" dirty="0">
                <a:latin typeface="Comic Sans MS" panose="030F0702030302020204" pitchFamily="66" charset="0"/>
              </a:rPr>
              <a:t>1Jn 3:3</a:t>
            </a:r>
            <a:r>
              <a:rPr lang="fr-CA" sz="2800" dirty="0">
                <a:latin typeface="Comic Sans MS" panose="030F0702030302020204" pitchFamily="66" charset="0"/>
              </a:rPr>
              <a:t>. </a:t>
            </a:r>
            <a:endParaRPr lang="en-CA" sz="2800" dirty="0">
              <a:latin typeface="Comic Sans MS" panose="030F0702030302020204" pitchFamily="66" charset="0"/>
            </a:endParaRPr>
          </a:p>
        </p:txBody>
      </p:sp>
      <p:pic>
        <p:nvPicPr>
          <p:cNvPr id="5122" name="Picture 2" descr="Image result for le retour de jesus">
            <a:extLst>
              <a:ext uri="{FF2B5EF4-FFF2-40B4-BE49-F238E27FC236}">
                <a16:creationId xmlns:a16="http://schemas.microsoft.com/office/drawing/2014/main" id="{2DEB3764-4738-4EDA-84D8-7E93FA4EF091}"/>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599286" y="1853247"/>
            <a:ext cx="4354588" cy="41957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873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7C51B-619B-4B9D-8874-9882C786F2F3}"/>
              </a:ext>
            </a:extLst>
          </p:cNvPr>
          <p:cNvSpPr>
            <a:spLocks noGrp="1"/>
          </p:cNvSpPr>
          <p:nvPr>
            <p:ph type="title"/>
          </p:nvPr>
        </p:nvSpPr>
        <p:spPr>
          <a:xfrm>
            <a:off x="646111" y="452718"/>
            <a:ext cx="9404723" cy="1400530"/>
          </a:xfrm>
        </p:spPr>
        <p:txBody>
          <a:bodyPr/>
          <a:lstStyle/>
          <a:p>
            <a:r>
              <a:rPr lang="fr-CA" sz="3600" dirty="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E9103E2-D190-41A8-9E38-3BB53E52C388}"/>
              </a:ext>
            </a:extLst>
          </p:cNvPr>
          <p:cNvSpPr>
            <a:spLocks noGrp="1"/>
          </p:cNvSpPr>
          <p:nvPr>
            <p:ph sz="half" idx="1"/>
          </p:nvPr>
        </p:nvSpPr>
        <p:spPr>
          <a:xfrm>
            <a:off x="238125" y="1491449"/>
            <a:ext cx="6667500" cy="4764889"/>
          </a:xfrm>
        </p:spPr>
        <p:txBody>
          <a:bodyPr>
            <a:normAutofit/>
          </a:bodyPr>
          <a:lstStyle/>
          <a:p>
            <a:pPr marL="0" indent="0">
              <a:buNone/>
            </a:pPr>
            <a:r>
              <a:rPr lang="fr-CA" sz="3200" dirty="0">
                <a:latin typeface="Arial" panose="020B0604020202020204" pitchFamily="34" charset="0"/>
                <a:cs typeface="Arial" panose="020B0604020202020204" pitchFamily="34" charset="0"/>
              </a:rPr>
              <a:t>Motivations pour lutter contre le péché…Vérité de Ro 6-8.</a:t>
            </a:r>
          </a:p>
          <a:p>
            <a:pPr marL="0" indent="0">
              <a:buNone/>
            </a:pPr>
            <a:r>
              <a:rPr lang="fr-CA" sz="2800" dirty="0">
                <a:latin typeface="Arial" panose="020B0604020202020204" pitchFamily="34" charset="0"/>
                <a:cs typeface="Arial" panose="020B0604020202020204" pitchFamily="34" charset="0"/>
              </a:rPr>
              <a:t>A. Une Réalité historique.  </a:t>
            </a:r>
          </a:p>
          <a:p>
            <a:pPr marL="0" indent="0">
              <a:buNone/>
            </a:pPr>
            <a:r>
              <a:rPr lang="fr-CA" sz="2800" dirty="0">
                <a:latin typeface="Comic Sans MS" panose="030F0702030302020204" pitchFamily="66" charset="0"/>
              </a:rPr>
              <a:t>‘‘Car il(Christ) est </a:t>
            </a:r>
            <a:r>
              <a:rPr lang="fr-CA" sz="2800" i="1" dirty="0">
                <a:solidFill>
                  <a:srgbClr val="FFFF00"/>
                </a:solidFill>
                <a:latin typeface="Comic Sans MS" panose="030F0702030302020204" pitchFamily="66" charset="0"/>
              </a:rPr>
              <a:t>mort</a:t>
            </a:r>
            <a:r>
              <a:rPr lang="fr-CA" sz="2800" dirty="0">
                <a:latin typeface="Comic Sans MS" panose="030F0702030302020204" pitchFamily="66" charset="0"/>
              </a:rPr>
              <a:t>, et c’est pour le </a:t>
            </a:r>
            <a:r>
              <a:rPr lang="fr-CA" sz="2800" i="1" dirty="0">
                <a:solidFill>
                  <a:srgbClr val="FFFF00"/>
                </a:solidFill>
                <a:latin typeface="Comic Sans MS" panose="030F0702030302020204" pitchFamily="66" charset="0"/>
              </a:rPr>
              <a:t>péché</a:t>
            </a:r>
            <a:r>
              <a:rPr lang="fr-CA" sz="2800" dirty="0">
                <a:latin typeface="Comic Sans MS" panose="030F0702030302020204" pitchFamily="66" charset="0"/>
              </a:rPr>
              <a:t> qu’il est mort…’’  Ro 6:10a</a:t>
            </a:r>
          </a:p>
          <a:p>
            <a:endParaRPr lang="fr-CA" sz="2800" dirty="0">
              <a:latin typeface="Arial" panose="020B0604020202020204" pitchFamily="34" charset="0"/>
              <a:cs typeface="Arial" panose="020B0604020202020204" pitchFamily="34" charset="0"/>
            </a:endParaRPr>
          </a:p>
          <a:p>
            <a:r>
              <a:rPr lang="fr-CA" sz="2800" dirty="0">
                <a:latin typeface="Arial" panose="020B0604020202020204" pitchFamily="34" charset="0"/>
                <a:cs typeface="Arial" panose="020B0604020202020204" pitchFamily="34" charset="0"/>
              </a:rPr>
              <a:t>En mourant, Christ satisfait aux exigences du péché(la mort).</a:t>
            </a:r>
          </a:p>
          <a:p>
            <a:pPr marL="0" indent="0">
              <a:buNone/>
            </a:pPr>
            <a:endParaRPr lang="fr-CA" sz="2800" dirty="0">
              <a:latin typeface="Arial" panose="020B0604020202020204" pitchFamily="34" charset="0"/>
              <a:cs typeface="Arial" panose="020B0604020202020204" pitchFamily="34" charset="0"/>
            </a:endParaRPr>
          </a:p>
          <a:p>
            <a:endParaRPr lang="fr-CA" sz="2800" dirty="0">
              <a:latin typeface="Arial" panose="020B0604020202020204" pitchFamily="34" charset="0"/>
              <a:cs typeface="Arial" panose="020B0604020202020204" pitchFamily="34" charset="0"/>
            </a:endParaRPr>
          </a:p>
          <a:p>
            <a:endParaRPr lang="fr-CA" sz="2800" dirty="0">
              <a:latin typeface="Comic Sans MS" panose="030F0702030302020204" pitchFamily="66" charset="0"/>
            </a:endParaRPr>
          </a:p>
          <a:p>
            <a:endParaRPr lang="fr-CA" sz="2800" dirty="0">
              <a:latin typeface="Arial" panose="020B0604020202020204" pitchFamily="34" charset="0"/>
              <a:cs typeface="Arial" panose="020B0604020202020204" pitchFamily="34" charset="0"/>
            </a:endParaRPr>
          </a:p>
          <a:p>
            <a:endParaRPr lang="en-CA" sz="2800" dirty="0">
              <a:latin typeface="Comic Sans MS" panose="030F0702030302020204" pitchFamily="66" charset="0"/>
            </a:endParaRPr>
          </a:p>
        </p:txBody>
      </p:sp>
      <p:pic>
        <p:nvPicPr>
          <p:cNvPr id="7170" name="Picture 2" descr="http://www.foienquestions.eu/wp-content/uploads/2017/06/Croix_Jesus-720x380.jpg">
            <a:extLst>
              <a:ext uri="{FF2B5EF4-FFF2-40B4-BE49-F238E27FC236}">
                <a16:creationId xmlns:a16="http://schemas.microsoft.com/office/drawing/2014/main" id="{81B43944-B20D-4017-9D9F-DDC15028008B}"/>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105650" y="1853248"/>
            <a:ext cx="4848225" cy="38522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88888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7C51B-619B-4B9D-8874-9882C786F2F3}"/>
              </a:ext>
            </a:extLst>
          </p:cNvPr>
          <p:cNvSpPr>
            <a:spLocks noGrp="1"/>
          </p:cNvSpPr>
          <p:nvPr>
            <p:ph type="title"/>
          </p:nvPr>
        </p:nvSpPr>
        <p:spPr>
          <a:xfrm>
            <a:off x="646111" y="452718"/>
            <a:ext cx="9404723" cy="1400530"/>
          </a:xfrm>
        </p:spPr>
        <p:txBody>
          <a:bodyPr/>
          <a:lstStyle/>
          <a:p>
            <a:r>
              <a:rPr lang="fr-CA" sz="3600" dirty="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E9103E2-D190-41A8-9E38-3BB53E52C388}"/>
              </a:ext>
            </a:extLst>
          </p:cNvPr>
          <p:cNvSpPr>
            <a:spLocks noGrp="1"/>
          </p:cNvSpPr>
          <p:nvPr>
            <p:ph sz="half" idx="1"/>
          </p:nvPr>
        </p:nvSpPr>
        <p:spPr>
          <a:xfrm>
            <a:off x="238125" y="1491449"/>
            <a:ext cx="7734300" cy="4764889"/>
          </a:xfrm>
        </p:spPr>
        <p:txBody>
          <a:bodyPr>
            <a:normAutofit/>
          </a:bodyPr>
          <a:lstStyle/>
          <a:p>
            <a:pPr marL="0" indent="0">
              <a:buNone/>
            </a:pPr>
            <a:r>
              <a:rPr lang="fr-CA" sz="2800" dirty="0">
                <a:latin typeface="Arial" panose="020B0604020202020204" pitchFamily="34" charset="0"/>
                <a:cs typeface="Arial" panose="020B0604020202020204" pitchFamily="34" charset="0"/>
              </a:rPr>
              <a:t>A. Une Réalité spirituelle. </a:t>
            </a:r>
          </a:p>
          <a:p>
            <a:pPr marL="0" indent="0">
              <a:buNone/>
            </a:pPr>
            <a:r>
              <a:rPr lang="fr-CA" sz="3200" dirty="0">
                <a:latin typeface="Comic Sans MS" panose="030F0702030302020204" pitchFamily="66" charset="0"/>
              </a:rPr>
              <a:t>‘‘Or, si </a:t>
            </a:r>
            <a:r>
              <a:rPr lang="fr-CA" sz="3200" i="1" dirty="0">
                <a:solidFill>
                  <a:srgbClr val="FFFF00"/>
                </a:solidFill>
                <a:latin typeface="Comic Sans MS" panose="030F0702030302020204" pitchFamily="66" charset="0"/>
              </a:rPr>
              <a:t>nous</a:t>
            </a:r>
            <a:r>
              <a:rPr lang="fr-CA" sz="3200" dirty="0">
                <a:latin typeface="Comic Sans MS" panose="030F0702030302020204" pitchFamily="66" charset="0"/>
              </a:rPr>
              <a:t> sommes </a:t>
            </a:r>
            <a:r>
              <a:rPr lang="fr-CA" sz="3200" i="1" dirty="0">
                <a:solidFill>
                  <a:srgbClr val="FFFF00"/>
                </a:solidFill>
                <a:latin typeface="Comic Sans MS" panose="030F0702030302020204" pitchFamily="66" charset="0"/>
              </a:rPr>
              <a:t>morts avec </a:t>
            </a:r>
            <a:r>
              <a:rPr lang="fr-CA" sz="3200" dirty="0">
                <a:latin typeface="Comic Sans MS" panose="030F0702030302020204" pitchFamily="66" charset="0"/>
              </a:rPr>
              <a:t>Christ…’’ </a:t>
            </a:r>
            <a:r>
              <a:rPr lang="fr-CA" sz="2800" dirty="0">
                <a:latin typeface="Comic Sans MS" panose="030F0702030302020204" pitchFamily="66" charset="0"/>
              </a:rPr>
              <a:t>  Ro 6:8a.</a:t>
            </a:r>
          </a:p>
          <a:p>
            <a:endParaRPr lang="fr-CA" sz="2800" dirty="0">
              <a:latin typeface="Arial" panose="020B0604020202020204" pitchFamily="34" charset="0"/>
              <a:cs typeface="Arial" panose="020B0604020202020204" pitchFamily="34" charset="0"/>
            </a:endParaRPr>
          </a:p>
          <a:p>
            <a:r>
              <a:rPr lang="fr-CA" sz="2800" dirty="0">
                <a:latin typeface="Arial" panose="020B0604020202020204" pitchFamily="34" charset="0"/>
                <a:cs typeface="Arial" panose="020B0604020202020204" pitchFamily="34" charset="0"/>
              </a:rPr>
              <a:t> </a:t>
            </a:r>
            <a:r>
              <a:rPr lang="fr-CA" sz="3200" dirty="0">
                <a:latin typeface="Arial" panose="020B0604020202020204" pitchFamily="34" charset="0"/>
                <a:cs typeface="Arial" panose="020B0604020202020204" pitchFamily="34" charset="0"/>
              </a:rPr>
              <a:t>Étant morts avec Christ, les exigences du péché(la mort) à notre égard, ont été satisfaites…notre ‘‘dette’’ a été payée. </a:t>
            </a:r>
          </a:p>
          <a:p>
            <a:pPr marL="0" indent="0">
              <a:buNone/>
            </a:pPr>
            <a:endParaRPr lang="fr-CA" sz="2800" dirty="0">
              <a:latin typeface="Arial" panose="020B0604020202020204" pitchFamily="34" charset="0"/>
              <a:cs typeface="Arial" panose="020B0604020202020204" pitchFamily="34" charset="0"/>
            </a:endParaRPr>
          </a:p>
          <a:p>
            <a:endParaRPr lang="fr-CA" sz="2800" dirty="0">
              <a:latin typeface="Arial" panose="020B0604020202020204" pitchFamily="34" charset="0"/>
              <a:cs typeface="Arial" panose="020B0604020202020204" pitchFamily="34" charset="0"/>
            </a:endParaRPr>
          </a:p>
          <a:p>
            <a:endParaRPr lang="fr-CA" sz="2800" dirty="0">
              <a:latin typeface="Comic Sans MS" panose="030F0702030302020204" pitchFamily="66" charset="0"/>
            </a:endParaRPr>
          </a:p>
          <a:p>
            <a:endParaRPr lang="fr-CA" sz="2800" dirty="0">
              <a:latin typeface="Arial" panose="020B0604020202020204" pitchFamily="34" charset="0"/>
              <a:cs typeface="Arial" panose="020B0604020202020204" pitchFamily="34" charset="0"/>
            </a:endParaRPr>
          </a:p>
          <a:p>
            <a:endParaRPr lang="en-CA" sz="2800" dirty="0">
              <a:latin typeface="Comic Sans MS" panose="030F0702030302020204" pitchFamily="66" charset="0"/>
            </a:endParaRPr>
          </a:p>
        </p:txBody>
      </p:sp>
      <p:pic>
        <p:nvPicPr>
          <p:cNvPr id="8194" name="Picture 2" descr="Image result for la croix de jÃ©sus christ">
            <a:extLst>
              <a:ext uri="{FF2B5EF4-FFF2-40B4-BE49-F238E27FC236}">
                <a16:creationId xmlns:a16="http://schemas.microsoft.com/office/drawing/2014/main" id="{E4521F4C-65C6-4D9B-B148-CDB3C2AC3ED9}"/>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267700" y="2066924"/>
            <a:ext cx="3686175" cy="3590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09291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7C51B-619B-4B9D-8874-9882C786F2F3}"/>
              </a:ext>
            </a:extLst>
          </p:cNvPr>
          <p:cNvSpPr>
            <a:spLocks noGrp="1"/>
          </p:cNvSpPr>
          <p:nvPr>
            <p:ph type="title"/>
          </p:nvPr>
        </p:nvSpPr>
        <p:spPr>
          <a:xfrm>
            <a:off x="646111" y="452718"/>
            <a:ext cx="9404723" cy="1400530"/>
          </a:xfrm>
        </p:spPr>
        <p:txBody>
          <a:bodyPr/>
          <a:lstStyle/>
          <a:p>
            <a:r>
              <a:rPr lang="fr-CA" sz="3600" dirty="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E9103E2-D190-41A8-9E38-3BB53E52C388}"/>
              </a:ext>
            </a:extLst>
          </p:cNvPr>
          <p:cNvSpPr>
            <a:spLocks noGrp="1"/>
          </p:cNvSpPr>
          <p:nvPr>
            <p:ph sz="half" idx="1"/>
          </p:nvPr>
        </p:nvSpPr>
        <p:spPr>
          <a:xfrm>
            <a:off x="238123" y="1491449"/>
            <a:ext cx="7343775" cy="5195101"/>
          </a:xfrm>
        </p:spPr>
        <p:txBody>
          <a:bodyPr>
            <a:normAutofit/>
          </a:bodyPr>
          <a:lstStyle/>
          <a:p>
            <a:pPr marL="0" indent="0">
              <a:buNone/>
            </a:pPr>
            <a:r>
              <a:rPr lang="fr-CA" sz="2800" dirty="0">
                <a:latin typeface="Arial" panose="020B0604020202020204" pitchFamily="34" charset="0"/>
                <a:cs typeface="Arial" panose="020B0604020202020204" pitchFamily="34" charset="0"/>
              </a:rPr>
              <a:t>A. Une Réalité historique.  </a:t>
            </a:r>
          </a:p>
          <a:p>
            <a:pPr marL="0" indent="0">
              <a:buNone/>
            </a:pPr>
            <a:r>
              <a:rPr lang="fr-CA" sz="2800" dirty="0">
                <a:latin typeface="Comic Sans MS" panose="030F0702030302020204" pitchFamily="66" charset="0"/>
              </a:rPr>
              <a:t>‘‘…Christ </a:t>
            </a:r>
            <a:r>
              <a:rPr lang="fr-CA" sz="2800" i="1" dirty="0">
                <a:solidFill>
                  <a:srgbClr val="FFFF00"/>
                </a:solidFill>
                <a:latin typeface="Comic Sans MS" panose="030F0702030302020204" pitchFamily="66" charset="0"/>
              </a:rPr>
              <a:t>ressuscité</a:t>
            </a:r>
            <a:r>
              <a:rPr lang="fr-CA" sz="2800" dirty="0">
                <a:latin typeface="Comic Sans MS" panose="030F0702030302020204" pitchFamily="66" charset="0"/>
              </a:rPr>
              <a:t> des morts ne meurt plus; la </a:t>
            </a:r>
            <a:r>
              <a:rPr lang="fr-CA" sz="2800" i="1" dirty="0">
                <a:solidFill>
                  <a:srgbClr val="FFFF00"/>
                </a:solidFill>
                <a:latin typeface="Comic Sans MS" panose="030F0702030302020204" pitchFamily="66" charset="0"/>
              </a:rPr>
              <a:t>mort</a:t>
            </a:r>
            <a:r>
              <a:rPr lang="fr-CA" sz="2800" dirty="0">
                <a:latin typeface="Comic Sans MS" panose="030F0702030302020204" pitchFamily="66" charset="0"/>
              </a:rPr>
              <a:t> n’a </a:t>
            </a:r>
            <a:r>
              <a:rPr lang="fr-CA" sz="2800" i="1" dirty="0">
                <a:solidFill>
                  <a:srgbClr val="FFFF00"/>
                </a:solidFill>
                <a:latin typeface="Comic Sans MS" panose="030F0702030302020204" pitchFamily="66" charset="0"/>
              </a:rPr>
              <a:t>plus de pouvoir </a:t>
            </a:r>
            <a:r>
              <a:rPr lang="fr-CA" sz="2800" dirty="0">
                <a:latin typeface="Comic Sans MS" panose="030F0702030302020204" pitchFamily="66" charset="0"/>
              </a:rPr>
              <a:t>sur lui…’’</a:t>
            </a:r>
          </a:p>
          <a:p>
            <a:pPr marL="0" indent="0">
              <a:buNone/>
            </a:pPr>
            <a:r>
              <a:rPr lang="fr-CA" sz="2800" dirty="0">
                <a:latin typeface="Comic Sans MS" panose="030F0702030302020204" pitchFamily="66" charset="0"/>
              </a:rPr>
              <a:t>Ro 6:9</a:t>
            </a:r>
          </a:p>
          <a:p>
            <a:pPr marL="0" indent="0">
              <a:buNone/>
            </a:pPr>
            <a:r>
              <a:rPr lang="fr-CA" sz="2800" dirty="0">
                <a:latin typeface="Comic Sans MS" panose="030F0702030302020204" pitchFamily="66" charset="0"/>
              </a:rPr>
              <a:t>‘‘…Jésus-Christ…déclaré Fils de Dieu avec </a:t>
            </a:r>
            <a:r>
              <a:rPr lang="fr-CA" sz="2800" i="1" dirty="0">
                <a:solidFill>
                  <a:srgbClr val="FFFF00"/>
                </a:solidFill>
                <a:latin typeface="Comic Sans MS" panose="030F0702030302020204" pitchFamily="66" charset="0"/>
              </a:rPr>
              <a:t>puissance</a:t>
            </a:r>
            <a:r>
              <a:rPr lang="fr-CA" sz="2800" dirty="0">
                <a:latin typeface="Comic Sans MS" panose="030F0702030302020204" pitchFamily="66" charset="0"/>
              </a:rPr>
              <a:t>,…par sa </a:t>
            </a:r>
            <a:r>
              <a:rPr lang="fr-CA" sz="2800" i="1" dirty="0">
                <a:solidFill>
                  <a:srgbClr val="FFFF00"/>
                </a:solidFill>
                <a:latin typeface="Comic Sans MS" panose="030F0702030302020204" pitchFamily="66" charset="0"/>
              </a:rPr>
              <a:t>résurrection</a:t>
            </a:r>
            <a:r>
              <a:rPr lang="fr-CA" sz="2800" dirty="0">
                <a:latin typeface="Comic Sans MS" panose="030F0702030302020204" pitchFamily="66" charset="0"/>
              </a:rPr>
              <a:t> d’entre les morts.’’  Ro 1:4 </a:t>
            </a:r>
          </a:p>
          <a:p>
            <a:r>
              <a:rPr lang="fr-CA" sz="2800" dirty="0">
                <a:latin typeface="Arial" panose="020B0604020202020204" pitchFamily="34" charset="0"/>
                <a:cs typeface="Arial" panose="020B0604020202020204" pitchFamily="34" charset="0"/>
              </a:rPr>
              <a:t>En ressuscitant des morts, Christ a </a:t>
            </a:r>
            <a:r>
              <a:rPr lang="fr-CA" sz="2800" dirty="0">
                <a:solidFill>
                  <a:srgbClr val="FFFF00"/>
                </a:solidFill>
                <a:latin typeface="Arial" panose="020B0604020202020204" pitchFamily="34" charset="0"/>
                <a:cs typeface="Arial" panose="020B0604020202020204" pitchFamily="34" charset="0"/>
              </a:rPr>
              <a:t>brisé</a:t>
            </a:r>
            <a:r>
              <a:rPr lang="fr-CA" sz="2800" dirty="0">
                <a:latin typeface="Arial" panose="020B0604020202020204" pitchFamily="34" charset="0"/>
                <a:cs typeface="Arial" panose="020B0604020202020204" pitchFamily="34" charset="0"/>
              </a:rPr>
              <a:t> </a:t>
            </a:r>
            <a:r>
              <a:rPr lang="fr-CA" sz="2800" dirty="0">
                <a:solidFill>
                  <a:srgbClr val="FFFF00"/>
                </a:solidFill>
                <a:latin typeface="Arial" panose="020B0604020202020204" pitchFamily="34" charset="0"/>
                <a:cs typeface="Arial" panose="020B0604020202020204" pitchFamily="34" charset="0"/>
              </a:rPr>
              <a:t>le pouvoir </a:t>
            </a:r>
            <a:r>
              <a:rPr lang="fr-CA" sz="2800" dirty="0">
                <a:latin typeface="Arial" panose="020B0604020202020204" pitchFamily="34" charset="0"/>
                <a:cs typeface="Arial" panose="020B0604020202020204" pitchFamily="34" charset="0"/>
              </a:rPr>
              <a:t>de la mort et du péché par la </a:t>
            </a:r>
            <a:r>
              <a:rPr lang="fr-CA" sz="2800" dirty="0">
                <a:solidFill>
                  <a:srgbClr val="FFFF00"/>
                </a:solidFill>
                <a:latin typeface="Arial" panose="020B0604020202020204" pitchFamily="34" charset="0"/>
                <a:cs typeface="Arial" panose="020B0604020202020204" pitchFamily="34" charset="0"/>
              </a:rPr>
              <a:t>puissance divine</a:t>
            </a:r>
            <a:r>
              <a:rPr lang="fr-CA" sz="2800" dirty="0">
                <a:latin typeface="Arial" panose="020B0604020202020204" pitchFamily="34" charset="0"/>
                <a:cs typeface="Arial" panose="020B0604020202020204" pitchFamily="34" charset="0"/>
              </a:rPr>
              <a:t>(Père, Fils et Saint-Esprit). </a:t>
            </a:r>
          </a:p>
          <a:p>
            <a:endParaRPr lang="fr-CA" sz="2800" dirty="0">
              <a:latin typeface="Arial" panose="020B0604020202020204" pitchFamily="34" charset="0"/>
              <a:cs typeface="Arial" panose="020B0604020202020204" pitchFamily="34" charset="0"/>
            </a:endParaRPr>
          </a:p>
          <a:p>
            <a:endParaRPr lang="fr-CA" sz="2800" dirty="0">
              <a:latin typeface="Comic Sans MS" panose="030F0702030302020204" pitchFamily="66" charset="0"/>
            </a:endParaRPr>
          </a:p>
          <a:p>
            <a:endParaRPr lang="fr-CA" sz="2800" dirty="0">
              <a:latin typeface="Arial" panose="020B0604020202020204" pitchFamily="34" charset="0"/>
              <a:cs typeface="Arial" panose="020B0604020202020204" pitchFamily="34" charset="0"/>
            </a:endParaRPr>
          </a:p>
          <a:p>
            <a:endParaRPr lang="en-CA" sz="2800" dirty="0">
              <a:latin typeface="Comic Sans MS" panose="030F0702030302020204" pitchFamily="66" charset="0"/>
            </a:endParaRPr>
          </a:p>
        </p:txBody>
      </p:sp>
      <p:pic>
        <p:nvPicPr>
          <p:cNvPr id="9218" name="Picture 2" descr="Image result for rÃ©surrection de jÃ©sus christ">
            <a:extLst>
              <a:ext uri="{FF2B5EF4-FFF2-40B4-BE49-F238E27FC236}">
                <a16:creationId xmlns:a16="http://schemas.microsoft.com/office/drawing/2014/main" id="{C95CF40E-A952-4701-AC2B-0854ED1909E8}"/>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581899" y="1688515"/>
            <a:ext cx="4610101" cy="3876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00620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7C51B-619B-4B9D-8874-9882C786F2F3}"/>
              </a:ext>
            </a:extLst>
          </p:cNvPr>
          <p:cNvSpPr>
            <a:spLocks noGrp="1"/>
          </p:cNvSpPr>
          <p:nvPr>
            <p:ph type="title"/>
          </p:nvPr>
        </p:nvSpPr>
        <p:spPr>
          <a:xfrm>
            <a:off x="646111" y="452718"/>
            <a:ext cx="9404723" cy="937932"/>
          </a:xfrm>
        </p:spPr>
        <p:txBody>
          <a:bodyPr/>
          <a:lstStyle/>
          <a:p>
            <a:r>
              <a:rPr lang="fr-CA" sz="3600" dirty="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E9103E2-D190-41A8-9E38-3BB53E52C388}"/>
              </a:ext>
            </a:extLst>
          </p:cNvPr>
          <p:cNvSpPr>
            <a:spLocks noGrp="1"/>
          </p:cNvSpPr>
          <p:nvPr>
            <p:ph sz="half" idx="1"/>
          </p:nvPr>
        </p:nvSpPr>
        <p:spPr>
          <a:xfrm>
            <a:off x="238126" y="2060575"/>
            <a:ext cx="7315200" cy="4195763"/>
          </a:xfrm>
        </p:spPr>
        <p:txBody>
          <a:bodyPr>
            <a:noAutofit/>
          </a:bodyPr>
          <a:lstStyle/>
          <a:p>
            <a:pPr marL="0" indent="0">
              <a:buNone/>
            </a:pPr>
            <a:r>
              <a:rPr lang="fr-CA" sz="2800" dirty="0">
                <a:latin typeface="Arial" panose="020B0604020202020204" pitchFamily="34" charset="0"/>
                <a:cs typeface="Arial" panose="020B0604020202020204" pitchFamily="34" charset="0"/>
              </a:rPr>
              <a:t>B. Une Réalité spirituelle.</a:t>
            </a:r>
          </a:p>
          <a:p>
            <a:pPr marL="0" indent="0">
              <a:buNone/>
            </a:pPr>
            <a:r>
              <a:rPr lang="fr-CA" sz="2800" dirty="0">
                <a:latin typeface="Comic Sans MS" panose="030F0702030302020204" pitchFamily="66" charset="0"/>
                <a:cs typeface="Arial" panose="020B0604020202020204" pitchFamily="34" charset="0"/>
              </a:rPr>
              <a:t>‘‘…Dieu </a:t>
            </a:r>
            <a:r>
              <a:rPr lang="fr-CA" sz="2800" dirty="0">
                <a:solidFill>
                  <a:srgbClr val="FFFF00"/>
                </a:solidFill>
                <a:latin typeface="Comic Sans MS" panose="030F0702030302020204" pitchFamily="66" charset="0"/>
                <a:cs typeface="Arial" panose="020B0604020202020204" pitchFamily="34" charset="0"/>
              </a:rPr>
              <a:t>nous</a:t>
            </a:r>
            <a:r>
              <a:rPr lang="fr-CA" sz="2800" dirty="0">
                <a:latin typeface="Comic Sans MS" panose="030F0702030302020204" pitchFamily="66" charset="0"/>
                <a:cs typeface="Arial" panose="020B0604020202020204" pitchFamily="34" charset="0"/>
              </a:rPr>
              <a:t> </a:t>
            </a:r>
            <a:r>
              <a:rPr lang="fr-CA" sz="2800" dirty="0">
                <a:solidFill>
                  <a:srgbClr val="FFFF00"/>
                </a:solidFill>
                <a:latin typeface="Comic Sans MS" panose="030F0702030302020204" pitchFamily="66" charset="0"/>
                <a:cs typeface="Arial" panose="020B0604020202020204" pitchFamily="34" charset="0"/>
              </a:rPr>
              <a:t>a rendus à la vie</a:t>
            </a:r>
            <a:r>
              <a:rPr lang="fr-CA" sz="2800" dirty="0">
                <a:latin typeface="Comic Sans MS" panose="030F0702030302020204" pitchFamily="66" charset="0"/>
                <a:cs typeface="Arial" panose="020B0604020202020204" pitchFamily="34" charset="0"/>
              </a:rPr>
              <a:t> </a:t>
            </a:r>
            <a:r>
              <a:rPr lang="fr-CA" sz="2800" dirty="0">
                <a:solidFill>
                  <a:srgbClr val="FFFF00"/>
                </a:solidFill>
                <a:latin typeface="Comic Sans MS" panose="030F0702030302020204" pitchFamily="66" charset="0"/>
                <a:cs typeface="Arial" panose="020B0604020202020204" pitchFamily="34" charset="0"/>
              </a:rPr>
              <a:t>avec Christ</a:t>
            </a:r>
            <a:r>
              <a:rPr lang="fr-CA" sz="2800" dirty="0">
                <a:latin typeface="Comic Sans MS" panose="030F0702030302020204" pitchFamily="66" charset="0"/>
                <a:cs typeface="Arial" panose="020B0604020202020204" pitchFamily="34" charset="0"/>
              </a:rPr>
              <a:t>…il nous a </a:t>
            </a:r>
            <a:r>
              <a:rPr lang="fr-CA" sz="2800" dirty="0">
                <a:solidFill>
                  <a:srgbClr val="FFFF00"/>
                </a:solidFill>
                <a:latin typeface="Comic Sans MS" panose="030F0702030302020204" pitchFamily="66" charset="0"/>
                <a:cs typeface="Arial" panose="020B0604020202020204" pitchFamily="34" charset="0"/>
              </a:rPr>
              <a:t>ressuscités</a:t>
            </a:r>
            <a:r>
              <a:rPr lang="fr-CA" sz="2800" dirty="0">
                <a:latin typeface="Comic Sans MS" panose="030F0702030302020204" pitchFamily="66" charset="0"/>
                <a:cs typeface="Arial" panose="020B0604020202020204" pitchFamily="34" charset="0"/>
              </a:rPr>
              <a:t> ensemble…’’</a:t>
            </a:r>
          </a:p>
          <a:p>
            <a:pPr marL="0" indent="0">
              <a:buNone/>
            </a:pPr>
            <a:r>
              <a:rPr lang="fr-CA" sz="2800" dirty="0" err="1">
                <a:latin typeface="Comic Sans MS" panose="030F0702030302020204" pitchFamily="66" charset="0"/>
                <a:cs typeface="Arial" panose="020B0604020202020204" pitchFamily="34" charset="0"/>
              </a:rPr>
              <a:t>Ép</a:t>
            </a:r>
            <a:r>
              <a:rPr lang="fr-CA" sz="2800" dirty="0">
                <a:latin typeface="Comic Sans MS" panose="030F0702030302020204" pitchFamily="66" charset="0"/>
                <a:cs typeface="Arial" panose="020B0604020202020204" pitchFamily="34" charset="0"/>
              </a:rPr>
              <a:t> 2:5,6</a:t>
            </a:r>
          </a:p>
          <a:p>
            <a:pPr marL="0" indent="0">
              <a:buNone/>
            </a:pPr>
            <a:endParaRPr lang="fr-CA" sz="2800" dirty="0">
              <a:latin typeface="Comic Sans MS" panose="030F0702030302020204" pitchFamily="66" charset="0"/>
              <a:cs typeface="Arial" panose="020B0604020202020204" pitchFamily="34" charset="0"/>
            </a:endParaRPr>
          </a:p>
          <a:p>
            <a:r>
              <a:rPr lang="fr-CA" sz="2800" dirty="0">
                <a:latin typeface="Arial" panose="020B0604020202020204" pitchFamily="34" charset="0"/>
                <a:cs typeface="Arial" panose="020B0604020202020204" pitchFamily="34" charset="0"/>
              </a:rPr>
              <a:t>Ayant été ressuscités avec Christ, le</a:t>
            </a:r>
            <a:r>
              <a:rPr lang="fr-CA" sz="2800" dirty="0">
                <a:solidFill>
                  <a:srgbClr val="FFFF00"/>
                </a:solidFill>
                <a:latin typeface="Arial" panose="020B0604020202020204" pitchFamily="34" charset="0"/>
                <a:cs typeface="Arial" panose="020B0604020202020204" pitchFamily="34" charset="0"/>
              </a:rPr>
              <a:t> pouvoir</a:t>
            </a:r>
            <a:r>
              <a:rPr lang="fr-CA" sz="2800" dirty="0">
                <a:latin typeface="Arial" panose="020B0604020202020204" pitchFamily="34" charset="0"/>
                <a:cs typeface="Arial" panose="020B0604020202020204" pitchFamily="34" charset="0"/>
              </a:rPr>
              <a:t> de la mort et du péché sur </a:t>
            </a:r>
            <a:r>
              <a:rPr lang="fr-CA" sz="2800" dirty="0">
                <a:solidFill>
                  <a:srgbClr val="FFFF00"/>
                </a:solidFill>
                <a:latin typeface="Arial" panose="020B0604020202020204" pitchFamily="34" charset="0"/>
                <a:cs typeface="Arial" panose="020B0604020202020204" pitchFamily="34" charset="0"/>
              </a:rPr>
              <a:t>nous</a:t>
            </a:r>
            <a:r>
              <a:rPr lang="fr-CA" sz="2800" dirty="0">
                <a:latin typeface="Arial" panose="020B0604020202020204" pitchFamily="34" charset="0"/>
                <a:cs typeface="Arial" panose="020B0604020202020204" pitchFamily="34" charset="0"/>
              </a:rPr>
              <a:t> a été </a:t>
            </a:r>
            <a:r>
              <a:rPr lang="fr-CA" sz="2800" dirty="0">
                <a:solidFill>
                  <a:srgbClr val="FFFF00"/>
                </a:solidFill>
                <a:latin typeface="Arial" panose="020B0604020202020204" pitchFamily="34" charset="0"/>
                <a:cs typeface="Arial" panose="020B0604020202020204" pitchFamily="34" charset="0"/>
              </a:rPr>
              <a:t>brisé</a:t>
            </a:r>
            <a:r>
              <a:rPr lang="fr-CA" sz="2800" dirty="0">
                <a:latin typeface="Arial" panose="020B0604020202020204" pitchFamily="34" charset="0"/>
                <a:cs typeface="Arial" panose="020B0604020202020204" pitchFamily="34" charset="0"/>
              </a:rPr>
              <a:t>.  </a:t>
            </a:r>
          </a:p>
          <a:p>
            <a:pPr marL="0" indent="0">
              <a:buNone/>
            </a:pPr>
            <a:endParaRPr lang="fr-CA" sz="2800" dirty="0">
              <a:latin typeface="Comic Sans MS" panose="030F0702030302020204" pitchFamily="66" charset="0"/>
              <a:cs typeface="Arial" panose="020B0604020202020204" pitchFamily="34" charset="0"/>
            </a:endParaRPr>
          </a:p>
          <a:p>
            <a:endParaRPr lang="fr-CA" sz="2800" dirty="0">
              <a:latin typeface="Arial" panose="020B0604020202020204" pitchFamily="34" charset="0"/>
              <a:cs typeface="Arial" panose="020B0604020202020204" pitchFamily="34" charset="0"/>
            </a:endParaRPr>
          </a:p>
          <a:p>
            <a:endParaRPr lang="fr-CA" sz="2800" dirty="0">
              <a:latin typeface="Arial" panose="020B0604020202020204" pitchFamily="34"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dirty="0">
                <a:latin typeface="Comic Sans MS" panose="030F0702030302020204" pitchFamily="66" charset="0"/>
              </a:rPr>
              <a:t>  </a:t>
            </a:r>
            <a:endParaRPr lang="en-CA" sz="2800" dirty="0">
              <a:latin typeface="Comic Sans MS" panose="030F0702030302020204" pitchFamily="66" charset="0"/>
            </a:endParaRPr>
          </a:p>
        </p:txBody>
      </p:sp>
      <p:pic>
        <p:nvPicPr>
          <p:cNvPr id="6146" name="Picture 2" descr="Image result for la rÃ©surrection de jÃ©sus christ">
            <a:extLst>
              <a:ext uri="{FF2B5EF4-FFF2-40B4-BE49-F238E27FC236}">
                <a16:creationId xmlns:a16="http://schemas.microsoft.com/office/drawing/2014/main" id="{3160648A-9F8D-4ED6-9829-C1590A40F763}"/>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696201" y="1853248"/>
            <a:ext cx="4257674" cy="39665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80511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51EB3-EE53-4341-9B58-E047015849BC}"/>
              </a:ext>
            </a:extLst>
          </p:cNvPr>
          <p:cNvSpPr>
            <a:spLocks noGrp="1"/>
          </p:cNvSpPr>
          <p:nvPr>
            <p:ph type="title"/>
          </p:nvPr>
        </p:nvSpPr>
        <p:spPr>
          <a:xfrm>
            <a:off x="646111" y="452718"/>
            <a:ext cx="9404723" cy="889065"/>
          </a:xfrm>
        </p:spPr>
        <p:txBody>
          <a:bodyPr/>
          <a:lstStyle/>
          <a:p>
            <a:r>
              <a:rPr lang="fr-CA" sz="3600" dirty="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6AF2459-446E-4FAC-8318-674437E7F00D}"/>
              </a:ext>
            </a:extLst>
          </p:cNvPr>
          <p:cNvSpPr>
            <a:spLocks noGrp="1"/>
          </p:cNvSpPr>
          <p:nvPr>
            <p:ph idx="1"/>
          </p:nvPr>
        </p:nvSpPr>
        <p:spPr>
          <a:xfrm>
            <a:off x="180975" y="1518082"/>
            <a:ext cx="11810999" cy="4730317"/>
          </a:xfrm>
        </p:spPr>
        <p:txBody>
          <a:bodyPr>
            <a:noAutofit/>
          </a:bodyPr>
          <a:lstStyle/>
          <a:p>
            <a:pPr marL="0" indent="0">
              <a:buNone/>
            </a:pPr>
            <a:r>
              <a:rPr lang="fr-CA" sz="3200" dirty="0">
                <a:latin typeface="Arial" panose="020B0604020202020204" pitchFamily="34" charset="0"/>
                <a:cs typeface="Arial" panose="020B0604020202020204" pitchFamily="34" charset="0"/>
              </a:rPr>
              <a:t>C. Une Réponse raisonnable.</a:t>
            </a:r>
          </a:p>
          <a:p>
            <a:pPr marL="0" indent="0">
              <a:buNone/>
            </a:pPr>
            <a:r>
              <a:rPr lang="fr-CA" sz="2800" dirty="0">
                <a:latin typeface="Comic Sans MS" panose="030F0702030302020204" pitchFamily="66" charset="0"/>
                <a:cs typeface="Arial" panose="020B0604020202020204" pitchFamily="34" charset="0"/>
              </a:rPr>
              <a:t>‘‘Ainsi vous-mêmes, </a:t>
            </a:r>
            <a:r>
              <a:rPr lang="fr-CA" sz="2800" i="1" dirty="0">
                <a:solidFill>
                  <a:srgbClr val="FFFF00"/>
                </a:solidFill>
                <a:latin typeface="Comic Sans MS" panose="030F0702030302020204" pitchFamily="66" charset="0"/>
                <a:cs typeface="Arial" panose="020B0604020202020204" pitchFamily="34" charset="0"/>
              </a:rPr>
              <a:t>regardez-vous</a:t>
            </a:r>
            <a:r>
              <a:rPr lang="fr-CA" sz="2800" dirty="0">
                <a:latin typeface="Comic Sans MS" panose="030F0702030302020204" pitchFamily="66" charset="0"/>
                <a:cs typeface="Arial" panose="020B0604020202020204" pitchFamily="34" charset="0"/>
              </a:rPr>
              <a:t> comme </a:t>
            </a:r>
            <a:r>
              <a:rPr lang="fr-CA" sz="2800" i="1" dirty="0">
                <a:solidFill>
                  <a:srgbClr val="FFFF00"/>
                </a:solidFill>
                <a:latin typeface="Comic Sans MS" panose="030F0702030302020204" pitchFamily="66" charset="0"/>
                <a:cs typeface="Arial" panose="020B0604020202020204" pitchFamily="34" charset="0"/>
              </a:rPr>
              <a:t>morts au péché</a:t>
            </a:r>
            <a:r>
              <a:rPr lang="fr-CA" sz="2800" dirty="0">
                <a:latin typeface="Comic Sans MS" panose="030F0702030302020204" pitchFamily="66" charset="0"/>
                <a:cs typeface="Arial" panose="020B0604020202020204" pitchFamily="34" charset="0"/>
              </a:rPr>
              <a:t>…’’  Ro 6:11a</a:t>
            </a:r>
          </a:p>
          <a:p>
            <a:pPr marL="0" indent="0">
              <a:buNone/>
            </a:pPr>
            <a:r>
              <a:rPr lang="fr-CA" sz="2800" dirty="0">
                <a:latin typeface="Comic Sans MS" panose="030F0702030302020204" pitchFamily="66" charset="0"/>
                <a:cs typeface="Arial" panose="020B0604020202020204" pitchFamily="34" charset="0"/>
              </a:rPr>
              <a:t>‘‘Que le </a:t>
            </a:r>
            <a:r>
              <a:rPr lang="fr-CA" sz="2800" i="1" dirty="0">
                <a:solidFill>
                  <a:srgbClr val="FFFF00"/>
                </a:solidFill>
                <a:latin typeface="Comic Sans MS" panose="030F0702030302020204" pitchFamily="66" charset="0"/>
                <a:cs typeface="Arial" panose="020B0604020202020204" pitchFamily="34" charset="0"/>
              </a:rPr>
              <a:t>péché ne règne </a:t>
            </a:r>
            <a:r>
              <a:rPr lang="fr-CA" sz="2800" dirty="0">
                <a:latin typeface="Comic Sans MS" panose="030F0702030302020204" pitchFamily="66" charset="0"/>
                <a:cs typeface="Arial" panose="020B0604020202020204" pitchFamily="34" charset="0"/>
              </a:rPr>
              <a:t>donc point dans votre </a:t>
            </a:r>
            <a:r>
              <a:rPr lang="fr-CA" sz="2800" i="1" dirty="0">
                <a:solidFill>
                  <a:srgbClr val="FFFF00"/>
                </a:solidFill>
                <a:latin typeface="Comic Sans MS" panose="030F0702030302020204" pitchFamily="66" charset="0"/>
                <a:cs typeface="Arial" panose="020B0604020202020204" pitchFamily="34" charset="0"/>
              </a:rPr>
              <a:t>corps mortel </a:t>
            </a:r>
            <a:r>
              <a:rPr lang="fr-CA" sz="2800" dirty="0">
                <a:latin typeface="Comic Sans MS" panose="030F0702030302020204" pitchFamily="66" charset="0"/>
                <a:cs typeface="Arial" panose="020B0604020202020204" pitchFamily="34" charset="0"/>
              </a:rPr>
              <a:t>et </a:t>
            </a:r>
            <a:r>
              <a:rPr lang="fr-CA" sz="2800" i="1" dirty="0">
                <a:solidFill>
                  <a:srgbClr val="FFFF00"/>
                </a:solidFill>
                <a:latin typeface="Comic Sans MS" panose="030F0702030302020204" pitchFamily="66" charset="0"/>
                <a:cs typeface="Arial" panose="020B0604020202020204" pitchFamily="34" charset="0"/>
              </a:rPr>
              <a:t>n’obéissez pas </a:t>
            </a:r>
            <a:r>
              <a:rPr lang="fr-CA" sz="2800" dirty="0">
                <a:latin typeface="Comic Sans MS" panose="030F0702030302020204" pitchFamily="66" charset="0"/>
                <a:cs typeface="Arial" panose="020B0604020202020204" pitchFamily="34" charset="0"/>
              </a:rPr>
              <a:t>à ses convoitises.’’  Ro 6:12.</a:t>
            </a:r>
          </a:p>
          <a:p>
            <a:r>
              <a:rPr lang="fr-CA" sz="2800" dirty="0">
                <a:solidFill>
                  <a:srgbClr val="FFFF00"/>
                </a:solidFill>
                <a:latin typeface="Arial" panose="020B0604020202020204" pitchFamily="34" charset="0"/>
                <a:cs typeface="Arial" panose="020B0604020202020204" pitchFamily="34" charset="0"/>
              </a:rPr>
              <a:t>Nous</a:t>
            </a:r>
            <a:r>
              <a:rPr lang="fr-CA" sz="2800" dirty="0">
                <a:latin typeface="Arial" panose="020B0604020202020204" pitchFamily="34" charset="0"/>
                <a:cs typeface="Arial" panose="020B0604020202020204" pitchFamily="34" charset="0"/>
              </a:rPr>
              <a:t> ne sommes pas </a:t>
            </a:r>
            <a:r>
              <a:rPr lang="fr-CA" sz="2800" dirty="0">
                <a:solidFill>
                  <a:srgbClr val="FFFF00"/>
                </a:solidFill>
                <a:latin typeface="Arial" panose="020B0604020202020204" pitchFamily="34" charset="0"/>
                <a:cs typeface="Arial" panose="020B0604020202020204" pitchFamily="34" charset="0"/>
              </a:rPr>
              <a:t>redevables</a:t>
            </a:r>
            <a:r>
              <a:rPr lang="fr-CA" sz="2800" dirty="0">
                <a:latin typeface="Arial" panose="020B0604020202020204" pitchFamily="34" charset="0"/>
                <a:cs typeface="Arial" panose="020B0604020202020204" pitchFamily="34" charset="0"/>
              </a:rPr>
              <a:t> au péché, puisque notre dette a déjà été payée!</a:t>
            </a:r>
          </a:p>
          <a:p>
            <a:r>
              <a:rPr lang="fr-CA" sz="2800" dirty="0">
                <a:latin typeface="Arial" panose="020B0604020202020204" pitchFamily="34" charset="0"/>
                <a:cs typeface="Arial" panose="020B0604020202020204" pitchFamily="34" charset="0"/>
              </a:rPr>
              <a:t>Puisque le</a:t>
            </a:r>
            <a:r>
              <a:rPr lang="fr-CA" sz="2800" dirty="0">
                <a:solidFill>
                  <a:srgbClr val="FFFF00"/>
                </a:solidFill>
                <a:latin typeface="Arial" panose="020B0604020202020204" pitchFamily="34" charset="0"/>
                <a:cs typeface="Arial" panose="020B0604020202020204" pitchFamily="34" charset="0"/>
              </a:rPr>
              <a:t> pouvoir </a:t>
            </a:r>
            <a:r>
              <a:rPr lang="fr-CA" sz="2800" dirty="0">
                <a:latin typeface="Arial" panose="020B0604020202020204" pitchFamily="34" charset="0"/>
                <a:cs typeface="Arial" panose="020B0604020202020204" pitchFamily="34" charset="0"/>
              </a:rPr>
              <a:t>du péché sur </a:t>
            </a:r>
            <a:r>
              <a:rPr lang="fr-CA" sz="2800" dirty="0">
                <a:solidFill>
                  <a:srgbClr val="FFFF00"/>
                </a:solidFill>
                <a:latin typeface="Arial" panose="020B0604020202020204" pitchFamily="34" charset="0"/>
                <a:cs typeface="Arial" panose="020B0604020202020204" pitchFamily="34" charset="0"/>
              </a:rPr>
              <a:t>nous</a:t>
            </a:r>
            <a:r>
              <a:rPr lang="fr-CA" sz="2800" dirty="0">
                <a:latin typeface="Arial" panose="020B0604020202020204" pitchFamily="34" charset="0"/>
                <a:cs typeface="Arial" panose="020B0604020202020204" pitchFamily="34" charset="0"/>
              </a:rPr>
              <a:t> a été</a:t>
            </a:r>
            <a:r>
              <a:rPr lang="fr-CA" sz="2800" dirty="0">
                <a:solidFill>
                  <a:srgbClr val="FFFF00"/>
                </a:solidFill>
                <a:latin typeface="Arial" panose="020B0604020202020204" pitchFamily="34" charset="0"/>
                <a:cs typeface="Arial" panose="020B0604020202020204" pitchFamily="34" charset="0"/>
              </a:rPr>
              <a:t> brisé </a:t>
            </a:r>
            <a:r>
              <a:rPr lang="fr-CA" sz="2800" dirty="0">
                <a:latin typeface="Arial" panose="020B0604020202020204" pitchFamily="34" charset="0"/>
                <a:cs typeface="Arial" panose="020B0604020202020204" pitchFamily="34" charset="0"/>
              </a:rPr>
              <a:t>par la </a:t>
            </a:r>
            <a:r>
              <a:rPr lang="fr-CA" sz="2800" dirty="0">
                <a:solidFill>
                  <a:srgbClr val="FFFF00"/>
                </a:solidFill>
                <a:latin typeface="Arial" panose="020B0604020202020204" pitchFamily="34" charset="0"/>
                <a:cs typeface="Arial" panose="020B0604020202020204" pitchFamily="34" charset="0"/>
              </a:rPr>
              <a:t>puissance</a:t>
            </a:r>
            <a:r>
              <a:rPr lang="fr-CA" sz="2800" dirty="0">
                <a:latin typeface="Arial" panose="020B0604020202020204" pitchFamily="34" charset="0"/>
                <a:cs typeface="Arial" panose="020B0604020202020204" pitchFamily="34" charset="0"/>
              </a:rPr>
              <a:t> </a:t>
            </a:r>
            <a:r>
              <a:rPr lang="fr-CA" sz="2800" dirty="0">
                <a:solidFill>
                  <a:srgbClr val="FFFF00"/>
                </a:solidFill>
                <a:latin typeface="Arial" panose="020B0604020202020204" pitchFamily="34" charset="0"/>
                <a:cs typeface="Arial" panose="020B0604020202020204" pitchFamily="34" charset="0"/>
              </a:rPr>
              <a:t>divine</a:t>
            </a:r>
            <a:r>
              <a:rPr lang="fr-CA" sz="2800" dirty="0">
                <a:latin typeface="Arial" panose="020B0604020202020204" pitchFamily="34" charset="0"/>
                <a:cs typeface="Arial" panose="020B0604020202020204" pitchFamily="34" charset="0"/>
              </a:rPr>
              <a:t>, il est donc maintenant possible de </a:t>
            </a:r>
            <a:r>
              <a:rPr lang="fr-CA" sz="2800" dirty="0">
                <a:solidFill>
                  <a:srgbClr val="FFFF00"/>
                </a:solidFill>
                <a:latin typeface="Arial" panose="020B0604020202020204" pitchFamily="34" charset="0"/>
                <a:cs typeface="Arial" panose="020B0604020202020204" pitchFamily="34" charset="0"/>
              </a:rPr>
              <a:t>combattre le péché</a:t>
            </a:r>
            <a:r>
              <a:rPr lang="fr-CA" sz="2800" dirty="0">
                <a:latin typeface="Arial" panose="020B0604020202020204" pitchFamily="34" charset="0"/>
                <a:cs typeface="Arial" panose="020B0604020202020204" pitchFamily="34" charset="0"/>
              </a:rPr>
              <a:t>, et </a:t>
            </a:r>
            <a:r>
              <a:rPr lang="fr-CA" sz="2800" dirty="0">
                <a:solidFill>
                  <a:srgbClr val="FFFF00"/>
                </a:solidFill>
                <a:latin typeface="Arial" panose="020B0604020202020204" pitchFamily="34" charset="0"/>
                <a:cs typeface="Arial" panose="020B0604020202020204" pitchFamily="34" charset="0"/>
              </a:rPr>
              <a:t>remporter des victoires </a:t>
            </a:r>
            <a:r>
              <a:rPr lang="fr-CA" sz="2800" dirty="0">
                <a:latin typeface="Arial" panose="020B0604020202020204" pitchFamily="34" charset="0"/>
                <a:cs typeface="Arial" panose="020B0604020202020204" pitchFamily="34" charset="0"/>
              </a:rPr>
              <a:t>par la même puissance. </a:t>
            </a:r>
          </a:p>
          <a:p>
            <a:pPr marL="0" indent="0">
              <a:buNone/>
            </a:pPr>
            <a:r>
              <a:rPr lang="fr-CA" sz="2800" dirty="0">
                <a:latin typeface="Comic Sans MS" panose="030F0702030302020204" pitchFamily="66" charset="0"/>
                <a:cs typeface="Arial" panose="020B0604020202020204" pitchFamily="34" charset="0"/>
              </a:rPr>
              <a:t>  </a:t>
            </a: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dirty="0">
                <a:latin typeface="Comic Sans MS" panose="030F0702030302020204" pitchFamily="66" charset="0"/>
                <a:cs typeface="Arial" panose="020B0604020202020204" pitchFamily="34" charset="0"/>
              </a:rPr>
              <a:t>   </a:t>
            </a: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242557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51EB3-EE53-4341-9B58-E047015849BC}"/>
              </a:ext>
            </a:extLst>
          </p:cNvPr>
          <p:cNvSpPr>
            <a:spLocks noGrp="1"/>
          </p:cNvSpPr>
          <p:nvPr>
            <p:ph type="title"/>
          </p:nvPr>
        </p:nvSpPr>
        <p:spPr>
          <a:xfrm>
            <a:off x="646111" y="452718"/>
            <a:ext cx="9404723" cy="789673"/>
          </a:xfrm>
        </p:spPr>
        <p:txBody>
          <a:bodyPr/>
          <a:lstStyle/>
          <a:p>
            <a:r>
              <a:rPr lang="fr-CA" sz="3600" dirty="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6AF2459-446E-4FAC-8318-674437E7F00D}"/>
              </a:ext>
            </a:extLst>
          </p:cNvPr>
          <p:cNvSpPr>
            <a:spLocks noGrp="1"/>
          </p:cNvSpPr>
          <p:nvPr>
            <p:ph idx="1"/>
          </p:nvPr>
        </p:nvSpPr>
        <p:spPr>
          <a:xfrm>
            <a:off x="180975" y="1518082"/>
            <a:ext cx="11810999" cy="4730317"/>
          </a:xfrm>
        </p:spPr>
        <p:txBody>
          <a:bodyPr>
            <a:noAutofit/>
          </a:bodyPr>
          <a:lstStyle/>
          <a:p>
            <a:pPr marL="0" indent="0">
              <a:buNone/>
            </a:pPr>
            <a:r>
              <a:rPr lang="fr-CA" sz="3200" dirty="0">
                <a:latin typeface="Arial" panose="020B0604020202020204" pitchFamily="34" charset="0"/>
                <a:cs typeface="Arial" panose="020B0604020202020204" pitchFamily="34" charset="0"/>
              </a:rPr>
              <a:t>C. Une Réponse raisonnable.</a:t>
            </a:r>
          </a:p>
          <a:p>
            <a:pPr marL="0" indent="0">
              <a:buNone/>
            </a:pPr>
            <a:r>
              <a:rPr lang="fr-CA" sz="3200" dirty="0">
                <a:latin typeface="Comic Sans MS" panose="030F0702030302020204" pitchFamily="66" charset="0"/>
                <a:cs typeface="Arial" panose="020B0604020202020204" pitchFamily="34" charset="0"/>
              </a:rPr>
              <a:t>‘‘Ainsi vous-mêmes, </a:t>
            </a:r>
            <a:r>
              <a:rPr lang="fr-CA" sz="3200" i="1" dirty="0">
                <a:solidFill>
                  <a:srgbClr val="FFFF00"/>
                </a:solidFill>
                <a:latin typeface="Comic Sans MS" panose="030F0702030302020204" pitchFamily="66" charset="0"/>
                <a:cs typeface="Arial" panose="020B0604020202020204" pitchFamily="34" charset="0"/>
              </a:rPr>
              <a:t>regardez-vous</a:t>
            </a:r>
            <a:r>
              <a:rPr lang="fr-CA" sz="3200" dirty="0">
                <a:latin typeface="Comic Sans MS" panose="030F0702030302020204" pitchFamily="66" charset="0"/>
                <a:cs typeface="Arial" panose="020B0604020202020204" pitchFamily="34" charset="0"/>
              </a:rPr>
              <a:t>…comme </a:t>
            </a:r>
            <a:r>
              <a:rPr lang="fr-CA" sz="3200" i="1" dirty="0">
                <a:solidFill>
                  <a:srgbClr val="FFFF00"/>
                </a:solidFill>
                <a:latin typeface="Comic Sans MS" panose="030F0702030302020204" pitchFamily="66" charset="0"/>
                <a:cs typeface="Arial" panose="020B0604020202020204" pitchFamily="34" charset="0"/>
              </a:rPr>
              <a:t>vivants pour Dieu </a:t>
            </a:r>
            <a:r>
              <a:rPr lang="fr-CA" sz="3200" dirty="0">
                <a:latin typeface="Comic Sans MS" panose="030F0702030302020204" pitchFamily="66" charset="0"/>
                <a:cs typeface="Arial" panose="020B0604020202020204" pitchFamily="34" charset="0"/>
              </a:rPr>
              <a:t>en Jésus-Christ.’’    Ro 6:11b</a:t>
            </a:r>
          </a:p>
          <a:p>
            <a:pPr marL="0" indent="0">
              <a:buNone/>
            </a:pPr>
            <a:endParaRPr lang="fr-CA" sz="2800" dirty="0">
              <a:latin typeface="Comic Sans MS" panose="030F0702030302020204" pitchFamily="66" charset="0"/>
              <a:cs typeface="Arial" panose="020B0604020202020204" pitchFamily="34" charset="0"/>
            </a:endParaRPr>
          </a:p>
          <a:p>
            <a:endParaRPr lang="fr-CA" sz="2800" dirty="0">
              <a:latin typeface="Arial" panose="020B0604020202020204" pitchFamily="34" charset="0"/>
              <a:cs typeface="Arial" panose="020B0604020202020204" pitchFamily="34" charset="0"/>
            </a:endParaRPr>
          </a:p>
          <a:p>
            <a:r>
              <a:rPr lang="fr-CA" sz="3200" dirty="0">
                <a:latin typeface="Arial" panose="020B0604020202020204" pitchFamily="34" charset="0"/>
                <a:cs typeface="Arial" panose="020B0604020202020204" pitchFamily="34" charset="0"/>
              </a:rPr>
              <a:t>Nous sommes </a:t>
            </a:r>
            <a:r>
              <a:rPr lang="fr-CA" sz="3200" dirty="0">
                <a:solidFill>
                  <a:srgbClr val="FFFF00"/>
                </a:solidFill>
                <a:latin typeface="Arial" panose="020B0604020202020204" pitchFamily="34" charset="0"/>
                <a:cs typeface="Arial" panose="020B0604020202020204" pitchFamily="34" charset="0"/>
              </a:rPr>
              <a:t>redevables</a:t>
            </a:r>
            <a:r>
              <a:rPr lang="fr-CA" sz="3200" dirty="0">
                <a:latin typeface="Arial" panose="020B0604020202020204" pitchFamily="34" charset="0"/>
                <a:cs typeface="Arial" panose="020B0604020202020204" pitchFamily="34" charset="0"/>
              </a:rPr>
              <a:t> à Dieu à cause de ce qu’il a fait pour nous.</a:t>
            </a:r>
          </a:p>
          <a:p>
            <a:pPr marL="0" indent="0">
              <a:buNone/>
            </a:pPr>
            <a:endParaRPr lang="fr-CA" sz="2800" dirty="0">
              <a:latin typeface="Arial" panose="020B0604020202020204" pitchFamily="34" charset="0"/>
              <a:cs typeface="Arial" panose="020B0604020202020204" pitchFamily="34" charset="0"/>
            </a:endParaRPr>
          </a:p>
          <a:p>
            <a:pPr marL="0" indent="0">
              <a:buNone/>
            </a:pPr>
            <a:r>
              <a:rPr lang="fr-CA" sz="2800" dirty="0">
                <a:latin typeface="Comic Sans MS" panose="030F0702030302020204" pitchFamily="66" charset="0"/>
                <a:cs typeface="Arial" panose="020B0604020202020204" pitchFamily="34" charset="0"/>
              </a:rPr>
              <a:t>  </a:t>
            </a: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dirty="0">
                <a:latin typeface="Comic Sans MS" panose="030F0702030302020204" pitchFamily="66" charset="0"/>
                <a:cs typeface="Arial" panose="020B0604020202020204" pitchFamily="34" charset="0"/>
              </a:rPr>
              <a:t>   </a:t>
            </a: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640278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51EB3-EE53-4341-9B58-E047015849BC}"/>
              </a:ext>
            </a:extLst>
          </p:cNvPr>
          <p:cNvSpPr>
            <a:spLocks noGrp="1"/>
          </p:cNvSpPr>
          <p:nvPr>
            <p:ph type="title"/>
          </p:nvPr>
        </p:nvSpPr>
        <p:spPr>
          <a:xfrm>
            <a:off x="646111" y="452718"/>
            <a:ext cx="9404723" cy="789673"/>
          </a:xfrm>
        </p:spPr>
        <p:txBody>
          <a:bodyPr/>
          <a:lstStyle/>
          <a:p>
            <a:r>
              <a:rPr lang="fr-CA" sz="3600" dirty="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6AF2459-446E-4FAC-8318-674437E7F00D}"/>
              </a:ext>
            </a:extLst>
          </p:cNvPr>
          <p:cNvSpPr>
            <a:spLocks noGrp="1"/>
          </p:cNvSpPr>
          <p:nvPr>
            <p:ph idx="1"/>
          </p:nvPr>
        </p:nvSpPr>
        <p:spPr>
          <a:xfrm>
            <a:off x="180975" y="1659835"/>
            <a:ext cx="11810999" cy="4588564"/>
          </a:xfrm>
        </p:spPr>
        <p:txBody>
          <a:bodyPr>
            <a:noAutofit/>
          </a:bodyPr>
          <a:lstStyle/>
          <a:p>
            <a:pPr marL="0" indent="0">
              <a:buNone/>
            </a:pPr>
            <a:r>
              <a:rPr lang="fr-CA" sz="3200" dirty="0">
                <a:latin typeface="Arial" panose="020B0604020202020204" pitchFamily="34" charset="0"/>
                <a:cs typeface="Arial" panose="020B0604020202020204" pitchFamily="34" charset="0"/>
              </a:rPr>
              <a:t>C. Une Réponse raisonnable.</a:t>
            </a:r>
          </a:p>
          <a:p>
            <a:pPr marL="0" indent="0">
              <a:buNone/>
            </a:pPr>
            <a:r>
              <a:rPr lang="fr-CA" sz="3200" dirty="0">
                <a:latin typeface="Comic Sans MS" panose="030F0702030302020204" pitchFamily="66" charset="0"/>
                <a:cs typeface="Arial" panose="020B0604020202020204" pitchFamily="34" charset="0"/>
              </a:rPr>
              <a:t>‘‘…</a:t>
            </a:r>
            <a:r>
              <a:rPr lang="fr-CA" sz="3200" dirty="0">
                <a:solidFill>
                  <a:srgbClr val="FFFF00"/>
                </a:solidFill>
                <a:latin typeface="Comic Sans MS" panose="030F0702030302020204" pitchFamily="66" charset="0"/>
                <a:cs typeface="Arial" panose="020B0604020202020204" pitchFamily="34" charset="0"/>
              </a:rPr>
              <a:t>donnez-vous</a:t>
            </a:r>
            <a:r>
              <a:rPr lang="fr-CA" sz="3200" dirty="0">
                <a:latin typeface="Comic Sans MS" panose="030F0702030302020204" pitchFamily="66" charset="0"/>
                <a:cs typeface="Arial" panose="020B0604020202020204" pitchFamily="34" charset="0"/>
              </a:rPr>
              <a:t> </a:t>
            </a:r>
            <a:r>
              <a:rPr lang="fr-CA" sz="3200" dirty="0">
                <a:solidFill>
                  <a:srgbClr val="FFFF00"/>
                </a:solidFill>
                <a:latin typeface="Comic Sans MS" panose="030F0702030302020204" pitchFamily="66" charset="0"/>
                <a:cs typeface="Arial" panose="020B0604020202020204" pitchFamily="34" charset="0"/>
              </a:rPr>
              <a:t>vous-mêmes</a:t>
            </a:r>
            <a:r>
              <a:rPr lang="fr-CA" sz="3200" dirty="0">
                <a:latin typeface="Comic Sans MS" panose="030F0702030302020204" pitchFamily="66" charset="0"/>
                <a:cs typeface="Arial" panose="020B0604020202020204" pitchFamily="34" charset="0"/>
              </a:rPr>
              <a:t> </a:t>
            </a:r>
            <a:r>
              <a:rPr lang="fr-CA" sz="3200" dirty="0">
                <a:solidFill>
                  <a:srgbClr val="FFFF00"/>
                </a:solidFill>
                <a:latin typeface="Comic Sans MS" panose="030F0702030302020204" pitchFamily="66" charset="0"/>
                <a:cs typeface="Arial" panose="020B0604020202020204" pitchFamily="34" charset="0"/>
              </a:rPr>
              <a:t>à Dieu</a:t>
            </a:r>
            <a:r>
              <a:rPr lang="fr-CA" sz="3200" dirty="0">
                <a:latin typeface="Comic Sans MS" panose="030F0702030302020204" pitchFamily="66" charset="0"/>
                <a:cs typeface="Arial" panose="020B0604020202020204" pitchFamily="34" charset="0"/>
              </a:rPr>
              <a:t>, comme étants vivants de morts que vous étiez…’’    </a:t>
            </a:r>
            <a:r>
              <a:rPr lang="fr-CA" sz="2800" dirty="0">
                <a:latin typeface="Comic Sans MS" panose="030F0702030302020204" pitchFamily="66" charset="0"/>
                <a:cs typeface="Arial" panose="020B0604020202020204" pitchFamily="34" charset="0"/>
              </a:rPr>
              <a:t>Ro 6:13b</a:t>
            </a:r>
            <a:endParaRPr lang="fr-CA" sz="2800" dirty="0">
              <a:latin typeface="Arial" panose="020B0604020202020204" pitchFamily="34" charset="0"/>
              <a:cs typeface="Arial" panose="020B0604020202020204" pitchFamily="34" charset="0"/>
            </a:endParaRPr>
          </a:p>
          <a:p>
            <a:endParaRPr lang="fr-CA" sz="2800" dirty="0">
              <a:solidFill>
                <a:srgbClr val="FFFF00"/>
              </a:solidFill>
              <a:latin typeface="Arial" panose="020B0604020202020204" pitchFamily="34" charset="0"/>
              <a:cs typeface="Arial" panose="020B0604020202020204" pitchFamily="34" charset="0"/>
            </a:endParaRPr>
          </a:p>
          <a:p>
            <a:r>
              <a:rPr lang="fr-CA" sz="2800" dirty="0">
                <a:solidFill>
                  <a:srgbClr val="FFFF00"/>
                </a:solidFill>
                <a:latin typeface="Arial" panose="020B0604020202020204" pitchFamily="34" charset="0"/>
                <a:cs typeface="Arial" panose="020B0604020202020204" pitchFamily="34" charset="0"/>
              </a:rPr>
              <a:t>Par amour</a:t>
            </a:r>
            <a:r>
              <a:rPr lang="fr-CA" sz="2800" dirty="0">
                <a:latin typeface="Arial" panose="020B0604020202020204" pitchFamily="34" charset="0"/>
                <a:cs typeface="Arial" panose="020B0604020202020204" pitchFamily="34" charset="0"/>
              </a:rPr>
              <a:t>, nous devrions </a:t>
            </a:r>
            <a:r>
              <a:rPr lang="fr-CA" sz="2800" dirty="0">
                <a:solidFill>
                  <a:srgbClr val="FFFF00"/>
                </a:solidFill>
                <a:latin typeface="Arial" panose="020B0604020202020204" pitchFamily="34" charset="0"/>
                <a:cs typeface="Arial" panose="020B0604020202020204" pitchFamily="34" charset="0"/>
              </a:rPr>
              <a:t>acquitter </a:t>
            </a:r>
            <a:r>
              <a:rPr lang="fr-CA" sz="2800" dirty="0">
                <a:latin typeface="Arial" panose="020B0604020202020204" pitchFamily="34" charset="0"/>
                <a:cs typeface="Arial" panose="020B0604020202020204" pitchFamily="34" charset="0"/>
              </a:rPr>
              <a:t>notre dette, en  nous </a:t>
            </a:r>
            <a:r>
              <a:rPr lang="fr-CA" sz="2800" dirty="0">
                <a:solidFill>
                  <a:srgbClr val="FFFF00"/>
                </a:solidFill>
                <a:latin typeface="Arial" panose="020B0604020202020204" pitchFamily="34" charset="0"/>
                <a:cs typeface="Arial" panose="020B0604020202020204" pitchFamily="34" charset="0"/>
              </a:rPr>
              <a:t>donnant</a:t>
            </a:r>
            <a:r>
              <a:rPr lang="fr-CA" sz="2800" dirty="0">
                <a:latin typeface="Arial" panose="020B0604020202020204" pitchFamily="34" charset="0"/>
                <a:cs typeface="Arial" panose="020B0604020202020204" pitchFamily="34" charset="0"/>
              </a:rPr>
              <a:t> </a:t>
            </a:r>
            <a:r>
              <a:rPr lang="fr-CA" sz="2800" dirty="0">
                <a:solidFill>
                  <a:srgbClr val="FFFF00"/>
                </a:solidFill>
                <a:latin typeface="Arial" panose="020B0604020202020204" pitchFamily="34" charset="0"/>
                <a:cs typeface="Arial" panose="020B0604020202020204" pitchFamily="34" charset="0"/>
              </a:rPr>
              <a:t>entièrement à Dieu</a:t>
            </a:r>
            <a:r>
              <a:rPr lang="fr-CA" sz="2800" dirty="0">
                <a:latin typeface="Arial" panose="020B0604020202020204" pitchFamily="34" charset="0"/>
                <a:cs typeface="Arial" panose="020B0604020202020204" pitchFamily="34" charset="0"/>
              </a:rPr>
              <a:t>; sinon nous nous rendrons plus vulnérables dans la lutte contre le péché et connaîtrons moins de la vie abondante et de la plénitude de l’Esprit.</a:t>
            </a:r>
          </a:p>
          <a:p>
            <a:pPr marL="0" indent="0">
              <a:buNone/>
            </a:pPr>
            <a:r>
              <a:rPr lang="fr-CA" sz="2800" dirty="0">
                <a:latin typeface="Comic Sans MS" panose="030F0702030302020204" pitchFamily="66" charset="0"/>
                <a:cs typeface="Arial" panose="020B0604020202020204" pitchFamily="34" charset="0"/>
              </a:rPr>
              <a:t>  </a:t>
            </a: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dirty="0">
                <a:latin typeface="Comic Sans MS" panose="030F0702030302020204" pitchFamily="66" charset="0"/>
                <a:cs typeface="Arial" panose="020B0604020202020204" pitchFamily="34" charset="0"/>
              </a:rPr>
              <a:t>   </a:t>
            </a: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822792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51EB3-EE53-4341-9B58-E047015849BC}"/>
              </a:ext>
            </a:extLst>
          </p:cNvPr>
          <p:cNvSpPr>
            <a:spLocks noGrp="1"/>
          </p:cNvSpPr>
          <p:nvPr>
            <p:ph type="title"/>
          </p:nvPr>
        </p:nvSpPr>
        <p:spPr/>
        <p:txBody>
          <a:bodyPr/>
          <a:lstStyle/>
          <a:p>
            <a:r>
              <a:rPr lang="fr-CA" sz="3600" dirty="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6AF2459-446E-4FAC-8318-674437E7F00D}"/>
              </a:ext>
            </a:extLst>
          </p:cNvPr>
          <p:cNvSpPr>
            <a:spLocks noGrp="1"/>
          </p:cNvSpPr>
          <p:nvPr>
            <p:ph idx="1"/>
          </p:nvPr>
        </p:nvSpPr>
        <p:spPr>
          <a:xfrm>
            <a:off x="646112" y="1518082"/>
            <a:ext cx="10504242" cy="4730317"/>
          </a:xfrm>
        </p:spPr>
        <p:txBody>
          <a:bodyPr>
            <a:normAutofit/>
          </a:bodyPr>
          <a:lstStyle/>
          <a:p>
            <a:pPr marL="0" indent="0">
              <a:buNone/>
            </a:pPr>
            <a:r>
              <a:rPr lang="fr-CA" sz="4400" dirty="0">
                <a:latin typeface="Arial" panose="020B0604020202020204" pitchFamily="34" charset="0"/>
                <a:cs typeface="Arial" panose="020B0604020202020204" pitchFamily="34" charset="0"/>
              </a:rPr>
              <a:t>Passe ce Jourdain.</a:t>
            </a:r>
          </a:p>
          <a:p>
            <a:pPr marL="0" indent="0">
              <a:buNone/>
            </a:pPr>
            <a:r>
              <a:rPr lang="fr-CA" sz="3600" dirty="0">
                <a:latin typeface="Arial" panose="020B0604020202020204" pitchFamily="34" charset="0"/>
                <a:cs typeface="Arial" panose="020B0604020202020204" pitchFamily="34" charset="0"/>
              </a:rPr>
              <a:t> </a:t>
            </a:r>
            <a:r>
              <a:rPr lang="fr-CA" sz="3200" dirty="0">
                <a:latin typeface="Arial" panose="020B0604020202020204" pitchFamily="34" charset="0"/>
                <a:cs typeface="Arial" panose="020B0604020202020204" pitchFamily="34" charset="0"/>
              </a:rPr>
              <a:t>Une Barrière à franchir…</a:t>
            </a:r>
          </a:p>
          <a:p>
            <a:pPr marL="0" indent="0">
              <a:buNone/>
            </a:pPr>
            <a:r>
              <a:rPr lang="fr-CA" sz="3600" dirty="0">
                <a:solidFill>
                  <a:srgbClr val="FFFF00"/>
                </a:solidFill>
                <a:latin typeface="Arial" panose="020B0604020202020204" pitchFamily="34" charset="0"/>
                <a:cs typeface="Arial" panose="020B0604020202020204" pitchFamily="34" charset="0"/>
              </a:rPr>
              <a:t>2. Des Bénédictions à récolter.</a:t>
            </a:r>
            <a:endParaRPr lang="fr-CA" sz="3600" dirty="0">
              <a:solidFill>
                <a:srgbClr val="FFFF00"/>
              </a:solidFill>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dirty="0">
                <a:latin typeface="Comic Sans MS" panose="030F0702030302020204" pitchFamily="66" charset="0"/>
                <a:cs typeface="Arial" panose="020B0604020202020204" pitchFamily="34" charset="0"/>
              </a:rPr>
              <a:t>   </a:t>
            </a: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116624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51EB3-EE53-4341-9B58-E047015849BC}"/>
              </a:ext>
            </a:extLst>
          </p:cNvPr>
          <p:cNvSpPr>
            <a:spLocks noGrp="1"/>
          </p:cNvSpPr>
          <p:nvPr>
            <p:ph type="title"/>
          </p:nvPr>
        </p:nvSpPr>
        <p:spPr/>
        <p:txBody>
          <a:bodyPr/>
          <a:lstStyle/>
          <a:p>
            <a:r>
              <a:rPr lang="fr-CA" sz="3600" dirty="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6AF2459-446E-4FAC-8318-674437E7F00D}"/>
              </a:ext>
            </a:extLst>
          </p:cNvPr>
          <p:cNvSpPr>
            <a:spLocks noGrp="1"/>
          </p:cNvSpPr>
          <p:nvPr>
            <p:ph idx="1"/>
          </p:nvPr>
        </p:nvSpPr>
        <p:spPr>
          <a:xfrm>
            <a:off x="646112" y="1518082"/>
            <a:ext cx="10504242" cy="4730317"/>
          </a:xfrm>
        </p:spPr>
        <p:txBody>
          <a:bodyPr>
            <a:noAutofit/>
          </a:bodyPr>
          <a:lstStyle/>
          <a:p>
            <a:pPr marL="0" indent="0">
              <a:buNone/>
            </a:pPr>
            <a:r>
              <a:rPr lang="fr-CA" sz="3200" dirty="0">
                <a:latin typeface="Arial" panose="020B0604020202020204" pitchFamily="34" charset="0"/>
                <a:cs typeface="Arial" panose="020B0604020202020204" pitchFamily="34" charset="0"/>
              </a:rPr>
              <a:t>Ce qui arrivera quand Israël passera le Jourdain.’’</a:t>
            </a:r>
          </a:p>
          <a:p>
            <a:r>
              <a:rPr lang="fr-CA" sz="3200" dirty="0">
                <a:solidFill>
                  <a:srgbClr val="FFFF00"/>
                </a:solidFill>
                <a:latin typeface="Arial" panose="020B0604020202020204" pitchFamily="34" charset="0"/>
                <a:cs typeface="Arial" panose="020B0604020202020204" pitchFamily="34" charset="0"/>
              </a:rPr>
              <a:t>Possibilités</a:t>
            </a:r>
            <a:r>
              <a:rPr lang="fr-CA" sz="3200" dirty="0">
                <a:latin typeface="Arial" panose="020B0604020202020204" pitchFamily="34" charset="0"/>
                <a:cs typeface="Arial" panose="020B0604020202020204" pitchFamily="34" charset="0"/>
              </a:rPr>
              <a:t>.</a:t>
            </a:r>
          </a:p>
          <a:p>
            <a:pPr marL="0" indent="0">
              <a:buNone/>
            </a:pPr>
            <a:r>
              <a:rPr lang="fr-CA" sz="3200" dirty="0">
                <a:latin typeface="Comic Sans MS" panose="030F0702030302020204" pitchFamily="66" charset="0"/>
                <a:cs typeface="Arial" panose="020B0604020202020204" pitchFamily="34" charset="0"/>
              </a:rPr>
              <a:t>‘‘</a:t>
            </a:r>
            <a:r>
              <a:rPr lang="fr-CA" sz="3200" i="1" dirty="0">
                <a:solidFill>
                  <a:srgbClr val="FFFF00"/>
                </a:solidFill>
                <a:latin typeface="Comic Sans MS" panose="030F0702030302020204" pitchFamily="66" charset="0"/>
                <a:cs typeface="Arial" panose="020B0604020202020204" pitchFamily="34" charset="0"/>
              </a:rPr>
              <a:t>Tout lieu </a:t>
            </a:r>
            <a:r>
              <a:rPr lang="fr-CA" sz="3200" dirty="0">
                <a:latin typeface="Comic Sans MS" panose="030F0702030302020204" pitchFamily="66" charset="0"/>
                <a:cs typeface="Arial" panose="020B0604020202020204" pitchFamily="34" charset="0"/>
              </a:rPr>
              <a:t>que foulera la plante de votre pied, </a:t>
            </a:r>
            <a:r>
              <a:rPr lang="fr-CA" sz="3200" i="1" dirty="0">
                <a:solidFill>
                  <a:srgbClr val="FFFF00"/>
                </a:solidFill>
                <a:latin typeface="Comic Sans MS" panose="030F0702030302020204" pitchFamily="66" charset="0"/>
                <a:cs typeface="Arial" panose="020B0604020202020204" pitchFamily="34" charset="0"/>
              </a:rPr>
              <a:t>je vous le donne</a:t>
            </a:r>
            <a:r>
              <a:rPr lang="fr-CA" sz="3200" dirty="0">
                <a:latin typeface="Comic Sans MS" panose="030F0702030302020204" pitchFamily="66" charset="0"/>
                <a:cs typeface="Arial" panose="020B0604020202020204" pitchFamily="34" charset="0"/>
              </a:rPr>
              <a:t>, comme je l’ai dit à Moïse.’’  Jos 1:3.</a:t>
            </a:r>
          </a:p>
          <a:p>
            <a:pPr marL="0" indent="0">
              <a:buNone/>
            </a:pPr>
            <a:endParaRPr lang="fr-CA" sz="3200" dirty="0">
              <a:latin typeface="Arial" panose="020B0604020202020204" pitchFamily="34" charset="0"/>
              <a:cs typeface="Arial" panose="020B0604020202020204" pitchFamily="34" charset="0"/>
            </a:endParaRPr>
          </a:p>
          <a:p>
            <a:pPr marL="0" indent="0">
              <a:buNone/>
            </a:pPr>
            <a:r>
              <a:rPr lang="fr-CA" sz="3200" dirty="0">
                <a:latin typeface="Arial" panose="020B0604020202020204" pitchFamily="34" charset="0"/>
                <a:cs typeface="Arial" panose="020B0604020202020204" pitchFamily="34" charset="0"/>
              </a:rPr>
              <a:t>Dieu donne Canaan à Israël, mais il faut qu’Israël en prenne possession</a:t>
            </a:r>
            <a:r>
              <a:rPr lang="fr-CA" sz="2800" dirty="0">
                <a:latin typeface="Arial" panose="020B0604020202020204" pitchFamily="34" charset="0"/>
                <a:cs typeface="Arial" panose="020B0604020202020204" pitchFamily="34" charset="0"/>
              </a:rPr>
              <a:t>.</a:t>
            </a:r>
            <a:r>
              <a:rPr lang="fr-CA" sz="2800" dirty="0">
                <a:latin typeface="Comic Sans MS" panose="030F0702030302020204" pitchFamily="66" charset="0"/>
                <a:cs typeface="Arial" panose="020B0604020202020204" pitchFamily="34" charset="0"/>
              </a:rPr>
              <a:t> </a:t>
            </a:r>
            <a:r>
              <a:rPr lang="fr-CA" sz="3200" dirty="0">
                <a:latin typeface="Arial" panose="020B0604020202020204" pitchFamily="34" charset="0"/>
                <a:cs typeface="Arial" panose="020B0604020202020204" pitchFamily="34" charset="0"/>
              </a:rPr>
              <a:t>  </a:t>
            </a: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dirty="0">
                <a:latin typeface="Comic Sans MS" panose="030F0702030302020204" pitchFamily="66" charset="0"/>
                <a:cs typeface="Arial" panose="020B0604020202020204" pitchFamily="34" charset="0"/>
              </a:rPr>
              <a:t>   </a:t>
            </a: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933590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map-7-nations-of-canaan_shg.jpg">
            <a:extLst>
              <a:ext uri="{FF2B5EF4-FFF2-40B4-BE49-F238E27FC236}">
                <a16:creationId xmlns:a16="http://schemas.microsoft.com/office/drawing/2014/main" id="{57F8A977-76BA-44A2-BA19-8045F88DD9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3565" y="180975"/>
            <a:ext cx="7176052" cy="6496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33856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51EB3-EE53-4341-9B58-E047015849BC}"/>
              </a:ext>
            </a:extLst>
          </p:cNvPr>
          <p:cNvSpPr>
            <a:spLocks noGrp="1"/>
          </p:cNvSpPr>
          <p:nvPr>
            <p:ph type="title"/>
          </p:nvPr>
        </p:nvSpPr>
        <p:spPr/>
        <p:txBody>
          <a:bodyPr/>
          <a:lstStyle/>
          <a:p>
            <a:r>
              <a:rPr lang="fr-CA" sz="3600" dirty="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6AF2459-446E-4FAC-8318-674437E7F00D}"/>
              </a:ext>
            </a:extLst>
          </p:cNvPr>
          <p:cNvSpPr>
            <a:spLocks noGrp="1"/>
          </p:cNvSpPr>
          <p:nvPr>
            <p:ph idx="1"/>
          </p:nvPr>
        </p:nvSpPr>
        <p:spPr>
          <a:xfrm>
            <a:off x="646111" y="1518082"/>
            <a:ext cx="11383963" cy="4730317"/>
          </a:xfrm>
        </p:spPr>
        <p:txBody>
          <a:bodyPr>
            <a:noAutofit/>
          </a:bodyPr>
          <a:lstStyle/>
          <a:p>
            <a:r>
              <a:rPr lang="fr-CA" sz="3200" dirty="0">
                <a:latin typeface="Arial" panose="020B0604020202020204" pitchFamily="34" charset="0"/>
                <a:cs typeface="Arial" panose="020B0604020202020204" pitchFamily="34" charset="0"/>
              </a:rPr>
              <a:t>Possibilités.</a:t>
            </a:r>
          </a:p>
          <a:p>
            <a:pPr marL="0" indent="0">
              <a:buNone/>
            </a:pPr>
            <a:r>
              <a:rPr lang="fr-CA" sz="3200" dirty="0">
                <a:latin typeface="Arial" panose="020B0604020202020204" pitchFamily="34" charset="0"/>
                <a:cs typeface="Arial" panose="020B0604020202020204" pitchFamily="34" charset="0"/>
              </a:rPr>
              <a:t> </a:t>
            </a:r>
            <a:r>
              <a:rPr lang="fr-CA" sz="2800" dirty="0">
                <a:latin typeface="Arial" panose="020B0604020202020204" pitchFamily="34" charset="0"/>
                <a:cs typeface="Arial" panose="020B0604020202020204" pitchFamily="34" charset="0"/>
              </a:rPr>
              <a:t>‘</a:t>
            </a:r>
            <a:r>
              <a:rPr lang="fr-CA" sz="2800" dirty="0">
                <a:latin typeface="Comic Sans MS" panose="030F0702030302020204" pitchFamily="66" charset="0"/>
                <a:cs typeface="Arial" panose="020B0604020202020204" pitchFamily="34" charset="0"/>
              </a:rPr>
              <a:t>‘Comme sa divine puissance </a:t>
            </a:r>
            <a:r>
              <a:rPr lang="fr-CA" sz="2800" i="1" dirty="0">
                <a:solidFill>
                  <a:srgbClr val="FFFF00"/>
                </a:solidFill>
                <a:latin typeface="Comic Sans MS" panose="030F0702030302020204" pitchFamily="66" charset="0"/>
                <a:cs typeface="Arial" panose="020B0604020202020204" pitchFamily="34" charset="0"/>
              </a:rPr>
              <a:t>nous donne tout </a:t>
            </a:r>
            <a:r>
              <a:rPr lang="fr-CA" sz="2800" dirty="0">
                <a:latin typeface="Comic Sans MS" panose="030F0702030302020204" pitchFamily="66" charset="0"/>
                <a:cs typeface="Arial" panose="020B0604020202020204" pitchFamily="34" charset="0"/>
              </a:rPr>
              <a:t>ce qui contribue à la </a:t>
            </a:r>
            <a:r>
              <a:rPr lang="fr-CA" sz="2800" i="1" dirty="0">
                <a:solidFill>
                  <a:srgbClr val="FFFF00"/>
                </a:solidFill>
                <a:latin typeface="Comic Sans MS" panose="030F0702030302020204" pitchFamily="66" charset="0"/>
                <a:cs typeface="Arial" panose="020B0604020202020204" pitchFamily="34" charset="0"/>
              </a:rPr>
              <a:t>vie et à la piété</a:t>
            </a:r>
            <a:r>
              <a:rPr lang="fr-CA" sz="2800" dirty="0">
                <a:latin typeface="Comic Sans MS" panose="030F0702030302020204" pitchFamily="66" charset="0"/>
                <a:cs typeface="Arial" panose="020B0604020202020204" pitchFamily="34" charset="0"/>
              </a:rPr>
              <a:t>…à cause de cela même, faites </a:t>
            </a:r>
            <a:r>
              <a:rPr lang="fr-CA" sz="2800" i="1" dirty="0">
                <a:solidFill>
                  <a:srgbClr val="FFFF00"/>
                </a:solidFill>
                <a:latin typeface="Comic Sans MS" panose="030F0702030302020204" pitchFamily="66" charset="0"/>
                <a:cs typeface="Arial" panose="020B0604020202020204" pitchFamily="34" charset="0"/>
              </a:rPr>
              <a:t>tous vos efforts </a:t>
            </a:r>
            <a:r>
              <a:rPr lang="fr-CA" sz="2800" dirty="0">
                <a:latin typeface="Comic Sans MS" panose="030F0702030302020204" pitchFamily="66" charset="0"/>
                <a:cs typeface="Arial" panose="020B0604020202020204" pitchFamily="34" charset="0"/>
              </a:rPr>
              <a:t>pour joindre à votre foi la vertu, à la vertu la connaissance,…car si ces choses sont en vous et y sont avec abondance, elles ne vous laisseront point </a:t>
            </a:r>
            <a:r>
              <a:rPr lang="fr-CA" sz="2800" i="1" dirty="0">
                <a:solidFill>
                  <a:srgbClr val="FFFF00"/>
                </a:solidFill>
                <a:latin typeface="Comic Sans MS" panose="030F0702030302020204" pitchFamily="66" charset="0"/>
                <a:cs typeface="Arial" panose="020B0604020202020204" pitchFamily="34" charset="0"/>
              </a:rPr>
              <a:t>oisifs ni stériles</a:t>
            </a:r>
            <a:r>
              <a:rPr lang="fr-CA" sz="2800" dirty="0">
                <a:latin typeface="Comic Sans MS" panose="030F0702030302020204" pitchFamily="66" charset="0"/>
                <a:cs typeface="Arial" panose="020B0604020202020204" pitchFamily="34" charset="0"/>
              </a:rPr>
              <a:t>…c’est ainsi que </a:t>
            </a:r>
            <a:r>
              <a:rPr lang="fr-CA" sz="2800" i="1" dirty="0">
                <a:solidFill>
                  <a:srgbClr val="FFFF00"/>
                </a:solidFill>
                <a:latin typeface="Comic Sans MS" panose="030F0702030302020204" pitchFamily="66" charset="0"/>
                <a:cs typeface="Arial" panose="020B0604020202020204" pitchFamily="34" charset="0"/>
              </a:rPr>
              <a:t>l’entrée dans le royaume éternel </a:t>
            </a:r>
            <a:r>
              <a:rPr lang="fr-CA" sz="2800" dirty="0">
                <a:latin typeface="Comic Sans MS" panose="030F0702030302020204" pitchFamily="66" charset="0"/>
                <a:cs typeface="Arial" panose="020B0604020202020204" pitchFamily="34" charset="0"/>
              </a:rPr>
              <a:t>de notre Seigneur et Sauveur Jésus-Christ vous sera </a:t>
            </a:r>
            <a:r>
              <a:rPr lang="fr-CA" sz="2800" i="1" dirty="0">
                <a:solidFill>
                  <a:srgbClr val="FFFF00"/>
                </a:solidFill>
                <a:latin typeface="Comic Sans MS" panose="030F0702030302020204" pitchFamily="66" charset="0"/>
                <a:cs typeface="Arial" panose="020B0604020202020204" pitchFamily="34" charset="0"/>
              </a:rPr>
              <a:t>largement</a:t>
            </a:r>
            <a:r>
              <a:rPr lang="fr-CA" sz="2800" dirty="0">
                <a:latin typeface="Comic Sans MS" panose="030F0702030302020204" pitchFamily="66" charset="0"/>
                <a:cs typeface="Arial" panose="020B0604020202020204" pitchFamily="34" charset="0"/>
              </a:rPr>
              <a:t> accordée.’’    2Pi 1:5-11.</a:t>
            </a: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dirty="0">
                <a:latin typeface="Comic Sans MS" panose="030F0702030302020204" pitchFamily="66" charset="0"/>
                <a:cs typeface="Arial" panose="020B0604020202020204" pitchFamily="34" charset="0"/>
              </a:rPr>
              <a:t>   </a:t>
            </a: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675513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7C51B-619B-4B9D-8874-9882C786F2F3}"/>
              </a:ext>
            </a:extLst>
          </p:cNvPr>
          <p:cNvSpPr>
            <a:spLocks noGrp="1"/>
          </p:cNvSpPr>
          <p:nvPr>
            <p:ph type="title"/>
          </p:nvPr>
        </p:nvSpPr>
        <p:spPr>
          <a:xfrm>
            <a:off x="646111" y="452718"/>
            <a:ext cx="9404723" cy="1400530"/>
          </a:xfrm>
        </p:spPr>
        <p:txBody>
          <a:bodyPr/>
          <a:lstStyle/>
          <a:p>
            <a:r>
              <a:rPr lang="fr-CA" sz="360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E9103E2-D190-41A8-9E38-3BB53E52C388}"/>
              </a:ext>
            </a:extLst>
          </p:cNvPr>
          <p:cNvSpPr>
            <a:spLocks noGrp="1"/>
          </p:cNvSpPr>
          <p:nvPr>
            <p:ph sz="half" idx="1"/>
          </p:nvPr>
        </p:nvSpPr>
        <p:spPr>
          <a:xfrm>
            <a:off x="238126" y="2060575"/>
            <a:ext cx="6867524" cy="4195763"/>
          </a:xfrm>
        </p:spPr>
        <p:txBody>
          <a:bodyPr>
            <a:noAutofit/>
          </a:bodyPr>
          <a:lstStyle/>
          <a:p>
            <a:pPr marL="0" indent="0">
              <a:buNone/>
            </a:pPr>
            <a:r>
              <a:rPr lang="fr-CA" sz="3200" dirty="0">
                <a:latin typeface="Arial" panose="020B0604020202020204" pitchFamily="34" charset="0"/>
                <a:cs typeface="Arial" panose="020B0604020202020204" pitchFamily="34" charset="0"/>
              </a:rPr>
              <a:t>Ce monde n’a pas encore vu ce que Dieu peut faire à travers un homme qui est entièrement consacré à Lui. Avec l’aide de Dieu, je vise à être cet homme.</a:t>
            </a:r>
          </a:p>
          <a:p>
            <a:pPr marL="0" indent="0">
              <a:buNone/>
            </a:pPr>
            <a:r>
              <a:rPr lang="fr-CA" sz="3200" dirty="0">
                <a:latin typeface="Arial" panose="020B0604020202020204" pitchFamily="34" charset="0"/>
                <a:cs typeface="Arial" panose="020B0604020202020204" pitchFamily="34" charset="0"/>
              </a:rPr>
              <a:t>                         </a:t>
            </a:r>
            <a:r>
              <a:rPr lang="fr-CA" sz="2800" dirty="0">
                <a:latin typeface="Arial" panose="020B0604020202020204" pitchFamily="34" charset="0"/>
                <a:cs typeface="Arial" panose="020B0604020202020204" pitchFamily="34" charset="0"/>
              </a:rPr>
              <a:t>D.L. MOODY.</a:t>
            </a:r>
          </a:p>
          <a:p>
            <a:pPr marL="0" indent="0">
              <a:buNone/>
            </a:pPr>
            <a:r>
              <a:rPr lang="fr-CA" sz="2800" dirty="0">
                <a:latin typeface="Comic Sans MS" panose="030F0702030302020204" pitchFamily="66" charset="0"/>
              </a:rPr>
              <a:t>  </a:t>
            </a:r>
            <a:endParaRPr lang="en-CA" sz="2800" dirty="0">
              <a:latin typeface="Comic Sans MS" panose="030F0702030302020204" pitchFamily="66" charset="0"/>
            </a:endParaRPr>
          </a:p>
        </p:txBody>
      </p:sp>
      <p:pic>
        <p:nvPicPr>
          <p:cNvPr id="2050" name="Picture 2" descr="Image result for d l moody">
            <a:extLst>
              <a:ext uri="{FF2B5EF4-FFF2-40B4-BE49-F238E27FC236}">
                <a16:creationId xmlns:a16="http://schemas.microsoft.com/office/drawing/2014/main" id="{E5969615-F385-41B1-8633-703C7B094331}"/>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581530" y="2060575"/>
            <a:ext cx="3648722" cy="36566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52847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51EB3-EE53-4341-9B58-E047015849BC}"/>
              </a:ext>
            </a:extLst>
          </p:cNvPr>
          <p:cNvSpPr>
            <a:spLocks noGrp="1"/>
          </p:cNvSpPr>
          <p:nvPr>
            <p:ph type="title"/>
          </p:nvPr>
        </p:nvSpPr>
        <p:spPr/>
        <p:txBody>
          <a:bodyPr/>
          <a:lstStyle/>
          <a:p>
            <a:r>
              <a:rPr lang="fr-CA" sz="3600" dirty="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6AF2459-446E-4FAC-8318-674437E7F00D}"/>
              </a:ext>
            </a:extLst>
          </p:cNvPr>
          <p:cNvSpPr>
            <a:spLocks noGrp="1"/>
          </p:cNvSpPr>
          <p:nvPr>
            <p:ph idx="1"/>
          </p:nvPr>
        </p:nvSpPr>
        <p:spPr>
          <a:xfrm>
            <a:off x="646112" y="1518082"/>
            <a:ext cx="10504242" cy="4730317"/>
          </a:xfrm>
        </p:spPr>
        <p:txBody>
          <a:bodyPr>
            <a:normAutofit lnSpcReduction="10000"/>
          </a:bodyPr>
          <a:lstStyle/>
          <a:p>
            <a:pPr marL="0" indent="0">
              <a:buNone/>
            </a:pPr>
            <a:r>
              <a:rPr lang="fr-CA" sz="3200" dirty="0">
                <a:latin typeface="Arial" panose="020B0604020202020204" pitchFamily="34" charset="0"/>
                <a:cs typeface="Arial" panose="020B0604020202020204" pitchFamily="34" charset="0"/>
              </a:rPr>
              <a:t>Ce qui arrivera quand Israël passera le Jourdain.’’</a:t>
            </a:r>
          </a:p>
          <a:p>
            <a:r>
              <a:rPr lang="fr-CA" sz="3200" dirty="0">
                <a:solidFill>
                  <a:srgbClr val="FFFF00"/>
                </a:solidFill>
                <a:latin typeface="Arial" panose="020B0604020202020204" pitchFamily="34" charset="0"/>
                <a:cs typeface="Arial" panose="020B0604020202020204" pitchFamily="34" charset="0"/>
              </a:rPr>
              <a:t>Pouvoir.</a:t>
            </a:r>
          </a:p>
          <a:p>
            <a:pPr marL="0" indent="0">
              <a:buNone/>
            </a:pPr>
            <a:r>
              <a:rPr lang="fr-CA" sz="3200" dirty="0">
                <a:latin typeface="Comic Sans MS" panose="030F0702030302020204" pitchFamily="66" charset="0"/>
                <a:cs typeface="Arial" panose="020B0604020202020204" pitchFamily="34" charset="0"/>
              </a:rPr>
              <a:t>‘‘Nul ne tiendra devant toi, tant que tu vivras.’’  </a:t>
            </a:r>
          </a:p>
          <a:p>
            <a:pPr marL="0" indent="0">
              <a:buNone/>
            </a:pPr>
            <a:r>
              <a:rPr lang="fr-CA" sz="2800" dirty="0">
                <a:latin typeface="Comic Sans MS" panose="030F0702030302020204" pitchFamily="66" charset="0"/>
                <a:cs typeface="Arial" panose="020B0604020202020204" pitchFamily="34" charset="0"/>
              </a:rPr>
              <a:t>Jos 1:5a.</a:t>
            </a: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3200" dirty="0">
                <a:latin typeface="Arial" panose="020B0604020202020204" pitchFamily="34" charset="0"/>
                <a:cs typeface="Arial" panose="020B0604020202020204" pitchFamily="34" charset="0"/>
              </a:rPr>
              <a:t>Dieu assure Josué qu’il sera </a:t>
            </a:r>
            <a:r>
              <a:rPr lang="fr-CA" sz="3200" dirty="0">
                <a:solidFill>
                  <a:srgbClr val="FFFF00"/>
                </a:solidFill>
                <a:latin typeface="Arial" panose="020B0604020202020204" pitchFamily="34" charset="0"/>
                <a:cs typeface="Arial" panose="020B0604020202020204" pitchFamily="34" charset="0"/>
              </a:rPr>
              <a:t>victorieux</a:t>
            </a:r>
            <a:r>
              <a:rPr lang="fr-CA" sz="3200" dirty="0">
                <a:latin typeface="Arial" panose="020B0604020202020204" pitchFamily="34" charset="0"/>
                <a:cs typeface="Arial" panose="020B0604020202020204" pitchFamily="34" charset="0"/>
              </a:rPr>
              <a:t> dans ses combats contre les ennemis qui se dresseront contre lui et Israël.</a:t>
            </a:r>
            <a:r>
              <a:rPr lang="fr-CA" sz="3200" dirty="0">
                <a:latin typeface="Comic Sans MS" panose="030F0702030302020204" pitchFamily="66" charset="0"/>
                <a:cs typeface="Arial" panose="020B0604020202020204" pitchFamily="34" charset="0"/>
              </a:rPr>
              <a:t> </a:t>
            </a:r>
            <a:r>
              <a:rPr lang="fr-CA" sz="3200" dirty="0">
                <a:latin typeface="Arial" panose="020B0604020202020204" pitchFamily="34" charset="0"/>
                <a:cs typeface="Arial" panose="020B0604020202020204" pitchFamily="34" charset="0"/>
              </a:rPr>
              <a:t>  </a:t>
            </a:r>
            <a:endParaRPr lang="fr-CA" sz="32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dirty="0">
                <a:latin typeface="Comic Sans MS" panose="030F0702030302020204" pitchFamily="66" charset="0"/>
                <a:cs typeface="Arial" panose="020B0604020202020204" pitchFamily="34" charset="0"/>
              </a:rPr>
              <a:t>   </a:t>
            </a: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265587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51EB3-EE53-4341-9B58-E047015849BC}"/>
              </a:ext>
            </a:extLst>
          </p:cNvPr>
          <p:cNvSpPr>
            <a:spLocks noGrp="1"/>
          </p:cNvSpPr>
          <p:nvPr>
            <p:ph type="title"/>
          </p:nvPr>
        </p:nvSpPr>
        <p:spPr/>
        <p:txBody>
          <a:bodyPr/>
          <a:lstStyle/>
          <a:p>
            <a:r>
              <a:rPr lang="fr-CA" sz="3600" dirty="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6AF2459-446E-4FAC-8318-674437E7F00D}"/>
              </a:ext>
            </a:extLst>
          </p:cNvPr>
          <p:cNvSpPr>
            <a:spLocks noGrp="1"/>
          </p:cNvSpPr>
          <p:nvPr>
            <p:ph idx="1"/>
          </p:nvPr>
        </p:nvSpPr>
        <p:spPr>
          <a:xfrm>
            <a:off x="646112" y="1518082"/>
            <a:ext cx="11082062" cy="4887200"/>
          </a:xfrm>
        </p:spPr>
        <p:txBody>
          <a:bodyPr>
            <a:noAutofit/>
          </a:bodyPr>
          <a:lstStyle/>
          <a:p>
            <a:r>
              <a:rPr lang="fr-CA" sz="3200" dirty="0">
                <a:solidFill>
                  <a:srgbClr val="FFFF00"/>
                </a:solidFill>
                <a:latin typeface="Arial" panose="020B0604020202020204" pitchFamily="34" charset="0"/>
                <a:cs typeface="Arial" panose="020B0604020202020204" pitchFamily="34" charset="0"/>
              </a:rPr>
              <a:t>Pouvoir.</a:t>
            </a:r>
          </a:p>
          <a:p>
            <a:pPr marL="0" indent="0">
              <a:buNone/>
            </a:pPr>
            <a:r>
              <a:rPr lang="fr-CA" sz="3200" dirty="0">
                <a:latin typeface="Comic Sans MS" panose="030F0702030302020204" pitchFamily="66" charset="0"/>
                <a:cs typeface="Arial" panose="020B0604020202020204" pitchFamily="34" charset="0"/>
              </a:rPr>
              <a:t>‘‘Car les armes avec lesquelles nous combattons ne sont pas charnelles; mais elles sont</a:t>
            </a:r>
            <a:r>
              <a:rPr lang="fr-CA" sz="3200" i="1" dirty="0">
                <a:solidFill>
                  <a:srgbClr val="FFFF00"/>
                </a:solidFill>
                <a:latin typeface="Comic Sans MS" panose="030F0702030302020204" pitchFamily="66" charset="0"/>
                <a:cs typeface="Arial" panose="020B0604020202020204" pitchFamily="34" charset="0"/>
              </a:rPr>
              <a:t> puissantes </a:t>
            </a:r>
            <a:r>
              <a:rPr lang="fr-CA" sz="3200" dirty="0">
                <a:latin typeface="Comic Sans MS" panose="030F0702030302020204" pitchFamily="66" charset="0"/>
                <a:cs typeface="Arial" panose="020B0604020202020204" pitchFamily="34" charset="0"/>
              </a:rPr>
              <a:t>par la </a:t>
            </a:r>
            <a:r>
              <a:rPr lang="fr-CA" sz="3200" i="1" dirty="0">
                <a:solidFill>
                  <a:srgbClr val="FFFF00"/>
                </a:solidFill>
                <a:latin typeface="Comic Sans MS" panose="030F0702030302020204" pitchFamily="66" charset="0"/>
                <a:cs typeface="Arial" panose="020B0604020202020204" pitchFamily="34" charset="0"/>
              </a:rPr>
              <a:t>vertu de Dieu </a:t>
            </a:r>
            <a:r>
              <a:rPr lang="fr-CA" sz="3200" dirty="0">
                <a:latin typeface="Comic Sans MS" panose="030F0702030302020204" pitchFamily="66" charset="0"/>
                <a:cs typeface="Arial" panose="020B0604020202020204" pitchFamily="34" charset="0"/>
              </a:rPr>
              <a:t>pour </a:t>
            </a:r>
            <a:r>
              <a:rPr lang="fr-CA" sz="3200" i="1" dirty="0">
                <a:solidFill>
                  <a:srgbClr val="FFFF00"/>
                </a:solidFill>
                <a:latin typeface="Comic Sans MS" panose="030F0702030302020204" pitchFamily="66" charset="0"/>
                <a:cs typeface="Arial" panose="020B0604020202020204" pitchFamily="34" charset="0"/>
              </a:rPr>
              <a:t>renverser</a:t>
            </a:r>
            <a:r>
              <a:rPr lang="fr-CA" sz="3200" dirty="0">
                <a:latin typeface="Comic Sans MS" panose="030F0702030302020204" pitchFamily="66" charset="0"/>
                <a:cs typeface="Arial" panose="020B0604020202020204" pitchFamily="34" charset="0"/>
              </a:rPr>
              <a:t> des forteresses.’’   </a:t>
            </a:r>
          </a:p>
          <a:p>
            <a:pPr marL="0" indent="0">
              <a:buNone/>
            </a:pPr>
            <a:r>
              <a:rPr lang="fr-CA" sz="3000" dirty="0">
                <a:latin typeface="Comic Sans MS" panose="030F0702030302020204" pitchFamily="66" charset="0"/>
                <a:cs typeface="Arial" panose="020B0604020202020204" pitchFamily="34" charset="0"/>
              </a:rPr>
              <a:t>2 Co 10:4. </a:t>
            </a:r>
            <a:r>
              <a:rPr lang="fr-CA" sz="3000" dirty="0">
                <a:latin typeface="Arial" panose="020B0604020202020204" pitchFamily="34" charset="0"/>
                <a:cs typeface="Arial" panose="020B0604020202020204" pitchFamily="34" charset="0"/>
              </a:rPr>
              <a:t> </a:t>
            </a:r>
          </a:p>
          <a:p>
            <a:pPr marL="0" indent="0">
              <a:buNone/>
            </a:pPr>
            <a:endParaRPr lang="fr-CA" sz="2400" dirty="0">
              <a:latin typeface="Arial" panose="020B0604020202020204" pitchFamily="34" charset="0"/>
              <a:cs typeface="Arial" panose="020B0604020202020204" pitchFamily="34" charset="0"/>
            </a:endParaRPr>
          </a:p>
          <a:p>
            <a:pPr marL="0" indent="0">
              <a:buNone/>
            </a:pPr>
            <a:r>
              <a:rPr lang="fr-CA" sz="3200" dirty="0">
                <a:latin typeface="Arial" panose="020B0604020202020204" pitchFamily="34" charset="0"/>
                <a:cs typeface="Arial" panose="020B0604020202020204" pitchFamily="34" charset="0"/>
              </a:rPr>
              <a:t> Le croyant vivant dans la plénitude de l’Esprit-Saint(..l’Esprit n’est pas attristé par le péché) aura sa puissance pour remporter des victoires dans sa lutte contre le péché.</a:t>
            </a:r>
            <a:endParaRPr lang="fr-CA" sz="32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dirty="0">
                <a:latin typeface="Comic Sans MS" panose="030F0702030302020204" pitchFamily="66" charset="0"/>
                <a:cs typeface="Arial" panose="020B0604020202020204" pitchFamily="34" charset="0"/>
              </a:rPr>
              <a:t>   </a:t>
            </a: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51199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51EB3-EE53-4341-9B58-E047015849BC}"/>
              </a:ext>
            </a:extLst>
          </p:cNvPr>
          <p:cNvSpPr>
            <a:spLocks noGrp="1"/>
          </p:cNvSpPr>
          <p:nvPr>
            <p:ph type="title"/>
          </p:nvPr>
        </p:nvSpPr>
        <p:spPr/>
        <p:txBody>
          <a:bodyPr/>
          <a:lstStyle/>
          <a:p>
            <a:r>
              <a:rPr lang="fr-CA" sz="3600" dirty="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6AF2459-446E-4FAC-8318-674437E7F00D}"/>
              </a:ext>
            </a:extLst>
          </p:cNvPr>
          <p:cNvSpPr>
            <a:spLocks noGrp="1"/>
          </p:cNvSpPr>
          <p:nvPr>
            <p:ph idx="1"/>
          </p:nvPr>
        </p:nvSpPr>
        <p:spPr>
          <a:xfrm>
            <a:off x="646111" y="1518082"/>
            <a:ext cx="10823645" cy="4730317"/>
          </a:xfrm>
        </p:spPr>
        <p:txBody>
          <a:bodyPr>
            <a:noAutofit/>
          </a:bodyPr>
          <a:lstStyle/>
          <a:p>
            <a:pPr marL="0" indent="0">
              <a:buNone/>
            </a:pPr>
            <a:r>
              <a:rPr lang="fr-CA" sz="3200" dirty="0">
                <a:latin typeface="Arial" panose="020B0604020202020204" pitchFamily="34" charset="0"/>
                <a:cs typeface="Arial" panose="020B0604020202020204" pitchFamily="34" charset="0"/>
              </a:rPr>
              <a:t>Ce qui arrive quand Israël passera le Jourdain.’ </a:t>
            </a:r>
          </a:p>
          <a:p>
            <a:r>
              <a:rPr lang="fr-CA" sz="3200" dirty="0">
                <a:solidFill>
                  <a:srgbClr val="FFFF00"/>
                </a:solidFill>
                <a:latin typeface="Arial" panose="020B0604020202020204" pitchFamily="34" charset="0"/>
                <a:cs typeface="Arial" panose="020B0604020202020204" pitchFamily="34" charset="0"/>
              </a:rPr>
              <a:t>Présence</a:t>
            </a:r>
            <a:r>
              <a:rPr lang="fr-CA" sz="3200" dirty="0">
                <a:latin typeface="Arial" panose="020B0604020202020204" pitchFamily="34" charset="0"/>
                <a:cs typeface="Arial" panose="020B0604020202020204" pitchFamily="34" charset="0"/>
              </a:rPr>
              <a:t>.</a:t>
            </a:r>
          </a:p>
          <a:p>
            <a:pPr marL="0" indent="0">
              <a:buNone/>
            </a:pPr>
            <a:r>
              <a:rPr lang="fr-CA" sz="3200" dirty="0">
                <a:latin typeface="Comic Sans MS" panose="030F0702030302020204" pitchFamily="66" charset="0"/>
                <a:cs typeface="Arial" panose="020B0604020202020204" pitchFamily="34" charset="0"/>
              </a:rPr>
              <a:t>‘‘Je serai </a:t>
            </a:r>
            <a:r>
              <a:rPr lang="fr-CA" sz="3200" i="1" dirty="0">
                <a:solidFill>
                  <a:srgbClr val="FFFF00"/>
                </a:solidFill>
                <a:latin typeface="Comic Sans MS" panose="030F0702030302020204" pitchFamily="66" charset="0"/>
                <a:cs typeface="Arial" panose="020B0604020202020204" pitchFamily="34" charset="0"/>
              </a:rPr>
              <a:t>avec</a:t>
            </a:r>
            <a:r>
              <a:rPr lang="fr-CA" sz="3200" dirty="0">
                <a:latin typeface="Comic Sans MS" panose="030F0702030302020204" pitchFamily="66" charset="0"/>
                <a:cs typeface="Arial" panose="020B0604020202020204" pitchFamily="34" charset="0"/>
              </a:rPr>
              <a:t> toi, comme j’ai été </a:t>
            </a:r>
            <a:r>
              <a:rPr lang="fr-CA" sz="3200" i="1" dirty="0">
                <a:solidFill>
                  <a:srgbClr val="FFFF00"/>
                </a:solidFill>
                <a:latin typeface="Comic Sans MS" panose="030F0702030302020204" pitchFamily="66" charset="0"/>
                <a:cs typeface="Arial" panose="020B0604020202020204" pitchFamily="34" charset="0"/>
              </a:rPr>
              <a:t>avec</a:t>
            </a:r>
            <a:r>
              <a:rPr lang="fr-CA" sz="3200" dirty="0">
                <a:latin typeface="Comic Sans MS" panose="030F0702030302020204" pitchFamily="66" charset="0"/>
                <a:cs typeface="Arial" panose="020B0604020202020204" pitchFamily="34" charset="0"/>
              </a:rPr>
              <a:t> Moïse; je ne te délaisserai point, je ne t’abandonnerai point.’’  </a:t>
            </a:r>
            <a:r>
              <a:rPr lang="fr-CA" sz="2800" dirty="0">
                <a:latin typeface="Comic Sans MS" panose="030F0702030302020204" pitchFamily="66" charset="0"/>
                <a:cs typeface="Arial" panose="020B0604020202020204" pitchFamily="34" charset="0"/>
              </a:rPr>
              <a:t>Jos 1:5b.</a:t>
            </a: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3200" dirty="0">
                <a:latin typeface="Arial" panose="020B0604020202020204" pitchFamily="34" charset="0"/>
                <a:cs typeface="Arial" panose="020B0604020202020204" pitchFamily="34" charset="0"/>
              </a:rPr>
              <a:t> Josué ne sera </a:t>
            </a:r>
            <a:r>
              <a:rPr lang="fr-CA" sz="3200" dirty="0">
                <a:solidFill>
                  <a:srgbClr val="FFFF00"/>
                </a:solidFill>
                <a:latin typeface="Arial" panose="020B0604020202020204" pitchFamily="34" charset="0"/>
                <a:cs typeface="Arial" panose="020B0604020202020204" pitchFamily="34" charset="0"/>
              </a:rPr>
              <a:t>pas</a:t>
            </a:r>
            <a:r>
              <a:rPr lang="fr-CA" sz="3200" dirty="0">
                <a:latin typeface="Arial" panose="020B0604020202020204" pitchFamily="34" charset="0"/>
                <a:cs typeface="Arial" panose="020B0604020202020204" pitchFamily="34" charset="0"/>
              </a:rPr>
              <a:t> </a:t>
            </a:r>
            <a:r>
              <a:rPr lang="fr-CA" sz="3200" dirty="0">
                <a:solidFill>
                  <a:srgbClr val="FFFF00"/>
                </a:solidFill>
                <a:latin typeface="Arial" panose="020B0604020202020204" pitchFamily="34" charset="0"/>
                <a:cs typeface="Arial" panose="020B0604020202020204" pitchFamily="34" charset="0"/>
              </a:rPr>
              <a:t>seul</a:t>
            </a:r>
            <a:r>
              <a:rPr lang="fr-CA" sz="3200" dirty="0">
                <a:latin typeface="Arial" panose="020B0604020202020204" pitchFamily="34" charset="0"/>
                <a:cs typeface="Arial" panose="020B0604020202020204" pitchFamily="34" charset="0"/>
              </a:rPr>
              <a:t> dans cette guerre.  Son Dieu </a:t>
            </a:r>
            <a:r>
              <a:rPr lang="fr-CA" sz="3200" dirty="0">
                <a:solidFill>
                  <a:srgbClr val="FFFF00"/>
                </a:solidFill>
                <a:latin typeface="Arial" panose="020B0604020202020204" pitchFamily="34" charset="0"/>
                <a:cs typeface="Arial" panose="020B0604020202020204" pitchFamily="34" charset="0"/>
              </a:rPr>
              <a:t>fidèle</a:t>
            </a:r>
            <a:r>
              <a:rPr lang="fr-CA" sz="3200" dirty="0">
                <a:latin typeface="Arial" panose="020B0604020202020204" pitchFamily="34" charset="0"/>
                <a:cs typeface="Arial" panose="020B0604020202020204" pitchFamily="34" charset="0"/>
              </a:rPr>
              <a:t> l’accompagnera. </a:t>
            </a:r>
            <a:endParaRPr lang="fr-CA" sz="32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dirty="0">
                <a:latin typeface="Comic Sans MS" panose="030F0702030302020204" pitchFamily="66" charset="0"/>
                <a:cs typeface="Arial" panose="020B0604020202020204" pitchFamily="34" charset="0"/>
              </a:rPr>
              <a:t>   </a:t>
            </a: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573259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51EB3-EE53-4341-9B58-E047015849BC}"/>
              </a:ext>
            </a:extLst>
          </p:cNvPr>
          <p:cNvSpPr>
            <a:spLocks noGrp="1"/>
          </p:cNvSpPr>
          <p:nvPr>
            <p:ph type="title"/>
          </p:nvPr>
        </p:nvSpPr>
        <p:spPr/>
        <p:txBody>
          <a:bodyPr/>
          <a:lstStyle/>
          <a:p>
            <a:r>
              <a:rPr lang="fr-CA" sz="3600" dirty="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6AF2459-446E-4FAC-8318-674437E7F00D}"/>
              </a:ext>
            </a:extLst>
          </p:cNvPr>
          <p:cNvSpPr>
            <a:spLocks noGrp="1"/>
          </p:cNvSpPr>
          <p:nvPr>
            <p:ph idx="1"/>
          </p:nvPr>
        </p:nvSpPr>
        <p:spPr>
          <a:xfrm>
            <a:off x="646111" y="1518082"/>
            <a:ext cx="11002549" cy="4730317"/>
          </a:xfrm>
        </p:spPr>
        <p:txBody>
          <a:bodyPr>
            <a:noAutofit/>
          </a:bodyPr>
          <a:lstStyle/>
          <a:p>
            <a:r>
              <a:rPr lang="fr-CA" sz="3200" dirty="0">
                <a:solidFill>
                  <a:srgbClr val="FFFF00"/>
                </a:solidFill>
                <a:latin typeface="Arial" panose="020B0604020202020204" pitchFamily="34" charset="0"/>
                <a:cs typeface="Arial" panose="020B0604020202020204" pitchFamily="34" charset="0"/>
              </a:rPr>
              <a:t>Présence</a:t>
            </a:r>
            <a:r>
              <a:rPr lang="fr-CA" sz="3200" dirty="0">
                <a:latin typeface="Arial" panose="020B0604020202020204" pitchFamily="34" charset="0"/>
                <a:cs typeface="Arial" panose="020B0604020202020204" pitchFamily="34" charset="0"/>
              </a:rPr>
              <a:t>.</a:t>
            </a:r>
          </a:p>
          <a:p>
            <a:pPr marL="0" indent="0">
              <a:buNone/>
            </a:pPr>
            <a:r>
              <a:rPr lang="fr-CA" sz="2800" dirty="0">
                <a:latin typeface="Comic Sans MS" panose="030F0702030302020204" pitchFamily="66" charset="0"/>
                <a:cs typeface="Arial" panose="020B0604020202020204" pitchFamily="34" charset="0"/>
              </a:rPr>
              <a:t>‘‘Soumettez-vous donc à Dieu; résistez au diable et il fuira loin de vous. </a:t>
            </a:r>
            <a:r>
              <a:rPr lang="fr-CA" sz="2800" i="1" dirty="0">
                <a:solidFill>
                  <a:srgbClr val="FFFF00"/>
                </a:solidFill>
                <a:latin typeface="Comic Sans MS" panose="030F0702030302020204" pitchFamily="66" charset="0"/>
                <a:cs typeface="Arial" panose="020B0604020202020204" pitchFamily="34" charset="0"/>
              </a:rPr>
              <a:t>Approchez-vous de Dieu, et il s’approchera de vous</a:t>
            </a:r>
            <a:r>
              <a:rPr lang="fr-CA" sz="2800" dirty="0">
                <a:latin typeface="Comic Sans MS" panose="030F0702030302020204" pitchFamily="66" charset="0"/>
                <a:cs typeface="Arial" panose="020B0604020202020204" pitchFamily="34" charset="0"/>
              </a:rPr>
              <a:t>.  Nettoyez vos mains, pécheurs; purifiez vos cœurs, hommes irrésolus.’’   </a:t>
            </a:r>
            <a:r>
              <a:rPr lang="fr-CA" sz="2400" dirty="0" err="1">
                <a:latin typeface="Comic Sans MS" panose="030F0702030302020204" pitchFamily="66" charset="0"/>
                <a:cs typeface="Arial" panose="020B0604020202020204" pitchFamily="34" charset="0"/>
              </a:rPr>
              <a:t>Ja</a:t>
            </a:r>
            <a:r>
              <a:rPr lang="fr-CA" sz="2400" dirty="0">
                <a:latin typeface="Comic Sans MS" panose="030F0702030302020204" pitchFamily="66" charset="0"/>
                <a:cs typeface="Arial" panose="020B0604020202020204" pitchFamily="34" charset="0"/>
              </a:rPr>
              <a:t> 4:7,8.</a:t>
            </a:r>
          </a:p>
          <a:p>
            <a:pPr marL="0" indent="0">
              <a:buNone/>
            </a:pPr>
            <a:endParaRPr lang="fr-CA" sz="2400" dirty="0">
              <a:latin typeface="Comic Sans MS" panose="030F0702030302020204" pitchFamily="66" charset="0"/>
              <a:cs typeface="Arial" panose="020B0604020202020204" pitchFamily="34" charset="0"/>
            </a:endParaRPr>
          </a:p>
          <a:p>
            <a:pPr marL="0" indent="0">
              <a:buNone/>
            </a:pPr>
            <a:r>
              <a:rPr lang="fr-CA" sz="2800" dirty="0">
                <a:latin typeface="Arial" panose="020B0604020202020204" pitchFamily="34" charset="0"/>
                <a:cs typeface="Arial" panose="020B0604020202020204" pitchFamily="34" charset="0"/>
              </a:rPr>
              <a:t>Ceux qui luttent constamment contre le péché, seront plus conscients, à travers d’une douce intimité, de la présence de Dieu dans leur vie.   </a:t>
            </a:r>
          </a:p>
          <a:p>
            <a:pPr marL="0" indent="0">
              <a:buNone/>
            </a:pPr>
            <a:endParaRPr lang="fr-CA" sz="2400" dirty="0">
              <a:latin typeface="Arial" panose="020B0604020202020204" pitchFamily="34"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dirty="0">
                <a:latin typeface="Comic Sans MS" panose="030F0702030302020204" pitchFamily="66" charset="0"/>
                <a:cs typeface="Arial" panose="020B0604020202020204" pitchFamily="34" charset="0"/>
              </a:rPr>
              <a:t> </a:t>
            </a: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dirty="0">
                <a:latin typeface="Comic Sans MS" panose="030F0702030302020204" pitchFamily="66" charset="0"/>
                <a:cs typeface="Arial" panose="020B0604020202020204" pitchFamily="34" charset="0"/>
              </a:rPr>
              <a:t>   </a:t>
            </a: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974806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51EB3-EE53-4341-9B58-E047015849BC}"/>
              </a:ext>
            </a:extLst>
          </p:cNvPr>
          <p:cNvSpPr>
            <a:spLocks noGrp="1"/>
          </p:cNvSpPr>
          <p:nvPr>
            <p:ph type="title"/>
          </p:nvPr>
        </p:nvSpPr>
        <p:spPr/>
        <p:txBody>
          <a:bodyPr/>
          <a:lstStyle/>
          <a:p>
            <a:r>
              <a:rPr lang="fr-CA" sz="3600" dirty="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6AF2459-446E-4FAC-8318-674437E7F00D}"/>
              </a:ext>
            </a:extLst>
          </p:cNvPr>
          <p:cNvSpPr>
            <a:spLocks noGrp="1"/>
          </p:cNvSpPr>
          <p:nvPr>
            <p:ph idx="1"/>
          </p:nvPr>
        </p:nvSpPr>
        <p:spPr>
          <a:xfrm>
            <a:off x="646112" y="1518082"/>
            <a:ext cx="10504242" cy="4730317"/>
          </a:xfrm>
        </p:spPr>
        <p:txBody>
          <a:bodyPr>
            <a:normAutofit/>
          </a:bodyPr>
          <a:lstStyle/>
          <a:p>
            <a:pPr marL="0" indent="0">
              <a:buNone/>
            </a:pPr>
            <a:r>
              <a:rPr lang="fr-CA" sz="4400" dirty="0">
                <a:latin typeface="Arial" panose="020B0604020202020204" pitchFamily="34" charset="0"/>
                <a:cs typeface="Arial" panose="020B0604020202020204" pitchFamily="34" charset="0"/>
              </a:rPr>
              <a:t>Passe ce Jourdain.</a:t>
            </a:r>
          </a:p>
          <a:p>
            <a:pPr marL="0" indent="0">
              <a:buNone/>
            </a:pPr>
            <a:r>
              <a:rPr lang="fr-CA" sz="3200" dirty="0">
                <a:latin typeface="Arial" panose="020B0604020202020204" pitchFamily="34" charset="0"/>
                <a:cs typeface="Arial" panose="020B0604020202020204" pitchFamily="34" charset="0"/>
              </a:rPr>
              <a:t>Une Barrière à franchir…</a:t>
            </a:r>
          </a:p>
          <a:p>
            <a:pPr marL="0" indent="0">
              <a:buNone/>
            </a:pPr>
            <a:r>
              <a:rPr lang="fr-CA" sz="3200" dirty="0">
                <a:latin typeface="Arial" panose="020B0604020202020204" pitchFamily="34" charset="0"/>
                <a:cs typeface="Arial" panose="020B0604020202020204" pitchFamily="34" charset="0"/>
              </a:rPr>
              <a:t>Des Bénédictions à récolter…</a:t>
            </a:r>
          </a:p>
          <a:p>
            <a:pPr marL="0" indent="0">
              <a:buNone/>
            </a:pPr>
            <a:r>
              <a:rPr lang="fr-CA" sz="3600" dirty="0">
                <a:solidFill>
                  <a:srgbClr val="FFFF00"/>
                </a:solidFill>
                <a:latin typeface="Arial" panose="020B0604020202020204" pitchFamily="34" charset="0"/>
                <a:cs typeface="Arial" panose="020B0604020202020204" pitchFamily="34" charset="0"/>
              </a:rPr>
              <a:t>3. Des Besoins à combler.</a:t>
            </a:r>
            <a:endParaRPr lang="fr-CA" sz="3600" dirty="0">
              <a:solidFill>
                <a:srgbClr val="FFFF00"/>
              </a:solidFill>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dirty="0">
                <a:latin typeface="Comic Sans MS" panose="030F0702030302020204" pitchFamily="66" charset="0"/>
                <a:cs typeface="Arial" panose="020B0604020202020204" pitchFamily="34" charset="0"/>
              </a:rPr>
              <a:t>   </a:t>
            </a: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345364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51EB3-EE53-4341-9B58-E047015849BC}"/>
              </a:ext>
            </a:extLst>
          </p:cNvPr>
          <p:cNvSpPr>
            <a:spLocks noGrp="1"/>
          </p:cNvSpPr>
          <p:nvPr>
            <p:ph type="title"/>
          </p:nvPr>
        </p:nvSpPr>
        <p:spPr/>
        <p:txBody>
          <a:bodyPr/>
          <a:lstStyle/>
          <a:p>
            <a:r>
              <a:rPr lang="fr-CA" sz="3600" dirty="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6AF2459-446E-4FAC-8318-674437E7F00D}"/>
              </a:ext>
            </a:extLst>
          </p:cNvPr>
          <p:cNvSpPr>
            <a:spLocks noGrp="1"/>
          </p:cNvSpPr>
          <p:nvPr>
            <p:ph idx="1"/>
          </p:nvPr>
        </p:nvSpPr>
        <p:spPr>
          <a:xfrm>
            <a:off x="646111" y="1518082"/>
            <a:ext cx="10972731" cy="5060271"/>
          </a:xfrm>
        </p:spPr>
        <p:txBody>
          <a:bodyPr>
            <a:noAutofit/>
          </a:bodyPr>
          <a:lstStyle/>
          <a:p>
            <a:pPr marL="0" indent="0">
              <a:buNone/>
            </a:pPr>
            <a:r>
              <a:rPr lang="fr-CA" sz="3200" dirty="0">
                <a:latin typeface="Arial" panose="020B0604020202020204" pitchFamily="34" charset="0"/>
                <a:cs typeface="Arial" panose="020B0604020202020204" pitchFamily="34" charset="0"/>
              </a:rPr>
              <a:t> Passer ce Jourdain:</a:t>
            </a:r>
          </a:p>
          <a:p>
            <a:r>
              <a:rPr lang="fr-CA" sz="3200" dirty="0">
                <a:solidFill>
                  <a:srgbClr val="FFFF00"/>
                </a:solidFill>
                <a:latin typeface="Arial" panose="020B0604020202020204" pitchFamily="34" charset="0"/>
                <a:cs typeface="Arial" panose="020B0604020202020204" pitchFamily="34" charset="0"/>
              </a:rPr>
              <a:t>Une Conviction: </a:t>
            </a:r>
          </a:p>
          <a:p>
            <a:pPr marL="0" indent="0">
              <a:buNone/>
            </a:pPr>
            <a:r>
              <a:rPr lang="fr-CA" sz="3200" dirty="0">
                <a:latin typeface="Comic Sans MS" panose="030F0702030302020204" pitchFamily="66" charset="0"/>
                <a:cs typeface="Arial" panose="020B0604020202020204" pitchFamily="34" charset="0"/>
              </a:rPr>
              <a:t>‘‘…car </a:t>
            </a:r>
            <a:r>
              <a:rPr lang="fr-CA" sz="3200" i="1" dirty="0">
                <a:solidFill>
                  <a:srgbClr val="FFFF00"/>
                </a:solidFill>
                <a:latin typeface="Comic Sans MS" panose="030F0702030302020204" pitchFamily="66" charset="0"/>
                <a:cs typeface="Arial" panose="020B0604020202020204" pitchFamily="34" charset="0"/>
              </a:rPr>
              <a:t>c’est toi </a:t>
            </a:r>
            <a:r>
              <a:rPr lang="fr-CA" sz="3200" dirty="0">
                <a:latin typeface="Comic Sans MS" panose="030F0702030302020204" pitchFamily="66" charset="0"/>
                <a:cs typeface="Arial" panose="020B0604020202020204" pitchFamily="34" charset="0"/>
              </a:rPr>
              <a:t>qui mettras ce peuple en possession du pays que j’ai juré à leurs pères de leur donner.’’  </a:t>
            </a:r>
            <a:r>
              <a:rPr lang="fr-CA" sz="2800" dirty="0">
                <a:latin typeface="Comic Sans MS" panose="030F0702030302020204" pitchFamily="66" charset="0"/>
                <a:cs typeface="Arial" panose="020B0604020202020204" pitchFamily="34" charset="0"/>
              </a:rPr>
              <a:t>Jos 1:6b</a:t>
            </a:r>
            <a:endParaRPr lang="fr-CA" sz="32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3200" dirty="0">
                <a:latin typeface="Arial" panose="020B0604020202020204" pitchFamily="34" charset="0"/>
                <a:cs typeface="Arial" panose="020B0604020202020204" pitchFamily="34" charset="0"/>
              </a:rPr>
              <a:t>Dans les moments de doute ou de découragement, Dieu veut que Josué se souvienne de son appel, afin de ne pas être tenté d’abandonner son poste.</a:t>
            </a: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dirty="0">
                <a:latin typeface="Comic Sans MS" panose="030F0702030302020204" pitchFamily="66" charset="0"/>
                <a:cs typeface="Arial" panose="020B0604020202020204" pitchFamily="34" charset="0"/>
              </a:rPr>
              <a:t> </a:t>
            </a:r>
            <a:r>
              <a:rPr lang="fr-CA" sz="3200" dirty="0">
                <a:latin typeface="Arial" panose="020B0604020202020204" pitchFamily="34" charset="0"/>
                <a:cs typeface="Arial" panose="020B0604020202020204" pitchFamily="34" charset="0"/>
              </a:rPr>
              <a:t> </a:t>
            </a:r>
          </a:p>
          <a:p>
            <a:pPr marL="0" indent="0">
              <a:buNone/>
            </a:pPr>
            <a:r>
              <a:rPr lang="fr-CA" sz="3200" dirty="0">
                <a:latin typeface="Arial" panose="020B0604020202020204" pitchFamily="34" charset="0"/>
                <a:cs typeface="Arial" panose="020B0604020202020204" pitchFamily="34" charset="0"/>
              </a:rPr>
              <a:t> </a:t>
            </a: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dirty="0">
                <a:latin typeface="Comic Sans MS" panose="030F0702030302020204" pitchFamily="66" charset="0"/>
                <a:cs typeface="Arial" panose="020B0604020202020204" pitchFamily="34" charset="0"/>
              </a:rPr>
              <a:t>   </a:t>
            </a: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967711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51EB3-EE53-4341-9B58-E047015849BC}"/>
              </a:ext>
            </a:extLst>
          </p:cNvPr>
          <p:cNvSpPr>
            <a:spLocks noGrp="1"/>
          </p:cNvSpPr>
          <p:nvPr>
            <p:ph type="title"/>
          </p:nvPr>
        </p:nvSpPr>
        <p:spPr/>
        <p:txBody>
          <a:bodyPr/>
          <a:lstStyle/>
          <a:p>
            <a:r>
              <a:rPr lang="fr-CA" sz="3600" dirty="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6AF2459-446E-4FAC-8318-674437E7F00D}"/>
              </a:ext>
            </a:extLst>
          </p:cNvPr>
          <p:cNvSpPr>
            <a:spLocks noGrp="1"/>
          </p:cNvSpPr>
          <p:nvPr>
            <p:ph idx="1"/>
          </p:nvPr>
        </p:nvSpPr>
        <p:spPr>
          <a:xfrm>
            <a:off x="646111" y="1518082"/>
            <a:ext cx="11002549" cy="5060271"/>
          </a:xfrm>
        </p:spPr>
        <p:txBody>
          <a:bodyPr>
            <a:noAutofit/>
          </a:bodyPr>
          <a:lstStyle/>
          <a:p>
            <a:pPr marL="0" indent="0">
              <a:buNone/>
            </a:pPr>
            <a:r>
              <a:rPr lang="fr-CA" sz="3200" dirty="0">
                <a:latin typeface="Arial" panose="020B0604020202020204" pitchFamily="34" charset="0"/>
                <a:cs typeface="Arial" panose="020B0604020202020204" pitchFamily="34" charset="0"/>
              </a:rPr>
              <a:t> Passer ce Jourdain:</a:t>
            </a:r>
          </a:p>
          <a:p>
            <a:r>
              <a:rPr lang="fr-CA" sz="3200" dirty="0">
                <a:solidFill>
                  <a:srgbClr val="FFFF00"/>
                </a:solidFill>
                <a:latin typeface="Arial" panose="020B0604020202020204" pitchFamily="34" charset="0"/>
                <a:cs typeface="Arial" panose="020B0604020202020204" pitchFamily="34" charset="0"/>
              </a:rPr>
              <a:t>Le Courage.</a:t>
            </a:r>
          </a:p>
          <a:p>
            <a:pPr marL="0" indent="0">
              <a:buNone/>
            </a:pPr>
            <a:r>
              <a:rPr lang="fr-CA" sz="2800" dirty="0">
                <a:latin typeface="Comic Sans MS" panose="030F0702030302020204" pitchFamily="66" charset="0"/>
                <a:cs typeface="Arial" panose="020B0604020202020204" pitchFamily="34" charset="0"/>
              </a:rPr>
              <a:t>‘‘</a:t>
            </a:r>
            <a:r>
              <a:rPr lang="fr-CA" sz="2800" i="1" dirty="0">
                <a:solidFill>
                  <a:srgbClr val="FFFF00"/>
                </a:solidFill>
                <a:latin typeface="Comic Sans MS" panose="030F0702030302020204" pitchFamily="66" charset="0"/>
                <a:cs typeface="Arial" panose="020B0604020202020204" pitchFamily="34" charset="0"/>
              </a:rPr>
              <a:t>Fortifie-toi</a:t>
            </a:r>
            <a:r>
              <a:rPr lang="fr-CA" sz="2800" dirty="0">
                <a:latin typeface="Comic Sans MS" panose="030F0702030302020204" pitchFamily="66" charset="0"/>
                <a:cs typeface="Arial" panose="020B0604020202020204" pitchFamily="34" charset="0"/>
              </a:rPr>
              <a:t>…et aie bon </a:t>
            </a:r>
            <a:r>
              <a:rPr lang="fr-CA" sz="2800" i="1" dirty="0">
                <a:solidFill>
                  <a:srgbClr val="FFFF00"/>
                </a:solidFill>
                <a:latin typeface="Comic Sans MS" panose="030F0702030302020204" pitchFamily="66" charset="0"/>
                <a:cs typeface="Arial" panose="020B0604020202020204" pitchFamily="34" charset="0"/>
              </a:rPr>
              <a:t>courage</a:t>
            </a:r>
            <a:r>
              <a:rPr lang="fr-CA" sz="2800" dirty="0">
                <a:latin typeface="Comic Sans MS" panose="030F0702030302020204" pitchFamily="66" charset="0"/>
                <a:cs typeface="Arial" panose="020B0604020202020204" pitchFamily="34" charset="0"/>
              </a:rPr>
              <a:t>, en </a:t>
            </a:r>
            <a:r>
              <a:rPr lang="fr-CA" sz="2800" i="1" dirty="0">
                <a:solidFill>
                  <a:srgbClr val="FFFF00"/>
                </a:solidFill>
                <a:latin typeface="Comic Sans MS" panose="030F0702030302020204" pitchFamily="66" charset="0"/>
                <a:cs typeface="Arial" panose="020B0604020202020204" pitchFamily="34" charset="0"/>
              </a:rPr>
              <a:t>agissant fidèlement </a:t>
            </a:r>
            <a:r>
              <a:rPr lang="fr-CA" sz="2800" dirty="0">
                <a:latin typeface="Comic Sans MS" panose="030F0702030302020204" pitchFamily="66" charset="0"/>
                <a:cs typeface="Arial" panose="020B0604020202020204" pitchFamily="34" charset="0"/>
              </a:rPr>
              <a:t>selon </a:t>
            </a:r>
            <a:r>
              <a:rPr lang="fr-CA" sz="2800" i="1" dirty="0">
                <a:solidFill>
                  <a:srgbClr val="FFFF00"/>
                </a:solidFill>
                <a:latin typeface="Comic Sans MS" panose="030F0702030302020204" pitchFamily="66" charset="0"/>
                <a:cs typeface="Arial" panose="020B0604020202020204" pitchFamily="34" charset="0"/>
              </a:rPr>
              <a:t>toute la loi </a:t>
            </a:r>
            <a:r>
              <a:rPr lang="fr-CA" sz="2800" dirty="0">
                <a:latin typeface="Comic Sans MS" panose="030F0702030302020204" pitchFamily="66" charset="0"/>
                <a:cs typeface="Arial" panose="020B0604020202020204" pitchFamily="34" charset="0"/>
              </a:rPr>
              <a:t>que Moïse, mon serviteur, t’a prescrite; ne t’en détourne ni à droite ni à gauche, afin de réussir dans tout ce que tu entreprendras.’’   Jos 1:7 </a:t>
            </a:r>
          </a:p>
          <a:p>
            <a:pPr marL="0" indent="0">
              <a:buNone/>
            </a:pPr>
            <a:endParaRPr lang="fr-CA" sz="2800" dirty="0">
              <a:latin typeface="Arial" panose="020B0604020202020204" pitchFamily="34" charset="0"/>
              <a:cs typeface="Arial" panose="020B0604020202020204" pitchFamily="34" charset="0"/>
            </a:endParaRPr>
          </a:p>
          <a:p>
            <a:pPr marL="0" indent="0">
              <a:buNone/>
            </a:pPr>
            <a:r>
              <a:rPr lang="fr-CA" sz="2800" dirty="0">
                <a:latin typeface="Arial" panose="020B0604020202020204" pitchFamily="34" charset="0"/>
                <a:cs typeface="Arial" panose="020B0604020202020204" pitchFamily="34" charset="0"/>
              </a:rPr>
              <a:t>En vivant selon les principes qui se trouvent dans la Parole de Dieu, Josué trouvera la force et le courage nécessaire pour mener le bon combat et accomplir l’œuvre pour laquelle Dieu l’avait choisi.</a:t>
            </a:r>
            <a:endParaRPr lang="fr-CA" sz="3200" dirty="0">
              <a:latin typeface="Arial" panose="020B0604020202020204" pitchFamily="34"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dirty="0">
                <a:latin typeface="Comic Sans MS" panose="030F0702030302020204" pitchFamily="66" charset="0"/>
                <a:cs typeface="Arial" panose="020B0604020202020204" pitchFamily="34" charset="0"/>
              </a:rPr>
              <a:t>   </a:t>
            </a: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6933104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51EB3-EE53-4341-9B58-E047015849BC}"/>
              </a:ext>
            </a:extLst>
          </p:cNvPr>
          <p:cNvSpPr>
            <a:spLocks noGrp="1"/>
          </p:cNvSpPr>
          <p:nvPr>
            <p:ph type="title"/>
          </p:nvPr>
        </p:nvSpPr>
        <p:spPr/>
        <p:txBody>
          <a:bodyPr/>
          <a:lstStyle/>
          <a:p>
            <a:r>
              <a:rPr lang="fr-CA" sz="3600" dirty="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6AF2459-446E-4FAC-8318-674437E7F00D}"/>
              </a:ext>
            </a:extLst>
          </p:cNvPr>
          <p:cNvSpPr>
            <a:spLocks noGrp="1"/>
          </p:cNvSpPr>
          <p:nvPr>
            <p:ph idx="1"/>
          </p:nvPr>
        </p:nvSpPr>
        <p:spPr>
          <a:xfrm>
            <a:off x="646111" y="1518082"/>
            <a:ext cx="11429931" cy="5060271"/>
          </a:xfrm>
        </p:spPr>
        <p:txBody>
          <a:bodyPr>
            <a:noAutofit/>
          </a:bodyPr>
          <a:lstStyle/>
          <a:p>
            <a:pPr marL="0" indent="0">
              <a:buNone/>
            </a:pPr>
            <a:r>
              <a:rPr lang="fr-CA" sz="3200" dirty="0">
                <a:latin typeface="Arial" panose="020B0604020202020204" pitchFamily="34" charset="0"/>
                <a:cs typeface="Arial" panose="020B0604020202020204" pitchFamily="34" charset="0"/>
              </a:rPr>
              <a:t> Passer ce Jourdain:</a:t>
            </a:r>
          </a:p>
          <a:p>
            <a:r>
              <a:rPr lang="fr-CA" sz="3200" dirty="0">
                <a:solidFill>
                  <a:srgbClr val="FFFF00"/>
                </a:solidFill>
                <a:latin typeface="Arial" panose="020B0604020202020204" pitchFamily="34" charset="0"/>
                <a:cs typeface="Arial" panose="020B0604020202020204" pitchFamily="34" charset="0"/>
              </a:rPr>
              <a:t>La Confiance qui inspire la Coopération.</a:t>
            </a:r>
          </a:p>
          <a:p>
            <a:pPr marL="0" indent="0">
              <a:buNone/>
            </a:pPr>
            <a:r>
              <a:rPr lang="fr-CA" sz="2800" dirty="0">
                <a:latin typeface="Comic Sans MS" panose="030F0702030302020204" pitchFamily="66" charset="0"/>
                <a:cs typeface="Arial" panose="020B0604020202020204" pitchFamily="34" charset="0"/>
              </a:rPr>
              <a:t>‘‘Préparez-vous des provisions, car dans trois jours </a:t>
            </a:r>
            <a:r>
              <a:rPr lang="fr-CA" sz="2800" i="1" dirty="0">
                <a:solidFill>
                  <a:srgbClr val="FFFF00"/>
                </a:solidFill>
                <a:latin typeface="Comic Sans MS" panose="030F0702030302020204" pitchFamily="66" charset="0"/>
                <a:cs typeface="Arial" panose="020B0604020202020204" pitchFamily="34" charset="0"/>
              </a:rPr>
              <a:t>vous passerez ce Jourdain </a:t>
            </a:r>
            <a:r>
              <a:rPr lang="fr-CA" sz="2800" dirty="0">
                <a:latin typeface="Comic Sans MS" panose="030F0702030302020204" pitchFamily="66" charset="0"/>
                <a:cs typeface="Arial" panose="020B0604020202020204" pitchFamily="34" charset="0"/>
              </a:rPr>
              <a:t>pour aller </a:t>
            </a:r>
            <a:r>
              <a:rPr lang="fr-CA" sz="2800" i="1" dirty="0">
                <a:solidFill>
                  <a:srgbClr val="FFFF00"/>
                </a:solidFill>
                <a:latin typeface="Comic Sans MS" panose="030F0702030302020204" pitchFamily="66" charset="0"/>
                <a:cs typeface="Arial" panose="020B0604020202020204" pitchFamily="34" charset="0"/>
              </a:rPr>
              <a:t>conquérir</a:t>
            </a:r>
            <a:r>
              <a:rPr lang="fr-CA" sz="2800" dirty="0">
                <a:latin typeface="Comic Sans MS" panose="030F0702030302020204" pitchFamily="66" charset="0"/>
                <a:cs typeface="Arial" panose="020B0604020202020204" pitchFamily="34" charset="0"/>
              </a:rPr>
              <a:t> le pays dont l’Éternel, votre Dieu vous </a:t>
            </a:r>
            <a:r>
              <a:rPr lang="fr-CA" sz="2800" i="1" dirty="0">
                <a:solidFill>
                  <a:srgbClr val="FFFF00"/>
                </a:solidFill>
                <a:latin typeface="Comic Sans MS" panose="030F0702030302020204" pitchFamily="66" charset="0"/>
                <a:cs typeface="Arial" panose="020B0604020202020204" pitchFamily="34" charset="0"/>
              </a:rPr>
              <a:t>donne la possession</a:t>
            </a:r>
            <a:r>
              <a:rPr lang="fr-CA" sz="2800" dirty="0">
                <a:latin typeface="Comic Sans MS" panose="030F0702030302020204" pitchFamily="66" charset="0"/>
                <a:cs typeface="Arial" panose="020B0604020202020204" pitchFamily="34" charset="0"/>
              </a:rPr>
              <a:t>.’’   Jos1:11b.</a:t>
            </a:r>
          </a:p>
          <a:p>
            <a:pPr marL="0" indent="0">
              <a:buNone/>
            </a:pPr>
            <a:r>
              <a:rPr lang="fr-CA" sz="2800" dirty="0">
                <a:latin typeface="Comic Sans MS" panose="030F0702030302020204" pitchFamily="66" charset="0"/>
                <a:cs typeface="Arial" panose="020B0604020202020204" pitchFamily="34" charset="0"/>
              </a:rPr>
              <a:t>‘‘Nous ferons tout ce que tu nous a ordonné, et nous irons partout où tu nous enverra.’’    Jos 1:16.</a:t>
            </a:r>
          </a:p>
          <a:p>
            <a:pPr marL="0" indent="0">
              <a:buNone/>
            </a:pPr>
            <a:r>
              <a:rPr lang="fr-CA" sz="2800" dirty="0">
                <a:latin typeface="Arial" panose="020B0604020202020204" pitchFamily="34" charset="0"/>
                <a:cs typeface="Arial" panose="020B0604020202020204" pitchFamily="34" charset="0"/>
              </a:rPr>
              <a:t>Un leader convaincu, et courageux, inspirera la confiance chez ceux qui le suivent et bénéficiera de </a:t>
            </a:r>
            <a:r>
              <a:rPr lang="fr-CA" sz="2800">
                <a:latin typeface="Arial" panose="020B0604020202020204" pitchFamily="34" charset="0"/>
                <a:cs typeface="Arial" panose="020B0604020202020204" pitchFamily="34" charset="0"/>
              </a:rPr>
              <a:t>leur coopération.</a:t>
            </a:r>
            <a:endParaRPr lang="fr-CA" sz="2800" dirty="0">
              <a:latin typeface="Arial" panose="020B0604020202020204" pitchFamily="34"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dirty="0">
                <a:latin typeface="Comic Sans MS" panose="030F0702030302020204" pitchFamily="66" charset="0"/>
                <a:cs typeface="Arial" panose="020B0604020202020204" pitchFamily="34" charset="0"/>
              </a:rPr>
              <a:t>   </a:t>
            </a: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774727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7C51B-619B-4B9D-8874-9882C786F2F3}"/>
              </a:ext>
            </a:extLst>
          </p:cNvPr>
          <p:cNvSpPr>
            <a:spLocks noGrp="1"/>
          </p:cNvSpPr>
          <p:nvPr>
            <p:ph type="title"/>
          </p:nvPr>
        </p:nvSpPr>
        <p:spPr>
          <a:xfrm>
            <a:off x="646111" y="452718"/>
            <a:ext cx="9404723" cy="899004"/>
          </a:xfrm>
        </p:spPr>
        <p:txBody>
          <a:bodyPr/>
          <a:lstStyle/>
          <a:p>
            <a:r>
              <a:rPr lang="fr-CA" sz="3600" dirty="0">
                <a:latin typeface="Arial" panose="020B0604020202020204" pitchFamily="34" charset="0"/>
                <a:cs typeface="Arial" panose="020B0604020202020204" pitchFamily="34" charset="0"/>
              </a:rPr>
              <a:t>2019, La Meilleure Année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E9103E2-D190-41A8-9E38-3BB53E52C388}"/>
              </a:ext>
            </a:extLst>
          </p:cNvPr>
          <p:cNvSpPr>
            <a:spLocks noGrp="1"/>
          </p:cNvSpPr>
          <p:nvPr>
            <p:ph sz="half" idx="1"/>
          </p:nvPr>
        </p:nvSpPr>
        <p:spPr>
          <a:xfrm>
            <a:off x="238125" y="1473693"/>
            <a:ext cx="7254627" cy="5131293"/>
          </a:xfrm>
        </p:spPr>
        <p:txBody>
          <a:bodyPr>
            <a:normAutofit/>
          </a:bodyPr>
          <a:lstStyle/>
          <a:p>
            <a:pPr marL="0" indent="0">
              <a:buNone/>
            </a:pPr>
            <a:r>
              <a:rPr lang="fr-CA" sz="3200" dirty="0">
                <a:latin typeface="Arial" panose="020B0604020202020204" pitchFamily="34" charset="0"/>
                <a:cs typeface="Arial" panose="020B0604020202020204" pitchFamily="34" charset="0"/>
              </a:rPr>
              <a:t>La vie chrétienne abondante.</a:t>
            </a:r>
          </a:p>
          <a:p>
            <a:r>
              <a:rPr lang="fr-CA" sz="2800" dirty="0">
                <a:latin typeface="Comic Sans MS" panose="030F0702030302020204" pitchFamily="66" charset="0"/>
              </a:rPr>
              <a:t> </a:t>
            </a:r>
            <a:r>
              <a:rPr lang="fr-CA" sz="2800" dirty="0">
                <a:latin typeface="Arial" panose="020B0604020202020204" pitchFamily="34" charset="0"/>
                <a:cs typeface="Arial" panose="020B0604020202020204" pitchFamily="34" charset="0"/>
              </a:rPr>
              <a:t>Désir: ‘‘Oui, je le veux!’’</a:t>
            </a:r>
          </a:p>
          <a:p>
            <a:r>
              <a:rPr lang="fr-CA" sz="2800" dirty="0">
                <a:latin typeface="Arial" panose="020B0604020202020204" pitchFamily="34" charset="0"/>
                <a:cs typeface="Arial" panose="020B0604020202020204" pitchFamily="34" charset="0"/>
              </a:rPr>
              <a:t>Décision: ‘‘Aujourd’hui, si vous entendez sa voix, n’endurcissez vos cœurs.’’  </a:t>
            </a:r>
          </a:p>
          <a:p>
            <a:pPr marL="0" indent="0">
              <a:buNone/>
            </a:pPr>
            <a:r>
              <a:rPr lang="fr-CA" sz="2800" dirty="0">
                <a:latin typeface="Arial" panose="020B0604020202020204" pitchFamily="34" charset="0"/>
                <a:cs typeface="Arial" panose="020B0604020202020204" pitchFamily="34" charset="0"/>
              </a:rPr>
              <a:t>   </a:t>
            </a:r>
            <a:r>
              <a:rPr lang="fr-CA" sz="2400" dirty="0">
                <a:latin typeface="Arial" panose="020B0604020202020204" pitchFamily="34" charset="0"/>
                <a:cs typeface="Arial" panose="020B0604020202020204" pitchFamily="34" charset="0"/>
              </a:rPr>
              <a:t>Hé 4:7b</a:t>
            </a:r>
          </a:p>
          <a:p>
            <a:r>
              <a:rPr lang="fr-CA" sz="2800" dirty="0">
                <a:latin typeface="Arial" panose="020B0604020202020204" pitchFamily="34" charset="0"/>
                <a:cs typeface="Arial" panose="020B0604020202020204" pitchFamily="34" charset="0"/>
              </a:rPr>
              <a:t>Don: ‘‘Donnez-vous vous-mêmes à Dieu.’’ </a:t>
            </a:r>
            <a:r>
              <a:rPr lang="fr-CA" sz="2400" dirty="0">
                <a:latin typeface="Arial" panose="020B0604020202020204" pitchFamily="34" charset="0"/>
                <a:cs typeface="Arial" panose="020B0604020202020204" pitchFamily="34" charset="0"/>
              </a:rPr>
              <a:t>Ro 6:13</a:t>
            </a:r>
          </a:p>
          <a:p>
            <a:pPr marL="0" indent="0">
              <a:buNone/>
            </a:pPr>
            <a:r>
              <a:rPr lang="fr-CA" sz="2800" dirty="0">
                <a:latin typeface="Arial" panose="020B0604020202020204" pitchFamily="34" charset="0"/>
                <a:cs typeface="Arial" panose="020B0604020202020204" pitchFamily="34" charset="0"/>
              </a:rPr>
              <a:t>Dieu désire plus que seulement vos péchés. Il vous désire!!</a:t>
            </a:r>
            <a:endParaRPr lang="en-CA" sz="2800" dirty="0">
              <a:latin typeface="Comic Sans MS" panose="030F0702030302020204" pitchFamily="66" charset="0"/>
            </a:endParaRPr>
          </a:p>
        </p:txBody>
      </p:sp>
      <p:pic>
        <p:nvPicPr>
          <p:cNvPr id="1026" name="Picture 2" descr="Related image">
            <a:extLst>
              <a:ext uri="{FF2B5EF4-FFF2-40B4-BE49-F238E27FC236}">
                <a16:creationId xmlns:a16="http://schemas.microsoft.com/office/drawing/2014/main" id="{D0C9A601-5A0D-4F4B-9722-4E9C5CEF7C41}"/>
              </a:ext>
            </a:extLst>
          </p:cNvPr>
          <p:cNvPicPr>
            <a:picLocks noGrp="1" noChangeAspect="1" noChangeArrowheads="1" noCrop="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639050" y="1619249"/>
            <a:ext cx="4314824" cy="46927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341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A0351B0F5103D42B9806F437CA10832" ma:contentTypeVersion="6" ma:contentTypeDescription="Crée un document." ma:contentTypeScope="" ma:versionID="4ebf9d22a48e5c62b4344342990e0449">
  <xsd:schema xmlns:xsd="http://www.w3.org/2001/XMLSchema" xmlns:xs="http://www.w3.org/2001/XMLSchema" xmlns:p="http://schemas.microsoft.com/office/2006/metadata/properties" xmlns:ns2="3368f34a-51bf-49ff-9fd4-603366907719" xmlns:ns3="a8ecfa16-0264-4938-9529-94d8addd503b" targetNamespace="http://schemas.microsoft.com/office/2006/metadata/properties" ma:root="true" ma:fieldsID="c0bba7561786afb69e5ddaeb7c92207f" ns2:_="" ns3:_="">
    <xsd:import namespace="3368f34a-51bf-49ff-9fd4-603366907719"/>
    <xsd:import namespace="a8ecfa16-0264-4938-9529-94d8addd503b"/>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368f34a-51bf-49ff-9fd4-603366907719" elementFormDefault="qualified">
    <xsd:import namespace="http://schemas.microsoft.com/office/2006/documentManagement/types"/>
    <xsd:import namespace="http://schemas.microsoft.com/office/infopath/2007/PartnerControls"/>
    <xsd:element name="SharedWithUsers" ma:index="8" nillable="true" ma:displayName="Partagé avec"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Partagé avec dé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8ecfa16-0264-4938-9529-94d8addd503b"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description="" ma:hidden="true" ma:internalName="MediaServiceDateTaken" ma:readOnly="true">
      <xsd:simpleType>
        <xsd:restriction base="dms:Text"/>
      </xsd:simpleType>
    </xsd:element>
    <xsd:element name="MediaServiceAutoTags" ma:index="13" nillable="true" ma:displayName="MediaServiceAutoTags" ma:description="" ma:internalName="MediaServiceAutoTag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E9342AE-8549-46DF-B7B3-B0F31FE1E3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368f34a-51bf-49ff-9fd4-603366907719"/>
    <ds:schemaRef ds:uri="a8ecfa16-0264-4938-9529-94d8addd503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3A24D30-8B66-4A1A-951A-5847C3277D91}">
  <ds:schemaRefs>
    <ds:schemaRef ds:uri="http://schemas.microsoft.com/sharepoint/v3/contenttype/forms"/>
  </ds:schemaRefs>
</ds:datastoreItem>
</file>

<file path=customXml/itemProps3.xml><?xml version="1.0" encoding="utf-8"?>
<ds:datastoreItem xmlns:ds="http://schemas.openxmlformats.org/officeDocument/2006/customXml" ds:itemID="{794BEFF5-71EC-490A-88CB-97D475BC216C}">
  <ds:schemaRefs>
    <ds:schemaRef ds:uri="http://purl.org/dc/elements/1.1/"/>
    <ds:schemaRef ds:uri="http://schemas.microsoft.com/office/2006/metadata/properties"/>
    <ds:schemaRef ds:uri="3368f34a-51bf-49ff-9fd4-603366907719"/>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a8ecfa16-0264-4938-9529-94d8addd503b"/>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25</TotalTime>
  <Words>2010</Words>
  <Application>Microsoft Office PowerPoint</Application>
  <PresentationFormat>Grand écran</PresentationFormat>
  <Paragraphs>262</Paragraphs>
  <Slides>34</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34</vt:i4>
      </vt:variant>
    </vt:vector>
  </HeadingPairs>
  <TitlesOfParts>
    <vt:vector size="39" baseType="lpstr">
      <vt:lpstr>Arial</vt:lpstr>
      <vt:lpstr>Century Gothic</vt:lpstr>
      <vt:lpstr>Comic Sans MS</vt:lpstr>
      <vt:lpstr>Wingdings 3</vt:lpstr>
      <vt:lpstr>Ion</vt:lpstr>
      <vt:lpstr>Présentation PowerPoint</vt:lpstr>
      <vt:lpstr>2019, La Meilleure Année de ma Vie!</vt:lpstr>
      <vt:lpstr>2019, La Meilleure Année de ma Vie!</vt:lpstr>
      <vt:lpstr>2019, La Meilleure Année de ma Vie!</vt:lpstr>
      <vt:lpstr>2019, La Meilleure Année de ma Vie!</vt:lpstr>
      <vt:lpstr>2019, la Meilleure Année de ma Vie!</vt:lpstr>
      <vt:lpstr>2019, La Meilleure Année de ma Vie!</vt:lpstr>
      <vt:lpstr>2019, La Meilleure Année de ma Vie!</vt:lpstr>
      <vt:lpstr>2019, La Meilleure Année de ma Vie!</vt:lpstr>
      <vt:lpstr>2019, La Meilleure Année de ma Vie!</vt:lpstr>
      <vt:lpstr>2019, La Meilleure Année de ma Vie!</vt:lpstr>
      <vt:lpstr>2019, La Meilleure Année de ma Vie!</vt:lpstr>
      <vt:lpstr>2019, La Meilleure Année de ma Vie!</vt:lpstr>
      <vt:lpstr>2019, La Meilleure Année de ma Vie!</vt:lpstr>
      <vt:lpstr>2019, La Meilleure Année de ma Vie!</vt:lpstr>
      <vt:lpstr>2019, La Meilleure Année de ma Vie!</vt:lpstr>
      <vt:lpstr>2019, La Meilleure Année de ma Vie!</vt:lpstr>
      <vt:lpstr>2019, La Meilleure Année de ma Vie!</vt:lpstr>
      <vt:lpstr>2019, La Meilleure Année de ma Vie!</vt:lpstr>
      <vt:lpstr>2019, La Meilleure Année de ma Vie!</vt:lpstr>
      <vt:lpstr>2019, La Meilleure Année de ma Vie!</vt:lpstr>
      <vt:lpstr>2019, La Meilleure Année de ma Vie!</vt:lpstr>
      <vt:lpstr>Présentation PowerPoint</vt:lpstr>
      <vt:lpstr>2019, La Meilleure Année de ma Vie!</vt:lpstr>
      <vt:lpstr>2019, La Meilleure Année de ma Vie!</vt:lpstr>
      <vt:lpstr>2019, La Meilleure Année de ma Vie!</vt:lpstr>
      <vt:lpstr>2019, La Meilleure Année de ma Vie!</vt:lpstr>
      <vt:lpstr>2019, La Meilleure Année de ma Vie!</vt:lpstr>
      <vt:lpstr>2019, La Meilleure Année de ma Vie!</vt:lpstr>
      <vt:lpstr>2019, La Meilleure Année de ma Vie!</vt:lpstr>
      <vt:lpstr>2019, La Meilleure Année de ma Vie!</vt:lpstr>
      <vt:lpstr>2019, La Meilleure Année de ma Vie!</vt:lpstr>
      <vt:lpstr>2019, La Meilleure Année de ma Vie!</vt:lpstr>
      <vt:lpstr>2019, La Meilleure Année de ma Vie!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Trevor Bridgeman</dc:creator>
  <cp:lastModifiedBy>Yanick Lépine</cp:lastModifiedBy>
  <cp:revision>2</cp:revision>
  <dcterms:created xsi:type="dcterms:W3CDTF">2019-01-20T12:58:53Z</dcterms:created>
  <dcterms:modified xsi:type="dcterms:W3CDTF">2019-01-20T15:07:11Z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0x0101007A0351B0F5103D42B9806F437CA10832</vt:lpwstr>
  </property>
</Properties>
</file>