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0"/>
  </p:notesMasterIdLst>
  <p:handoutMasterIdLst>
    <p:handoutMasterId r:id="rId21"/>
  </p:handoutMasterIdLst>
  <p:sldIdLst>
    <p:sldId id="268" r:id="rId2"/>
    <p:sldId id="269" r:id="rId3"/>
    <p:sldId id="277" r:id="rId4"/>
    <p:sldId id="270" r:id="rId5"/>
    <p:sldId id="278" r:id="rId6"/>
    <p:sldId id="259" r:id="rId7"/>
    <p:sldId id="261" r:id="rId8"/>
    <p:sldId id="264" r:id="rId9"/>
    <p:sldId id="279" r:id="rId10"/>
    <p:sldId id="263" r:id="rId11"/>
    <p:sldId id="280" r:id="rId12"/>
    <p:sldId id="275" r:id="rId13"/>
    <p:sldId id="281" r:id="rId14"/>
    <p:sldId id="273" r:id="rId15"/>
    <p:sldId id="285" r:id="rId16"/>
    <p:sldId id="282" r:id="rId17"/>
    <p:sldId id="284" r:id="rId18"/>
    <p:sldId id="265" r:id="rId19"/>
  </p:sldIdLst>
  <p:sldSz cx="12192000" cy="6858000"/>
  <p:notesSz cx="68580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7BEC568-E060-4F7D-BC40-CA904CE1EA73}" v="3231" dt="2019-02-17T14:14:31.2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9" autoAdjust="0"/>
    <p:restoredTop sz="95291" autoAdjust="0"/>
  </p:normalViewPr>
  <p:slideViewPr>
    <p:cSldViewPr snapToGrid="0">
      <p:cViewPr varScale="1">
        <p:scale>
          <a:sx n="109" d="100"/>
          <a:sy n="109" d="100"/>
        </p:scale>
        <p:origin x="672" y="108"/>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62" d="100"/>
          <a:sy n="62" d="100"/>
        </p:scale>
        <p:origin x="3154"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1885B68C-2AB7-4DB2-8383-1C6DE9C826EA}"/>
              </a:ext>
            </a:extLst>
          </p:cNvPr>
          <p:cNvSpPr>
            <a:spLocks noGrp="1"/>
          </p:cNvSpPr>
          <p:nvPr>
            <p:ph type="hdr" sz="quarter"/>
          </p:nvPr>
        </p:nvSpPr>
        <p:spPr>
          <a:xfrm>
            <a:off x="0" y="0"/>
            <a:ext cx="2971800" cy="466725"/>
          </a:xfrm>
          <a:prstGeom prst="rect">
            <a:avLst/>
          </a:prstGeom>
        </p:spPr>
        <p:txBody>
          <a:bodyPr vert="horz" lIns="91440" tIns="45720" rIns="91440" bIns="45720" rtlCol="0"/>
          <a:lstStyle>
            <a:lvl1pPr algn="l">
              <a:defRPr sz="1200"/>
            </a:lvl1pPr>
          </a:lstStyle>
          <a:p>
            <a:endParaRPr lang="fr-FR"/>
          </a:p>
        </p:txBody>
      </p:sp>
      <p:sp>
        <p:nvSpPr>
          <p:cNvPr id="3" name="Espace réservé de la date 2">
            <a:extLst>
              <a:ext uri="{FF2B5EF4-FFF2-40B4-BE49-F238E27FC236}">
                <a16:creationId xmlns:a16="http://schemas.microsoft.com/office/drawing/2014/main" id="{02F3C893-6E86-4A61-A1BD-968C657C0FA0}"/>
              </a:ext>
            </a:extLst>
          </p:cNvPr>
          <p:cNvSpPr>
            <a:spLocks noGrp="1"/>
          </p:cNvSpPr>
          <p:nvPr>
            <p:ph type="dt" sz="quarter" idx="1"/>
          </p:nvPr>
        </p:nvSpPr>
        <p:spPr>
          <a:xfrm>
            <a:off x="3884613" y="0"/>
            <a:ext cx="2971800" cy="466725"/>
          </a:xfrm>
          <a:prstGeom prst="rect">
            <a:avLst/>
          </a:prstGeom>
        </p:spPr>
        <p:txBody>
          <a:bodyPr vert="horz" lIns="91440" tIns="45720" rIns="91440" bIns="45720" rtlCol="0"/>
          <a:lstStyle>
            <a:lvl1pPr algn="r">
              <a:defRPr sz="1200"/>
            </a:lvl1pPr>
          </a:lstStyle>
          <a:p>
            <a:fld id="{5FFD8329-6648-48BD-921F-D01113F050C4}" type="datetimeFigureOut">
              <a:rPr lang="fr-FR" smtClean="0"/>
              <a:t>17/02/2019</a:t>
            </a:fld>
            <a:endParaRPr lang="fr-FR"/>
          </a:p>
        </p:txBody>
      </p:sp>
      <p:sp>
        <p:nvSpPr>
          <p:cNvPr id="4" name="Espace réservé du pied de page 3">
            <a:extLst>
              <a:ext uri="{FF2B5EF4-FFF2-40B4-BE49-F238E27FC236}">
                <a16:creationId xmlns:a16="http://schemas.microsoft.com/office/drawing/2014/main" id="{1AA2EC80-E0F2-4CAC-9D27-EB94DE665662}"/>
              </a:ext>
            </a:extLst>
          </p:cNvPr>
          <p:cNvSpPr>
            <a:spLocks noGrp="1"/>
          </p:cNvSpPr>
          <p:nvPr>
            <p:ph type="ftr" sz="quarter" idx="2"/>
          </p:nvPr>
        </p:nvSpPr>
        <p:spPr>
          <a:xfrm>
            <a:off x="0" y="8829675"/>
            <a:ext cx="2971800" cy="466725"/>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a:extLst>
              <a:ext uri="{FF2B5EF4-FFF2-40B4-BE49-F238E27FC236}">
                <a16:creationId xmlns:a16="http://schemas.microsoft.com/office/drawing/2014/main" id="{E731A7E2-2833-4231-A7C9-B8A8A83E614B}"/>
              </a:ext>
            </a:extLst>
          </p:cNvPr>
          <p:cNvSpPr>
            <a:spLocks noGrp="1"/>
          </p:cNvSpPr>
          <p:nvPr>
            <p:ph type="sldNum" sz="quarter" idx="3"/>
          </p:nvPr>
        </p:nvSpPr>
        <p:spPr>
          <a:xfrm>
            <a:off x="3884613" y="8829675"/>
            <a:ext cx="2971800" cy="466725"/>
          </a:xfrm>
          <a:prstGeom prst="rect">
            <a:avLst/>
          </a:prstGeom>
        </p:spPr>
        <p:txBody>
          <a:bodyPr vert="horz" lIns="91440" tIns="45720" rIns="91440" bIns="45720" rtlCol="0" anchor="b"/>
          <a:lstStyle>
            <a:lvl1pPr algn="r">
              <a:defRPr sz="1200"/>
            </a:lvl1pPr>
          </a:lstStyle>
          <a:p>
            <a:fld id="{34E96C39-EFE0-45D4-B1D2-8AD1ED7C7C0B}" type="slidenum">
              <a:rPr lang="fr-FR" smtClean="0"/>
              <a:t>‹N°›</a:t>
            </a:fld>
            <a:endParaRPr lang="fr-FR"/>
          </a:p>
        </p:txBody>
      </p:sp>
    </p:spTree>
    <p:extLst>
      <p:ext uri="{BB962C8B-B14F-4D97-AF65-F5344CB8AC3E}">
        <p14:creationId xmlns:p14="http://schemas.microsoft.com/office/powerpoint/2010/main" val="56988486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66434"/>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66434"/>
          </a:xfrm>
          <a:prstGeom prst="rect">
            <a:avLst/>
          </a:prstGeom>
        </p:spPr>
        <p:txBody>
          <a:bodyPr vert="horz" lIns="91440" tIns="45720" rIns="91440" bIns="45720" rtlCol="0"/>
          <a:lstStyle>
            <a:lvl1pPr algn="r">
              <a:defRPr sz="1200"/>
            </a:lvl1pPr>
          </a:lstStyle>
          <a:p>
            <a:fld id="{9D0AF6D2-CA8F-4FDE-8517-0D58E6901017}" type="datetimeFigureOut">
              <a:rPr lang="fr-FR" smtClean="0"/>
              <a:t>17/02/2019</a:t>
            </a:fld>
            <a:endParaRPr lang="fr-FR"/>
          </a:p>
        </p:txBody>
      </p:sp>
      <p:sp>
        <p:nvSpPr>
          <p:cNvPr id="4" name="Espace réservé de l'image des diapositives 3"/>
          <p:cNvSpPr>
            <a:spLocks noGrp="1" noRot="1" noChangeAspect="1"/>
          </p:cNvSpPr>
          <p:nvPr>
            <p:ph type="sldImg" idx="2"/>
          </p:nvPr>
        </p:nvSpPr>
        <p:spPr>
          <a:xfrm>
            <a:off x="641350" y="1162050"/>
            <a:ext cx="5575300" cy="31369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73892"/>
            <a:ext cx="5486400" cy="3660458"/>
          </a:xfrm>
          <a:prstGeom prst="rect">
            <a:avLst/>
          </a:prstGeom>
        </p:spPr>
        <p:txBody>
          <a:bodyPr vert="horz" lIns="91440" tIns="45720" rIns="91440" bIns="45720" rtlCol="0"/>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829967"/>
            <a:ext cx="2971800" cy="466433"/>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829967"/>
            <a:ext cx="2971800" cy="466433"/>
          </a:xfrm>
          <a:prstGeom prst="rect">
            <a:avLst/>
          </a:prstGeom>
        </p:spPr>
        <p:txBody>
          <a:bodyPr vert="horz" lIns="91440" tIns="45720" rIns="91440" bIns="45720" rtlCol="0" anchor="b"/>
          <a:lstStyle>
            <a:lvl1pPr algn="r">
              <a:defRPr sz="1200"/>
            </a:lvl1pPr>
          </a:lstStyle>
          <a:p>
            <a:fld id="{76229E8C-4413-4417-BC00-0715847D8A2A}" type="slidenum">
              <a:rPr lang="fr-FR" smtClean="0"/>
              <a:t>‹N°›</a:t>
            </a:fld>
            <a:endParaRPr lang="fr-FR"/>
          </a:p>
        </p:txBody>
      </p:sp>
    </p:spTree>
    <p:extLst>
      <p:ext uri="{BB962C8B-B14F-4D97-AF65-F5344CB8AC3E}">
        <p14:creationId xmlns:p14="http://schemas.microsoft.com/office/powerpoint/2010/main" val="24064366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76229E8C-4413-4417-BC00-0715847D8A2A}" type="slidenum">
              <a:rPr lang="fr-FR" smtClean="0"/>
              <a:t>1</a:t>
            </a:fld>
            <a:endParaRPr lang="fr-FR"/>
          </a:p>
        </p:txBody>
      </p:sp>
    </p:spTree>
    <p:extLst>
      <p:ext uri="{BB962C8B-B14F-4D97-AF65-F5344CB8AC3E}">
        <p14:creationId xmlns:p14="http://schemas.microsoft.com/office/powerpoint/2010/main" val="20346387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fr-FR"/>
              <a:t>Modifiez le style du titre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fr-FR"/>
              <a:t>Modifiez le style du titre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fr-FR"/>
              <a:t>Modifiez le style du titre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p>
            <a:fld id="{B61BEF0D-F0BB-DE4B-95CE-6DB70DBA9567}" type="datetimeFigureOut">
              <a:rPr lang="en-US" dirty="0"/>
              <a:pPr/>
              <a:t>2/17/2019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2/17/2019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a:t>Modifiez le style du titre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2/17/2019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2/17/2019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2/17/2019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fr-FR"/>
              <a:t>Modifiez le style du titre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5" name="Date Placeholder 4"/>
          <p:cNvSpPr>
            <a:spLocks noGrp="1"/>
          </p:cNvSpPr>
          <p:nvPr>
            <p:ph type="dt" sz="half" idx="10"/>
          </p:nvPr>
        </p:nvSpPr>
        <p:spPr/>
        <p:txBody>
          <a:bodyPr/>
          <a:lstStyle/>
          <a:p>
            <a:fld id="{B61BEF0D-F0BB-DE4B-95CE-6DB70DBA9567}" type="datetimeFigureOut">
              <a:rPr lang="en-US" dirty="0"/>
              <a:pPr/>
              <a:t>2/17/2019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fr-FR"/>
              <a:t>Modifiez le style du titre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5" name="Date Placeholder 4"/>
          <p:cNvSpPr>
            <a:spLocks noGrp="1"/>
          </p:cNvSpPr>
          <p:nvPr>
            <p:ph type="dt" sz="half" idx="10"/>
          </p:nvPr>
        </p:nvSpPr>
        <p:spPr/>
        <p:txBody>
          <a:bodyPr/>
          <a:lstStyle/>
          <a:p>
            <a:fld id="{B61BEF0D-F0BB-DE4B-95CE-6DB70DBA9567}" type="datetimeFigureOut">
              <a:rPr lang="en-US" dirty="0"/>
              <a:pPr/>
              <a:t>2/17/2019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fr-FR"/>
              <a:t>Modifiez le style du titre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p>
            <a:fld id="{B61BEF0D-F0BB-DE4B-95CE-6DB70DBA9567}" type="datetimeFigureOut">
              <a:rPr lang="en-US" dirty="0"/>
              <a:pPr/>
              <a:t>2/17/2019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a:t>Modifiez le style du titre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p>
            <a:fld id="{B61BEF0D-F0BB-DE4B-95CE-6DB70DBA9567}" type="datetimeFigureOut">
              <a:rPr lang="en-US" dirty="0"/>
              <a:pPr/>
              <a:t>2/17/2019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fr-FR"/>
              <a:t>Modifiez le style du titre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a:t>Modifier les styles du texte du masque</a:t>
            </a:r>
          </a:p>
        </p:txBody>
      </p:sp>
      <p:sp>
        <p:nvSpPr>
          <p:cNvPr id="5" name="Date Placeholder 4"/>
          <p:cNvSpPr>
            <a:spLocks noGrp="1"/>
          </p:cNvSpPr>
          <p:nvPr>
            <p:ph type="dt" sz="half" idx="10"/>
          </p:nvPr>
        </p:nvSpPr>
        <p:spPr/>
        <p:txBody>
          <a:bodyPr/>
          <a:lstStyle/>
          <a:p>
            <a:fld id="{B61BEF0D-F0BB-DE4B-95CE-6DB70DBA9567}" type="datetimeFigureOut">
              <a:rPr lang="en-US" dirty="0"/>
              <a:pPr/>
              <a:t>2/17/2019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a:t>Modifier les styles du texte du masque</a:t>
            </a:r>
          </a:p>
        </p:txBody>
      </p:sp>
      <p:sp>
        <p:nvSpPr>
          <p:cNvPr id="5" name="Date Placeholder 4"/>
          <p:cNvSpPr>
            <a:spLocks noGrp="1"/>
          </p:cNvSpPr>
          <p:nvPr>
            <p:ph type="dt" sz="half" idx="10"/>
          </p:nvPr>
        </p:nvSpPr>
        <p:spPr/>
        <p:txBody>
          <a:bodyPr/>
          <a:lstStyle/>
          <a:p>
            <a:fld id="{B61BEF0D-F0BB-DE4B-95CE-6DB70DBA9567}" type="datetimeFigureOut">
              <a:rPr lang="en-US" dirty="0"/>
              <a:pPr/>
              <a:t>2/17/2019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fr-FR"/>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a:t>Modifier les styles du texte du masque</a:t>
            </a:r>
          </a:p>
        </p:txBody>
      </p:sp>
      <p:sp>
        <p:nvSpPr>
          <p:cNvPr id="5" name="Date Placeholder 4"/>
          <p:cNvSpPr>
            <a:spLocks noGrp="1"/>
          </p:cNvSpPr>
          <p:nvPr>
            <p:ph type="dt" sz="half" idx="10"/>
          </p:nvPr>
        </p:nvSpPr>
        <p:spPr/>
        <p:txBody>
          <a:bodyPr/>
          <a:lstStyle/>
          <a:p>
            <a:fld id="{B61BEF0D-F0BB-DE4B-95CE-6DB70DBA9567}" type="datetimeFigureOut">
              <a:rPr lang="en-US" dirty="0"/>
              <a:pPr/>
              <a:t>2/17/2019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fr-FR"/>
              <a:t>Modifiez le style du titre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fr-FR"/>
              <a:t>Modifiez le style du titre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2/17/2019</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‹N°›</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555DFD5-DCF2-498B-B295-0A5B29C75042}"/>
              </a:ext>
            </a:extLst>
          </p:cNvPr>
          <p:cNvSpPr>
            <a:spLocks noGrp="1"/>
          </p:cNvSpPr>
          <p:nvPr>
            <p:ph type="ctrTitle"/>
          </p:nvPr>
        </p:nvSpPr>
        <p:spPr>
          <a:xfrm>
            <a:off x="4082472" y="4562768"/>
            <a:ext cx="5846619" cy="823448"/>
          </a:xfrm>
        </p:spPr>
        <p:txBody>
          <a:bodyPr>
            <a:normAutofit fontScale="90000"/>
          </a:bodyPr>
          <a:lstStyle/>
          <a:p>
            <a:pPr algn="ctr"/>
            <a:r>
              <a:rPr lang="fr-CA" sz="4400" b="1" dirty="0">
                <a:solidFill>
                  <a:schemeClr val="accent1"/>
                </a:solidFill>
              </a:rPr>
              <a:t>Une nouvelle sagesse</a:t>
            </a:r>
            <a:endParaRPr lang="fr-FR" sz="4400" b="1" dirty="0">
              <a:solidFill>
                <a:schemeClr val="accent1"/>
              </a:solidFill>
            </a:endParaRPr>
          </a:p>
        </p:txBody>
      </p:sp>
      <p:sp>
        <p:nvSpPr>
          <p:cNvPr id="3" name="Sous-titre 2">
            <a:extLst>
              <a:ext uri="{FF2B5EF4-FFF2-40B4-BE49-F238E27FC236}">
                <a16:creationId xmlns:a16="http://schemas.microsoft.com/office/drawing/2014/main" id="{DBC26549-4AB7-4262-BB74-F2E4408C2A94}"/>
              </a:ext>
            </a:extLst>
          </p:cNvPr>
          <p:cNvSpPr>
            <a:spLocks noGrp="1"/>
          </p:cNvSpPr>
          <p:nvPr>
            <p:ph type="subTitle" idx="1"/>
          </p:nvPr>
        </p:nvSpPr>
        <p:spPr>
          <a:xfrm>
            <a:off x="8038668" y="6085195"/>
            <a:ext cx="4070205" cy="663608"/>
          </a:xfrm>
        </p:spPr>
        <p:txBody>
          <a:bodyPr>
            <a:normAutofit fontScale="85000" lnSpcReduction="20000"/>
          </a:bodyPr>
          <a:lstStyle/>
          <a:p>
            <a:pPr algn="ctr"/>
            <a:r>
              <a:rPr lang="fr-CA" b="1" dirty="0"/>
              <a:t>« La victoire est possible pour ceux qui s’appuient sur la sagesse de Dieu avec foi . »</a:t>
            </a:r>
          </a:p>
          <a:p>
            <a:endParaRPr lang="fr-FR" b="1" dirty="0"/>
          </a:p>
        </p:txBody>
      </p:sp>
      <p:pic>
        <p:nvPicPr>
          <p:cNvPr id="4" name="Image 3">
            <a:extLst>
              <a:ext uri="{FF2B5EF4-FFF2-40B4-BE49-F238E27FC236}">
                <a16:creationId xmlns:a16="http://schemas.microsoft.com/office/drawing/2014/main" id="{F578D8B7-C1D4-40C7-B13B-3F69DE68C600}"/>
              </a:ext>
            </a:extLst>
          </p:cNvPr>
          <p:cNvPicPr>
            <a:picLocks noChangeAspect="1"/>
          </p:cNvPicPr>
          <p:nvPr/>
        </p:nvPicPr>
        <p:blipFill rotWithShape="1">
          <a:blip r:embed="rId3"/>
          <a:srcRect t="23444" r="2" b="18904"/>
          <a:stretch/>
        </p:blipFill>
        <p:spPr>
          <a:xfrm>
            <a:off x="2589212" y="441001"/>
            <a:ext cx="8915400" cy="3854971"/>
          </a:xfrm>
          <a:prstGeom prst="rect">
            <a:avLst/>
          </a:prstGeom>
        </p:spPr>
      </p:pic>
    </p:spTree>
    <p:extLst>
      <p:ext uri="{BB962C8B-B14F-4D97-AF65-F5344CB8AC3E}">
        <p14:creationId xmlns:p14="http://schemas.microsoft.com/office/powerpoint/2010/main" val="7363428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C519B79-BC8D-476A-8A8B-3765FDDC952C}"/>
              </a:ext>
            </a:extLst>
          </p:cNvPr>
          <p:cNvSpPr/>
          <p:nvPr/>
        </p:nvSpPr>
        <p:spPr>
          <a:xfrm>
            <a:off x="1888599" y="396541"/>
            <a:ext cx="9802658" cy="5970865"/>
          </a:xfrm>
          <a:prstGeom prst="rect">
            <a:avLst/>
          </a:prstGeom>
        </p:spPr>
        <p:txBody>
          <a:bodyPr wrap="square">
            <a:spAutoFit/>
          </a:bodyPr>
          <a:lstStyle/>
          <a:p>
            <a:r>
              <a:rPr lang="fr-CA" sz="2400" b="1" dirty="0">
                <a:solidFill>
                  <a:schemeClr val="accent1"/>
                </a:solidFill>
                <a:latin typeface="Gautami" panose="020B0502040204020203" pitchFamily="34" charset="0"/>
                <a:cs typeface="Gautami" panose="020B0502040204020203" pitchFamily="34" charset="0"/>
              </a:rPr>
              <a:t> </a:t>
            </a:r>
            <a:r>
              <a:rPr lang="fr-CA" sz="2400" b="1" u="sng" dirty="0">
                <a:solidFill>
                  <a:schemeClr val="accent1"/>
                </a:solidFill>
                <a:latin typeface="Gautami" panose="020B0502040204020203" pitchFamily="34" charset="0"/>
                <a:cs typeface="Gautami" panose="020B0502040204020203" pitchFamily="34" charset="0"/>
              </a:rPr>
              <a:t>Révision</a:t>
            </a:r>
          </a:p>
          <a:p>
            <a:endParaRPr lang="fr-CA" sz="2400" b="1" u="sng" dirty="0">
              <a:latin typeface="Gautami" panose="020B0502040204020203" pitchFamily="34" charset="0"/>
              <a:cs typeface="Gautami" panose="020B0502040204020203" pitchFamily="34" charset="0"/>
            </a:endParaRPr>
          </a:p>
          <a:p>
            <a:r>
              <a:rPr lang="fr-CA" sz="2400" b="1" dirty="0">
                <a:latin typeface="Gautami" panose="020B0502040204020203" pitchFamily="34" charset="0"/>
                <a:cs typeface="Gautami" panose="020B0502040204020203" pitchFamily="34" charset="0"/>
              </a:rPr>
              <a:t>		Thème de notre série:  </a:t>
            </a:r>
          </a:p>
          <a:p>
            <a:r>
              <a:rPr lang="fr-CA" sz="2400" b="1" dirty="0">
                <a:latin typeface="Gautami" panose="020B0502040204020203" pitchFamily="34" charset="0"/>
                <a:cs typeface="Gautami" panose="020B0502040204020203" pitchFamily="34" charset="0"/>
              </a:rPr>
              <a:t>		</a:t>
            </a:r>
            <a:r>
              <a:rPr lang="fr-CA" sz="2400" b="1" dirty="0">
                <a:solidFill>
                  <a:schemeClr val="accent6">
                    <a:lumMod val="75000"/>
                  </a:schemeClr>
                </a:solidFill>
                <a:latin typeface="Gautami" panose="020B0502040204020203" pitchFamily="34" charset="0"/>
                <a:cs typeface="Gautami" panose="020B0502040204020203" pitchFamily="34" charset="0"/>
              </a:rPr>
              <a:t>« 2019, la meilleure année de notre vie ! » </a:t>
            </a:r>
          </a:p>
          <a:p>
            <a:endParaRPr lang="fr-CA" sz="1000" b="1" dirty="0">
              <a:solidFill>
                <a:schemeClr val="accent6">
                  <a:lumMod val="75000"/>
                </a:schemeClr>
              </a:solidFill>
              <a:latin typeface="Gautami" panose="020B0502040204020203" pitchFamily="34" charset="0"/>
              <a:cs typeface="Gautami" panose="020B0502040204020203" pitchFamily="34" charset="0"/>
            </a:endParaRPr>
          </a:p>
          <a:p>
            <a:pPr marL="914400" lvl="1" indent="-457200">
              <a:lnSpc>
                <a:spcPct val="150000"/>
              </a:lnSpc>
              <a:buFont typeface="Wingdings" panose="05000000000000000000" pitchFamily="2" charset="2"/>
              <a:buChar char="§"/>
            </a:pPr>
            <a:r>
              <a:rPr lang="fr-CA" sz="2400" b="1" dirty="0">
                <a:latin typeface="Gautami" panose="020B0502040204020203" pitchFamily="34" charset="0"/>
                <a:cs typeface="Gautami" panose="020B0502040204020203" pitchFamily="34" charset="0"/>
              </a:rPr>
              <a:t>Le livre de Josué nous motive à triompher dans la vie chrétienne.</a:t>
            </a:r>
          </a:p>
          <a:p>
            <a:pPr marL="914400" lvl="1" indent="-457200">
              <a:lnSpc>
                <a:spcPct val="150000"/>
              </a:lnSpc>
              <a:buFont typeface="Wingdings" panose="05000000000000000000" pitchFamily="2" charset="2"/>
              <a:buChar char="§"/>
            </a:pPr>
            <a:r>
              <a:rPr lang="fr-CA" sz="2400" b="1" dirty="0">
                <a:latin typeface="Gautami" panose="020B0502040204020203" pitchFamily="34" charset="0"/>
                <a:cs typeface="Gautami" panose="020B0502040204020203" pitchFamily="34" charset="0"/>
              </a:rPr>
              <a:t> L’enseignement des passages des chapitres 1 et 5 de Josué par </a:t>
            </a:r>
            <a:r>
              <a:rPr lang="fr-CA" sz="2400" b="1" dirty="0" err="1">
                <a:latin typeface="Gautami" panose="020B0502040204020203" pitchFamily="34" charset="0"/>
                <a:cs typeface="Gautami" panose="020B0502040204020203" pitchFamily="34" charset="0"/>
              </a:rPr>
              <a:t>Trévor</a:t>
            </a:r>
            <a:r>
              <a:rPr lang="fr-CA" sz="2400" b="1" dirty="0">
                <a:latin typeface="Gautami" panose="020B0502040204020203" pitchFamily="34" charset="0"/>
                <a:cs typeface="Gautami" panose="020B0502040204020203" pitchFamily="34" charset="0"/>
              </a:rPr>
              <a:t> et Denis ont mis l’emphase sur:</a:t>
            </a:r>
          </a:p>
          <a:p>
            <a:pPr marL="914400" lvl="1" indent="-457200">
              <a:lnSpc>
                <a:spcPct val="150000"/>
              </a:lnSpc>
              <a:buFont typeface="Wingdings" panose="05000000000000000000" pitchFamily="2" charset="2"/>
              <a:buChar char="§"/>
            </a:pPr>
            <a:r>
              <a:rPr lang="fr-CA" sz="2400" b="1" dirty="0">
                <a:latin typeface="Gautami" panose="020B0502040204020203" pitchFamily="34" charset="0"/>
                <a:cs typeface="Gautami" panose="020B0502040204020203" pitchFamily="34" charset="0"/>
              </a:rPr>
              <a:t>La victoire est possible pour ceux qui ont le désir de posséder ce que Dieu veut pour eux. </a:t>
            </a:r>
          </a:p>
          <a:p>
            <a:pPr marL="914400" lvl="1" indent="-457200">
              <a:lnSpc>
                <a:spcPct val="150000"/>
              </a:lnSpc>
              <a:buFont typeface="Wingdings" panose="05000000000000000000" pitchFamily="2" charset="2"/>
              <a:buChar char="§"/>
            </a:pPr>
            <a:r>
              <a:rPr lang="fr-CA" sz="2400" b="1" dirty="0">
                <a:latin typeface="Gautami" panose="020B0502040204020203" pitchFamily="34" charset="0"/>
                <a:cs typeface="Gautami" panose="020B0502040204020203" pitchFamily="34" charset="0"/>
              </a:rPr>
              <a:t>La victoire est possible pour ceux qui recherchent la sanctification. </a:t>
            </a:r>
          </a:p>
          <a:p>
            <a:endParaRPr lang="fr-CA" sz="2400" b="1" dirty="0">
              <a:latin typeface="Gautami" panose="020B0502040204020203" pitchFamily="34" charset="0"/>
              <a:cs typeface="Gautami" panose="020B0502040204020203" pitchFamily="34" charset="0"/>
            </a:endParaRPr>
          </a:p>
        </p:txBody>
      </p:sp>
      <p:sp>
        <p:nvSpPr>
          <p:cNvPr id="5" name="Sous-titre 2">
            <a:extLst>
              <a:ext uri="{FF2B5EF4-FFF2-40B4-BE49-F238E27FC236}">
                <a16:creationId xmlns:a16="http://schemas.microsoft.com/office/drawing/2014/main" id="{37DB034A-4C8B-4F08-9D04-4FCE2223EF5D}"/>
              </a:ext>
            </a:extLst>
          </p:cNvPr>
          <p:cNvSpPr txBox="1">
            <a:spLocks/>
          </p:cNvSpPr>
          <p:nvPr/>
        </p:nvSpPr>
        <p:spPr>
          <a:xfrm>
            <a:off x="7885651" y="6090407"/>
            <a:ext cx="4306349" cy="658396"/>
          </a:xfrm>
          <a:prstGeom prst="rect">
            <a:avLst/>
          </a:prstGeom>
        </p:spPr>
        <p:txBody>
          <a:bodyPr>
            <a:normAutofit fontScale="85000"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lgn="ctr"/>
            <a:r>
              <a:rPr lang="fr-CA" b="1" dirty="0"/>
              <a:t>« La victoire est possible pour ceux qui s’appuient sur </a:t>
            </a:r>
            <a:r>
              <a:rPr lang="fr-CA" b="1" u="sng" dirty="0">
                <a:solidFill>
                  <a:schemeClr val="accent1"/>
                </a:solidFill>
              </a:rPr>
              <a:t>la sagesse de Dieu. </a:t>
            </a:r>
            <a:r>
              <a:rPr lang="fr-CA" b="1" dirty="0"/>
              <a:t>»</a:t>
            </a:r>
          </a:p>
          <a:p>
            <a:endParaRPr lang="fr-FR" b="1" dirty="0"/>
          </a:p>
        </p:txBody>
      </p:sp>
    </p:spTree>
    <p:extLst>
      <p:ext uri="{BB962C8B-B14F-4D97-AF65-F5344CB8AC3E}">
        <p14:creationId xmlns:p14="http://schemas.microsoft.com/office/powerpoint/2010/main" val="38424972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us-titre 2">
            <a:extLst>
              <a:ext uri="{FF2B5EF4-FFF2-40B4-BE49-F238E27FC236}">
                <a16:creationId xmlns:a16="http://schemas.microsoft.com/office/drawing/2014/main" id="{F51B4460-FBB4-4488-A63D-EE7CB72D5813}"/>
              </a:ext>
            </a:extLst>
          </p:cNvPr>
          <p:cNvSpPr txBox="1">
            <a:spLocks/>
          </p:cNvSpPr>
          <p:nvPr/>
        </p:nvSpPr>
        <p:spPr>
          <a:xfrm>
            <a:off x="7885651" y="6090407"/>
            <a:ext cx="4306349" cy="658396"/>
          </a:xfrm>
          <a:prstGeom prst="rect">
            <a:avLst/>
          </a:prstGeom>
        </p:spPr>
        <p:txBody>
          <a:bodyPr>
            <a:normAutofit fontScale="85000"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lgn="ctr"/>
            <a:r>
              <a:rPr lang="fr-CA" b="1" dirty="0"/>
              <a:t>« La victoire est possible pour ceux qui s’appuient sur </a:t>
            </a:r>
            <a:r>
              <a:rPr lang="fr-CA" b="1" u="sng" dirty="0">
                <a:solidFill>
                  <a:schemeClr val="accent1"/>
                </a:solidFill>
              </a:rPr>
              <a:t>la sagesse de Dieu. </a:t>
            </a:r>
            <a:r>
              <a:rPr lang="fr-CA" b="1" dirty="0"/>
              <a:t>»</a:t>
            </a:r>
          </a:p>
          <a:p>
            <a:endParaRPr lang="fr-FR" b="1" dirty="0"/>
          </a:p>
        </p:txBody>
      </p:sp>
      <p:sp>
        <p:nvSpPr>
          <p:cNvPr id="4" name="Rectangle 3">
            <a:extLst>
              <a:ext uri="{FF2B5EF4-FFF2-40B4-BE49-F238E27FC236}">
                <a16:creationId xmlns:a16="http://schemas.microsoft.com/office/drawing/2014/main" id="{63344896-3D2B-4003-A9E8-CFF6D9795854}"/>
              </a:ext>
            </a:extLst>
          </p:cNvPr>
          <p:cNvSpPr/>
          <p:nvPr/>
        </p:nvSpPr>
        <p:spPr>
          <a:xfrm>
            <a:off x="2233405" y="366700"/>
            <a:ext cx="8571440" cy="2308324"/>
          </a:xfrm>
          <a:prstGeom prst="rect">
            <a:avLst/>
          </a:prstGeom>
        </p:spPr>
        <p:txBody>
          <a:bodyPr wrap="square">
            <a:spAutoFit/>
          </a:bodyPr>
          <a:lstStyle/>
          <a:p>
            <a:pPr lvl="0"/>
            <a:r>
              <a:rPr lang="fr-CA" sz="2400" b="1" dirty="0"/>
              <a:t>Nous poursuivons cette série d’enseignement en étudiant le chapitre 6 de Josué qui démontre  que la victoire est possible pour ceux qui s’appuient sur la sagesse de Dieu . </a:t>
            </a:r>
          </a:p>
          <a:p>
            <a:pPr lvl="0"/>
            <a:endParaRPr lang="fr-CA" sz="2400" b="1" dirty="0"/>
          </a:p>
          <a:p>
            <a:pPr marL="514350" lvl="0" indent="-514350">
              <a:buFontTx/>
              <a:buAutoNum type="alphaLcParenR"/>
            </a:pPr>
            <a:endParaRPr lang="fr-CA" sz="2400" b="1" dirty="0"/>
          </a:p>
        </p:txBody>
      </p:sp>
      <p:pic>
        <p:nvPicPr>
          <p:cNvPr id="2" name="Image 1">
            <a:extLst>
              <a:ext uri="{FF2B5EF4-FFF2-40B4-BE49-F238E27FC236}">
                <a16:creationId xmlns:a16="http://schemas.microsoft.com/office/drawing/2014/main" id="{766CFCCF-8005-46F5-A4A9-C6DF8455C2C6}"/>
              </a:ext>
            </a:extLst>
          </p:cNvPr>
          <p:cNvPicPr>
            <a:picLocks noChangeAspect="1"/>
          </p:cNvPicPr>
          <p:nvPr/>
        </p:nvPicPr>
        <p:blipFill>
          <a:blip r:embed="rId2"/>
          <a:stretch>
            <a:fillRect/>
          </a:stretch>
        </p:blipFill>
        <p:spPr>
          <a:xfrm>
            <a:off x="2074585" y="2343818"/>
            <a:ext cx="9096020" cy="1085182"/>
          </a:xfrm>
          <a:prstGeom prst="rect">
            <a:avLst/>
          </a:prstGeom>
        </p:spPr>
      </p:pic>
      <p:sp>
        <p:nvSpPr>
          <p:cNvPr id="5" name="Rectangle 4">
            <a:extLst>
              <a:ext uri="{FF2B5EF4-FFF2-40B4-BE49-F238E27FC236}">
                <a16:creationId xmlns:a16="http://schemas.microsoft.com/office/drawing/2014/main" id="{A5A0C1F0-0F08-4131-9C60-3423CC95B155}"/>
              </a:ext>
            </a:extLst>
          </p:cNvPr>
          <p:cNvSpPr/>
          <p:nvPr/>
        </p:nvSpPr>
        <p:spPr>
          <a:xfrm>
            <a:off x="2013948" y="3429000"/>
            <a:ext cx="8007876" cy="1697901"/>
          </a:xfrm>
          <a:prstGeom prst="rect">
            <a:avLst/>
          </a:prstGeom>
        </p:spPr>
        <p:txBody>
          <a:bodyPr wrap="square">
            <a:spAutoFit/>
          </a:bodyPr>
          <a:lstStyle/>
          <a:p>
            <a:pPr marL="342900" lvl="0" indent="-342900">
              <a:spcBef>
                <a:spcPts val="1000"/>
              </a:spcBef>
              <a:buClr>
                <a:srgbClr val="A53010"/>
              </a:buClr>
              <a:buFont typeface="Wingdings 3" charset="2"/>
              <a:buChar char=""/>
            </a:pPr>
            <a:r>
              <a:rPr lang="fr-CA" sz="2400" b="1" dirty="0">
                <a:solidFill>
                  <a:prstClr val="black">
                    <a:lumMod val="75000"/>
                    <a:lumOff val="25000"/>
                  </a:prstClr>
                </a:solidFill>
              </a:rPr>
              <a:t>Psaumes 111:10</a:t>
            </a:r>
          </a:p>
          <a:p>
            <a:pPr lvl="1">
              <a:spcBef>
                <a:spcPts val="1000"/>
              </a:spcBef>
              <a:buClr>
                <a:srgbClr val="A53010"/>
              </a:buClr>
            </a:pPr>
            <a:r>
              <a:rPr lang="fr-CA" sz="2400" b="1" dirty="0">
                <a:solidFill>
                  <a:prstClr val="black">
                    <a:lumMod val="75000"/>
                    <a:lumOff val="25000"/>
                  </a:prstClr>
                </a:solidFill>
              </a:rPr>
              <a:t> « </a:t>
            </a:r>
            <a:r>
              <a:rPr lang="fr-CA" sz="2400" b="1" u="sng" dirty="0">
                <a:solidFill>
                  <a:prstClr val="black">
                    <a:lumMod val="75000"/>
                    <a:lumOff val="25000"/>
                  </a:prstClr>
                </a:solidFill>
                <a:uFill>
                  <a:solidFill>
                    <a:srgbClr val="A53010"/>
                  </a:solidFill>
                </a:uFill>
              </a:rPr>
              <a:t>La crainte de l’</a:t>
            </a:r>
            <a:r>
              <a:rPr lang="fr-CA" sz="2400" b="1" u="sng" dirty="0" err="1">
                <a:solidFill>
                  <a:prstClr val="black">
                    <a:lumMod val="75000"/>
                    <a:lumOff val="25000"/>
                  </a:prstClr>
                </a:solidFill>
                <a:uFill>
                  <a:solidFill>
                    <a:srgbClr val="A53010"/>
                  </a:solidFill>
                </a:uFill>
              </a:rPr>
              <a:t>Eternel</a:t>
            </a:r>
            <a:r>
              <a:rPr lang="fr-CA" sz="2400" b="1" u="sng" dirty="0">
                <a:solidFill>
                  <a:prstClr val="black">
                    <a:lumMod val="75000"/>
                    <a:lumOff val="25000"/>
                  </a:prstClr>
                </a:solidFill>
                <a:uFill>
                  <a:solidFill>
                    <a:srgbClr val="A53010"/>
                  </a:solidFill>
                </a:uFill>
              </a:rPr>
              <a:t> est le commencement de la sagesse</a:t>
            </a:r>
            <a:r>
              <a:rPr lang="fr-CA" sz="2400" b="1" dirty="0">
                <a:solidFill>
                  <a:prstClr val="black">
                    <a:lumMod val="75000"/>
                    <a:lumOff val="25000"/>
                  </a:prstClr>
                </a:solidFill>
              </a:rPr>
              <a:t> ; Tous ceux qui l’observent ont une raison saine. Sa gloire subsiste à jamais. »</a:t>
            </a:r>
          </a:p>
        </p:txBody>
      </p:sp>
    </p:spTree>
    <p:extLst>
      <p:ext uri="{BB962C8B-B14F-4D97-AF65-F5344CB8AC3E}">
        <p14:creationId xmlns:p14="http://schemas.microsoft.com/office/powerpoint/2010/main" val="9882072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3FEEC19-2B2F-4D83-B51C-2C8E69C3CF47}"/>
              </a:ext>
            </a:extLst>
          </p:cNvPr>
          <p:cNvPicPr>
            <a:picLocks noChangeAspect="1"/>
          </p:cNvPicPr>
          <p:nvPr/>
        </p:nvPicPr>
        <p:blipFill>
          <a:blip r:embed="rId2"/>
          <a:stretch>
            <a:fillRect/>
          </a:stretch>
        </p:blipFill>
        <p:spPr>
          <a:xfrm>
            <a:off x="7813215" y="2686344"/>
            <a:ext cx="4561909" cy="2885409"/>
          </a:xfrm>
          <a:prstGeom prst="rect">
            <a:avLst/>
          </a:prstGeom>
        </p:spPr>
      </p:pic>
      <p:sp>
        <p:nvSpPr>
          <p:cNvPr id="5" name="Sous-titre 2">
            <a:extLst>
              <a:ext uri="{FF2B5EF4-FFF2-40B4-BE49-F238E27FC236}">
                <a16:creationId xmlns:a16="http://schemas.microsoft.com/office/drawing/2014/main" id="{F0CDD78A-3BB8-4E35-A13D-562B2A3C6947}"/>
              </a:ext>
            </a:extLst>
          </p:cNvPr>
          <p:cNvSpPr txBox="1">
            <a:spLocks/>
          </p:cNvSpPr>
          <p:nvPr/>
        </p:nvSpPr>
        <p:spPr>
          <a:xfrm>
            <a:off x="8070983" y="6162280"/>
            <a:ext cx="4046375" cy="658396"/>
          </a:xfrm>
          <a:prstGeom prst="rect">
            <a:avLst/>
          </a:prstGeom>
        </p:spPr>
        <p:txBody>
          <a:bodyPr>
            <a:normAutofit fontScale="925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lgn="ctr"/>
            <a:r>
              <a:rPr lang="fr-CA" sz="1400" b="1" dirty="0"/>
              <a:t>« La victoire est possible pour ceux qui s’appuient sur </a:t>
            </a:r>
            <a:r>
              <a:rPr lang="fr-CA" sz="1400" b="1" u="sng" dirty="0">
                <a:solidFill>
                  <a:schemeClr val="accent1"/>
                </a:solidFill>
              </a:rPr>
              <a:t>la sagesse de Dieu avec foi </a:t>
            </a:r>
            <a:r>
              <a:rPr lang="fr-CA" sz="1400" b="1" dirty="0"/>
              <a:t>»</a:t>
            </a:r>
          </a:p>
          <a:p>
            <a:endParaRPr lang="fr-FR" sz="1400" b="1" dirty="0"/>
          </a:p>
        </p:txBody>
      </p:sp>
      <p:sp>
        <p:nvSpPr>
          <p:cNvPr id="2" name="Rectangle 1">
            <a:extLst>
              <a:ext uri="{FF2B5EF4-FFF2-40B4-BE49-F238E27FC236}">
                <a16:creationId xmlns:a16="http://schemas.microsoft.com/office/drawing/2014/main" id="{F29A5B88-9D78-4AD5-9B98-3B8E32574711}"/>
              </a:ext>
            </a:extLst>
          </p:cNvPr>
          <p:cNvSpPr/>
          <p:nvPr/>
        </p:nvSpPr>
        <p:spPr>
          <a:xfrm>
            <a:off x="1228927" y="1404586"/>
            <a:ext cx="6842056" cy="3970318"/>
          </a:xfrm>
          <a:prstGeom prst="rect">
            <a:avLst/>
          </a:prstGeom>
        </p:spPr>
        <p:txBody>
          <a:bodyPr wrap="square">
            <a:spAutoFit/>
          </a:bodyPr>
          <a:lstStyle/>
          <a:p>
            <a:pPr marL="457200" lvl="0" indent="-457200">
              <a:buFont typeface="Wingdings" panose="05000000000000000000" pitchFamily="2" charset="2"/>
              <a:buChar char="§"/>
            </a:pPr>
            <a:r>
              <a:rPr lang="fr-CA" sz="2800" b="1" dirty="0">
                <a:solidFill>
                  <a:schemeClr val="accent6">
                    <a:lumMod val="75000"/>
                  </a:schemeClr>
                </a:solidFill>
              </a:rPr>
              <a:t>Comment Dieu manifeste sa sagesse à Jéricho?</a:t>
            </a:r>
          </a:p>
          <a:p>
            <a:pPr lvl="0"/>
            <a:endParaRPr lang="fr-CA" sz="2800" b="1" u="sng" dirty="0">
              <a:solidFill>
                <a:srgbClr val="A53010"/>
              </a:solidFill>
            </a:endParaRPr>
          </a:p>
          <a:p>
            <a:pPr lvl="0"/>
            <a:r>
              <a:rPr lang="fr-CA" sz="2400" b="1" u="sng" dirty="0">
                <a:solidFill>
                  <a:srgbClr val="A53010"/>
                </a:solidFill>
              </a:rPr>
              <a:t>Le contexte:</a:t>
            </a:r>
          </a:p>
          <a:p>
            <a:pPr marL="514350" lvl="0" indent="-514350">
              <a:buFont typeface="+mj-lt"/>
              <a:buAutoNum type="alphaLcPeriod"/>
            </a:pPr>
            <a:r>
              <a:rPr lang="fr-CA" sz="2400" b="1" dirty="0">
                <a:solidFill>
                  <a:prstClr val="black"/>
                </a:solidFill>
              </a:rPr>
              <a:t>Josué1: Moïse</a:t>
            </a:r>
          </a:p>
          <a:p>
            <a:pPr marL="514350" lvl="0" indent="-514350">
              <a:buFont typeface="+mj-lt"/>
              <a:buAutoNum type="alphaLcPeriod"/>
            </a:pPr>
            <a:r>
              <a:rPr lang="fr-CA" sz="2400" b="1" dirty="0">
                <a:solidFill>
                  <a:prstClr val="black"/>
                </a:solidFill>
              </a:rPr>
              <a:t>Josué 5: L’ange de l’Éternel</a:t>
            </a:r>
          </a:p>
          <a:p>
            <a:pPr marL="514350" lvl="0" indent="-514350">
              <a:buFont typeface="+mj-lt"/>
              <a:buAutoNum type="alphaLcPeriod"/>
            </a:pPr>
            <a:r>
              <a:rPr lang="fr-CA" sz="2400" b="1" dirty="0">
                <a:solidFill>
                  <a:prstClr val="black"/>
                </a:solidFill>
              </a:rPr>
              <a:t>Josué 6: La stratégie de Dieu</a:t>
            </a:r>
          </a:p>
          <a:p>
            <a:pPr lvl="0"/>
            <a:endParaRPr lang="fr-CA" sz="2400" b="1" dirty="0">
              <a:solidFill>
                <a:prstClr val="black"/>
              </a:solidFill>
            </a:endParaRPr>
          </a:p>
          <a:p>
            <a:pPr lvl="0"/>
            <a:r>
              <a:rPr lang="fr-CA" sz="2400" b="1" dirty="0">
                <a:solidFill>
                  <a:prstClr val="black"/>
                </a:solidFill>
              </a:rPr>
              <a:t>Dieu </a:t>
            </a:r>
            <a:r>
              <a:rPr lang="fr-CA" sz="2400" b="1" u="sng" dirty="0">
                <a:solidFill>
                  <a:srgbClr val="6AAC91">
                    <a:lumMod val="75000"/>
                  </a:srgbClr>
                </a:solidFill>
              </a:rPr>
              <a:t>agit avec sagesse</a:t>
            </a:r>
            <a:r>
              <a:rPr lang="fr-CA" sz="2400" b="1" dirty="0">
                <a:solidFill>
                  <a:prstClr val="black"/>
                </a:solidFill>
              </a:rPr>
              <a:t>, Il a un plan parfait pour son peuple!</a:t>
            </a:r>
          </a:p>
        </p:txBody>
      </p:sp>
      <p:sp>
        <p:nvSpPr>
          <p:cNvPr id="4" name="ZoneTexte 3">
            <a:extLst>
              <a:ext uri="{FF2B5EF4-FFF2-40B4-BE49-F238E27FC236}">
                <a16:creationId xmlns:a16="http://schemas.microsoft.com/office/drawing/2014/main" id="{D85B46EC-E479-4E8D-8D58-AE3CA867CC31}"/>
              </a:ext>
            </a:extLst>
          </p:cNvPr>
          <p:cNvSpPr txBox="1"/>
          <p:nvPr/>
        </p:nvSpPr>
        <p:spPr>
          <a:xfrm>
            <a:off x="1760707" y="476655"/>
            <a:ext cx="3946187" cy="584775"/>
          </a:xfrm>
          <a:prstGeom prst="rect">
            <a:avLst/>
          </a:prstGeom>
          <a:noFill/>
        </p:spPr>
        <p:txBody>
          <a:bodyPr wrap="square" rtlCol="0">
            <a:spAutoFit/>
          </a:bodyPr>
          <a:lstStyle/>
          <a:p>
            <a:r>
              <a:rPr lang="fr-CA" sz="3200" b="1" dirty="0">
                <a:solidFill>
                  <a:schemeClr val="accent1"/>
                </a:solidFill>
              </a:rPr>
              <a:t>INTRODUCTION</a:t>
            </a:r>
            <a:endParaRPr lang="fr-FR" sz="3200" b="1" dirty="0">
              <a:solidFill>
                <a:schemeClr val="accent1"/>
              </a:solidFill>
            </a:endParaRPr>
          </a:p>
        </p:txBody>
      </p:sp>
    </p:spTree>
    <p:extLst>
      <p:ext uri="{BB962C8B-B14F-4D97-AF65-F5344CB8AC3E}">
        <p14:creationId xmlns:p14="http://schemas.microsoft.com/office/powerpoint/2010/main" val="31964682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3DA3E94-56A3-47C2-A179-5B5B21FF4746}"/>
              </a:ext>
            </a:extLst>
          </p:cNvPr>
          <p:cNvSpPr/>
          <p:nvPr/>
        </p:nvSpPr>
        <p:spPr>
          <a:xfrm>
            <a:off x="2315029" y="811038"/>
            <a:ext cx="8146472" cy="3354765"/>
          </a:xfrm>
          <a:prstGeom prst="rect">
            <a:avLst/>
          </a:prstGeom>
        </p:spPr>
        <p:txBody>
          <a:bodyPr wrap="square">
            <a:spAutoFit/>
          </a:bodyPr>
          <a:lstStyle/>
          <a:p>
            <a:pPr lvl="0"/>
            <a:r>
              <a:rPr lang="fr-CA" sz="2800" b="1" dirty="0"/>
              <a:t>Dans le livre de Josué 6, une vie en sagesse se démontre par une foi:</a:t>
            </a:r>
          </a:p>
          <a:p>
            <a:pPr lvl="0"/>
            <a:endParaRPr lang="fr-CA" sz="2800" b="1" dirty="0"/>
          </a:p>
          <a:p>
            <a:pPr marL="914400" lvl="1" indent="-457200">
              <a:buFont typeface="Wingdings" panose="05000000000000000000" pitchFamily="2" charset="2"/>
              <a:buChar char="§"/>
            </a:pPr>
            <a:r>
              <a:rPr lang="fr-CA" sz="3200" b="1" dirty="0">
                <a:solidFill>
                  <a:schemeClr val="accent1"/>
                </a:solidFill>
              </a:rPr>
              <a:t>Confiante « Josué 6: 2-14» </a:t>
            </a:r>
          </a:p>
          <a:p>
            <a:pPr marL="914400" lvl="1" indent="-457200">
              <a:buFont typeface="Wingdings" panose="05000000000000000000" pitchFamily="2" charset="2"/>
              <a:buChar char="§"/>
            </a:pPr>
            <a:r>
              <a:rPr lang="fr-CA" sz="3200" b="1" dirty="0">
                <a:solidFill>
                  <a:schemeClr val="accent1"/>
                </a:solidFill>
              </a:rPr>
              <a:t>Persévérante « Josué 6:15-16. »</a:t>
            </a:r>
          </a:p>
          <a:p>
            <a:pPr marL="914400" lvl="1" indent="-457200">
              <a:buFont typeface="Wingdings" panose="05000000000000000000" pitchFamily="2" charset="2"/>
              <a:buChar char="§"/>
            </a:pPr>
            <a:r>
              <a:rPr lang="fr-CA" sz="3200" b="1" dirty="0">
                <a:solidFill>
                  <a:schemeClr val="accent1"/>
                </a:solidFill>
              </a:rPr>
              <a:t>Obéissante « Josué 6: 20-21,24 »</a:t>
            </a:r>
          </a:p>
          <a:p>
            <a:pPr marL="914400" lvl="1" indent="-457200">
              <a:buFont typeface="Wingdings" panose="05000000000000000000" pitchFamily="2" charset="2"/>
              <a:buChar char="§"/>
            </a:pPr>
            <a:r>
              <a:rPr lang="fr-CA" sz="3200" b="1" dirty="0">
                <a:solidFill>
                  <a:schemeClr val="accent1"/>
                </a:solidFill>
              </a:rPr>
              <a:t>Audacieuse « Josué 6: 25»</a:t>
            </a:r>
            <a:endParaRPr lang="fr-FR" sz="2000" b="1" dirty="0">
              <a:solidFill>
                <a:schemeClr val="accent1"/>
              </a:solidFill>
            </a:endParaRPr>
          </a:p>
        </p:txBody>
      </p:sp>
      <p:sp>
        <p:nvSpPr>
          <p:cNvPr id="4" name="Sous-titre 2">
            <a:extLst>
              <a:ext uri="{FF2B5EF4-FFF2-40B4-BE49-F238E27FC236}">
                <a16:creationId xmlns:a16="http://schemas.microsoft.com/office/drawing/2014/main" id="{68315882-729A-4F92-8C80-ED25445846F0}"/>
              </a:ext>
            </a:extLst>
          </p:cNvPr>
          <p:cNvSpPr txBox="1">
            <a:spLocks/>
          </p:cNvSpPr>
          <p:nvPr/>
        </p:nvSpPr>
        <p:spPr>
          <a:xfrm>
            <a:off x="8070983" y="6162280"/>
            <a:ext cx="4046375" cy="658396"/>
          </a:xfrm>
          <a:prstGeom prst="rect">
            <a:avLst/>
          </a:prstGeom>
        </p:spPr>
        <p:txBody>
          <a:bodyPr>
            <a:normAutofit fontScale="925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lgn="ctr"/>
            <a:r>
              <a:rPr lang="fr-CA" sz="1400" b="1" dirty="0"/>
              <a:t>« La victoire est possible pour ceux qui s’appuient sur </a:t>
            </a:r>
            <a:r>
              <a:rPr lang="fr-CA" sz="1400" b="1" u="sng" dirty="0">
                <a:solidFill>
                  <a:schemeClr val="accent1"/>
                </a:solidFill>
              </a:rPr>
              <a:t>la sagesse de Dieu avec foi </a:t>
            </a:r>
            <a:r>
              <a:rPr lang="fr-CA" sz="1400" b="1" dirty="0"/>
              <a:t>»</a:t>
            </a:r>
          </a:p>
          <a:p>
            <a:endParaRPr lang="fr-FR" sz="1400" b="1" dirty="0"/>
          </a:p>
        </p:txBody>
      </p:sp>
    </p:spTree>
    <p:extLst>
      <p:ext uri="{BB962C8B-B14F-4D97-AF65-F5344CB8AC3E}">
        <p14:creationId xmlns:p14="http://schemas.microsoft.com/office/powerpoint/2010/main" val="18073648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3015D82-CFA1-410C-B797-43B33D081BA2}"/>
              </a:ext>
            </a:extLst>
          </p:cNvPr>
          <p:cNvSpPr>
            <a:spLocks noGrp="1"/>
          </p:cNvSpPr>
          <p:nvPr>
            <p:ph type="title"/>
          </p:nvPr>
        </p:nvSpPr>
        <p:spPr>
          <a:xfrm>
            <a:off x="2165086" y="624110"/>
            <a:ext cx="8911687" cy="810407"/>
          </a:xfrm>
        </p:spPr>
        <p:txBody>
          <a:bodyPr>
            <a:normAutofit/>
          </a:bodyPr>
          <a:lstStyle/>
          <a:p>
            <a:r>
              <a:rPr lang="fr-FR" sz="3200" b="1" dirty="0">
                <a:solidFill>
                  <a:schemeClr val="accent1"/>
                </a:solidFill>
              </a:rPr>
              <a:t>UNE FOI  CONFIANTE</a:t>
            </a:r>
            <a:endParaRPr lang="fr-FR" sz="3200" dirty="0"/>
          </a:p>
        </p:txBody>
      </p:sp>
      <p:sp>
        <p:nvSpPr>
          <p:cNvPr id="3" name="Espace réservé du contenu 2">
            <a:extLst>
              <a:ext uri="{FF2B5EF4-FFF2-40B4-BE49-F238E27FC236}">
                <a16:creationId xmlns:a16="http://schemas.microsoft.com/office/drawing/2014/main" id="{7A2AB9BC-287E-4BE9-9C77-ABC569D1CA25}"/>
              </a:ext>
            </a:extLst>
          </p:cNvPr>
          <p:cNvSpPr>
            <a:spLocks noGrp="1"/>
          </p:cNvSpPr>
          <p:nvPr>
            <p:ph idx="1"/>
          </p:nvPr>
        </p:nvSpPr>
        <p:spPr>
          <a:xfrm>
            <a:off x="2197915" y="1428923"/>
            <a:ext cx="9429225" cy="4149755"/>
          </a:xfrm>
        </p:spPr>
        <p:txBody>
          <a:bodyPr>
            <a:normAutofit/>
          </a:bodyPr>
          <a:lstStyle/>
          <a:p>
            <a:r>
              <a:rPr lang="fr-FR" sz="2400" b="1" dirty="0">
                <a:solidFill>
                  <a:schemeClr val="tx1"/>
                </a:solidFill>
              </a:rPr>
              <a:t> Josué 6 : 6-7; 12-14</a:t>
            </a:r>
          </a:p>
          <a:p>
            <a:pPr marL="0" indent="0">
              <a:buNone/>
            </a:pPr>
            <a:r>
              <a:rPr lang="fr-FR" sz="2400" b="1" dirty="0"/>
              <a:t>«  </a:t>
            </a:r>
            <a:r>
              <a:rPr lang="fr-CA" sz="2400" b="1" dirty="0">
                <a:solidFill>
                  <a:schemeClr val="tx1"/>
                </a:solidFill>
              </a:rPr>
              <a:t>6</a:t>
            </a:r>
            <a:r>
              <a:rPr lang="fr-CA" sz="2400" b="1" dirty="0">
                <a:solidFill>
                  <a:prstClr val="black">
                    <a:lumMod val="75000"/>
                    <a:lumOff val="25000"/>
                  </a:prstClr>
                </a:solidFill>
              </a:rPr>
              <a:t>  </a:t>
            </a:r>
            <a:r>
              <a:rPr lang="fr-CA" sz="2400" b="1" u="sng" dirty="0">
                <a:solidFill>
                  <a:schemeClr val="tx1"/>
                </a:solidFill>
                <a:uFill>
                  <a:solidFill>
                    <a:schemeClr val="accent1"/>
                  </a:solidFill>
                </a:uFill>
              </a:rPr>
              <a:t>Josué</a:t>
            </a:r>
            <a:r>
              <a:rPr lang="fr-CA" sz="2400" b="1" dirty="0">
                <a:solidFill>
                  <a:schemeClr val="tx1"/>
                </a:solidFill>
              </a:rPr>
              <a:t>, fils de </a:t>
            </a:r>
            <a:r>
              <a:rPr lang="fr-CA" sz="2400" b="1" dirty="0" err="1">
                <a:solidFill>
                  <a:schemeClr val="tx1"/>
                </a:solidFill>
              </a:rPr>
              <a:t>Nun</a:t>
            </a:r>
            <a:r>
              <a:rPr lang="fr-CA" sz="2400" b="1" dirty="0">
                <a:solidFill>
                  <a:schemeClr val="tx1"/>
                </a:solidFill>
              </a:rPr>
              <a:t>, </a:t>
            </a:r>
            <a:r>
              <a:rPr lang="fr-CA" sz="2400" b="1" u="sng" dirty="0">
                <a:solidFill>
                  <a:schemeClr val="tx1"/>
                </a:solidFill>
                <a:uFill>
                  <a:solidFill>
                    <a:schemeClr val="accent1"/>
                  </a:solidFill>
                </a:uFill>
              </a:rPr>
              <a:t>appela les sacrificateurs, et leur dit : Portez l’arche de l’alliance</a:t>
            </a:r>
            <a:r>
              <a:rPr lang="fr-CA" sz="2400" b="1" dirty="0">
                <a:solidFill>
                  <a:schemeClr val="tx1"/>
                </a:solidFill>
              </a:rPr>
              <a:t>, et que </a:t>
            </a:r>
            <a:r>
              <a:rPr lang="fr-CA" sz="2400" b="1" u="sng" dirty="0">
                <a:solidFill>
                  <a:schemeClr val="tx1"/>
                </a:solidFill>
                <a:uFill>
                  <a:solidFill>
                    <a:schemeClr val="accent1"/>
                  </a:solidFill>
                </a:uFill>
              </a:rPr>
              <a:t>sept sacrificateurs </a:t>
            </a:r>
            <a:r>
              <a:rPr lang="fr-CA" sz="2400" b="1" dirty="0">
                <a:solidFill>
                  <a:schemeClr val="tx1"/>
                </a:solidFill>
              </a:rPr>
              <a:t>portent </a:t>
            </a:r>
            <a:r>
              <a:rPr lang="fr-CA" sz="2400" b="1" u="sng" dirty="0">
                <a:solidFill>
                  <a:schemeClr val="tx1"/>
                </a:solidFill>
                <a:uFill>
                  <a:solidFill>
                    <a:schemeClr val="accent1"/>
                  </a:solidFill>
                </a:uFill>
              </a:rPr>
              <a:t>sept trompettes retentissantes </a:t>
            </a:r>
            <a:r>
              <a:rPr lang="fr-CA" sz="2400" b="1" dirty="0">
                <a:solidFill>
                  <a:schemeClr val="tx1"/>
                </a:solidFill>
              </a:rPr>
              <a:t>devant l’arche de l’</a:t>
            </a:r>
            <a:r>
              <a:rPr lang="fr-CA" sz="2400" b="1" dirty="0" err="1">
                <a:solidFill>
                  <a:schemeClr val="tx1"/>
                </a:solidFill>
              </a:rPr>
              <a:t>Eternel</a:t>
            </a:r>
            <a:r>
              <a:rPr lang="fr-CA" sz="2400" b="1" dirty="0">
                <a:solidFill>
                  <a:schemeClr val="tx1"/>
                </a:solidFill>
              </a:rPr>
              <a:t>.</a:t>
            </a:r>
          </a:p>
          <a:p>
            <a:pPr marL="0" lvl="0" indent="0">
              <a:buClr>
                <a:srgbClr val="A53010"/>
              </a:buClr>
              <a:buNone/>
            </a:pPr>
            <a:r>
              <a:rPr lang="fr-CA" sz="2400" b="1" u="sng" dirty="0">
                <a:solidFill>
                  <a:schemeClr val="tx1"/>
                </a:solidFill>
              </a:rPr>
              <a:t>7  </a:t>
            </a:r>
            <a:r>
              <a:rPr lang="fr-CA" sz="2400" b="1" u="sng" dirty="0">
                <a:solidFill>
                  <a:schemeClr val="tx1"/>
                </a:solidFill>
                <a:uFill>
                  <a:solidFill>
                    <a:schemeClr val="accent1"/>
                  </a:solidFill>
                </a:uFill>
              </a:rPr>
              <a:t>Et il dit au peuple</a:t>
            </a:r>
            <a:r>
              <a:rPr lang="fr-CA" sz="2400" b="1" dirty="0">
                <a:solidFill>
                  <a:schemeClr val="tx1"/>
                </a:solidFill>
              </a:rPr>
              <a:t> : </a:t>
            </a:r>
            <a:r>
              <a:rPr lang="fr-CA" sz="2400" b="1" u="sng" dirty="0">
                <a:solidFill>
                  <a:schemeClr val="tx1"/>
                </a:solidFill>
                <a:uFill>
                  <a:solidFill>
                    <a:schemeClr val="accent1"/>
                  </a:solidFill>
                </a:uFill>
              </a:rPr>
              <a:t>Marchez, faites le tour de la ville</a:t>
            </a:r>
            <a:r>
              <a:rPr lang="fr-CA" sz="2400" b="1" dirty="0">
                <a:solidFill>
                  <a:schemeClr val="tx1"/>
                </a:solidFill>
              </a:rPr>
              <a:t>, et que </a:t>
            </a:r>
            <a:r>
              <a:rPr lang="fr-CA" sz="2400" b="1" u="sng" dirty="0">
                <a:solidFill>
                  <a:schemeClr val="tx1"/>
                </a:solidFill>
                <a:uFill>
                  <a:solidFill>
                    <a:schemeClr val="accent1"/>
                  </a:solidFill>
                </a:uFill>
              </a:rPr>
              <a:t>les hommes armés passent </a:t>
            </a:r>
            <a:r>
              <a:rPr lang="fr-CA" sz="2400" b="1" dirty="0">
                <a:solidFill>
                  <a:schemeClr val="tx1"/>
                </a:solidFill>
              </a:rPr>
              <a:t>devant l’arche de l’</a:t>
            </a:r>
            <a:r>
              <a:rPr lang="fr-CA" sz="2400" b="1" dirty="0" err="1">
                <a:solidFill>
                  <a:schemeClr val="tx1"/>
                </a:solidFill>
              </a:rPr>
              <a:t>Eternel</a:t>
            </a:r>
            <a:r>
              <a:rPr lang="fr-CA" sz="2400" b="1" dirty="0">
                <a:solidFill>
                  <a:schemeClr val="tx1"/>
                </a:solidFill>
              </a:rPr>
              <a:t>.</a:t>
            </a:r>
          </a:p>
          <a:p>
            <a:pPr marL="0" lvl="0" indent="0">
              <a:buClr>
                <a:srgbClr val="A53010"/>
              </a:buClr>
              <a:buNone/>
            </a:pPr>
            <a:br>
              <a:rPr lang="fr-FR" sz="2400" b="1" dirty="0">
                <a:solidFill>
                  <a:prstClr val="black">
                    <a:lumMod val="75000"/>
                    <a:lumOff val="25000"/>
                  </a:prstClr>
                </a:solidFill>
              </a:rPr>
            </a:br>
            <a:endParaRPr lang="fr-FR" sz="2400" b="1" dirty="0">
              <a:solidFill>
                <a:prstClr val="black">
                  <a:lumMod val="75000"/>
                  <a:lumOff val="25000"/>
                </a:prstClr>
              </a:solidFill>
            </a:endParaRPr>
          </a:p>
          <a:p>
            <a:pPr marL="0" indent="0">
              <a:buNone/>
            </a:pPr>
            <a:endParaRPr lang="fr-CA" sz="2400" dirty="0"/>
          </a:p>
        </p:txBody>
      </p:sp>
      <p:sp>
        <p:nvSpPr>
          <p:cNvPr id="5" name="Sous-titre 2">
            <a:extLst>
              <a:ext uri="{FF2B5EF4-FFF2-40B4-BE49-F238E27FC236}">
                <a16:creationId xmlns:a16="http://schemas.microsoft.com/office/drawing/2014/main" id="{CED443F0-A459-48F4-B2A8-1782F60430F3}"/>
              </a:ext>
            </a:extLst>
          </p:cNvPr>
          <p:cNvSpPr txBox="1">
            <a:spLocks/>
          </p:cNvSpPr>
          <p:nvPr/>
        </p:nvSpPr>
        <p:spPr>
          <a:xfrm>
            <a:off x="8070983" y="6162280"/>
            <a:ext cx="4046375" cy="658396"/>
          </a:xfrm>
          <a:prstGeom prst="rect">
            <a:avLst/>
          </a:prstGeom>
        </p:spPr>
        <p:txBody>
          <a:bodyPr>
            <a:normAutofit fontScale="925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lgn="ctr"/>
            <a:r>
              <a:rPr lang="fr-CA" sz="1400" b="1" dirty="0"/>
              <a:t>« La victoire est possible pour ceux qui s’appuient sur </a:t>
            </a:r>
            <a:r>
              <a:rPr lang="fr-CA" sz="1400" b="1" u="sng" dirty="0">
                <a:solidFill>
                  <a:schemeClr val="accent1"/>
                </a:solidFill>
              </a:rPr>
              <a:t>la sagesse de Dieu avec foi </a:t>
            </a:r>
            <a:r>
              <a:rPr lang="fr-CA" sz="1400" b="1" dirty="0"/>
              <a:t>»</a:t>
            </a:r>
          </a:p>
          <a:p>
            <a:endParaRPr lang="fr-FR" sz="1400" b="1" dirty="0"/>
          </a:p>
        </p:txBody>
      </p:sp>
    </p:spTree>
    <p:extLst>
      <p:ext uri="{BB962C8B-B14F-4D97-AF65-F5344CB8AC3E}">
        <p14:creationId xmlns:p14="http://schemas.microsoft.com/office/powerpoint/2010/main" val="11063554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96BEBA7-3DBC-4234-B849-6185AC1407FB}"/>
              </a:ext>
            </a:extLst>
          </p:cNvPr>
          <p:cNvSpPr>
            <a:spLocks noGrp="1"/>
          </p:cNvSpPr>
          <p:nvPr>
            <p:ph idx="1"/>
          </p:nvPr>
        </p:nvSpPr>
        <p:spPr>
          <a:xfrm>
            <a:off x="2374084" y="1825261"/>
            <a:ext cx="9088583" cy="3948419"/>
          </a:xfrm>
        </p:spPr>
        <p:txBody>
          <a:bodyPr>
            <a:normAutofit/>
          </a:bodyPr>
          <a:lstStyle/>
          <a:p>
            <a:pPr marL="0" indent="0">
              <a:buNone/>
            </a:pPr>
            <a:r>
              <a:rPr lang="fr-CA" sz="2000" b="1" dirty="0"/>
              <a:t>12  </a:t>
            </a:r>
            <a:r>
              <a:rPr lang="fr-CA" sz="2000" b="1" u="sng" dirty="0">
                <a:solidFill>
                  <a:schemeClr val="tx1"/>
                </a:solidFill>
                <a:uFill>
                  <a:solidFill>
                    <a:schemeClr val="accent1"/>
                  </a:solidFill>
                </a:uFill>
              </a:rPr>
              <a:t>Josué se leva de bon matin</a:t>
            </a:r>
            <a:r>
              <a:rPr lang="fr-CA" sz="2000" b="1" u="sng" dirty="0">
                <a:uFill>
                  <a:solidFill>
                    <a:schemeClr val="accent1"/>
                  </a:solidFill>
                </a:uFill>
              </a:rPr>
              <a:t>,</a:t>
            </a:r>
            <a:r>
              <a:rPr lang="fr-CA" sz="2000" b="1" dirty="0"/>
              <a:t> et les sacrificateurs portèrent l’arche de l’</a:t>
            </a:r>
            <a:r>
              <a:rPr lang="fr-CA" sz="2000" b="1" dirty="0" err="1"/>
              <a:t>Eternel</a:t>
            </a:r>
            <a:r>
              <a:rPr lang="fr-CA" sz="2000" b="1" dirty="0"/>
              <a:t>.</a:t>
            </a:r>
          </a:p>
          <a:p>
            <a:pPr marL="0" indent="0">
              <a:buNone/>
            </a:pPr>
            <a:r>
              <a:rPr lang="fr-CA" sz="2000" b="1" dirty="0"/>
              <a:t>13  Les sept sacrificateurs qui portaient les sept trompettes retentissantes devant l’arche de l’</a:t>
            </a:r>
            <a:r>
              <a:rPr lang="fr-CA" sz="2000" b="1" dirty="0" err="1"/>
              <a:t>Eternel</a:t>
            </a:r>
            <a:r>
              <a:rPr lang="fr-CA" sz="2000" b="1" dirty="0"/>
              <a:t> se mirent en marche et sonnèrent des trompettes. Les hommes armés marchaient devant eux, et l’arrière–garde suivait l’arche de l’</a:t>
            </a:r>
            <a:r>
              <a:rPr lang="fr-CA" sz="2000" b="1" dirty="0" err="1"/>
              <a:t>Eternel</a:t>
            </a:r>
            <a:r>
              <a:rPr lang="fr-CA" sz="2000" b="1" dirty="0"/>
              <a:t> ; pendant la marche, on sonnait des trompettes.</a:t>
            </a:r>
          </a:p>
          <a:p>
            <a:pPr marL="0" indent="0">
              <a:buNone/>
            </a:pPr>
            <a:r>
              <a:rPr lang="fr-CA" sz="2000" b="1" dirty="0">
                <a:solidFill>
                  <a:schemeClr val="tx1"/>
                </a:solidFill>
              </a:rPr>
              <a:t>14  </a:t>
            </a:r>
            <a:r>
              <a:rPr lang="fr-CA" sz="2000" b="1" u="sng" dirty="0">
                <a:solidFill>
                  <a:schemeClr val="tx1"/>
                </a:solidFill>
                <a:uFill>
                  <a:solidFill>
                    <a:schemeClr val="accent1"/>
                  </a:solidFill>
                </a:uFill>
              </a:rPr>
              <a:t>Ils firent une fois le tour de la ville</a:t>
            </a:r>
            <a:r>
              <a:rPr lang="fr-CA" sz="2000" b="1" dirty="0">
                <a:solidFill>
                  <a:schemeClr val="tx1"/>
                </a:solidFill>
              </a:rPr>
              <a:t>, </a:t>
            </a:r>
            <a:r>
              <a:rPr lang="fr-CA" sz="2000" b="1" u="sng" dirty="0">
                <a:solidFill>
                  <a:schemeClr val="tx1"/>
                </a:solidFill>
                <a:uFill>
                  <a:solidFill>
                    <a:schemeClr val="accent1"/>
                  </a:solidFill>
                </a:uFill>
              </a:rPr>
              <a:t>le second jour</a:t>
            </a:r>
            <a:r>
              <a:rPr lang="fr-CA" sz="2000" b="1" dirty="0">
                <a:solidFill>
                  <a:schemeClr val="tx1"/>
                </a:solidFill>
              </a:rPr>
              <a:t> ; puis ils retournèrent dans le camp. I</a:t>
            </a:r>
            <a:r>
              <a:rPr lang="fr-CA" sz="2000" b="1" u="sng" dirty="0">
                <a:solidFill>
                  <a:schemeClr val="tx1"/>
                </a:solidFill>
                <a:uFill>
                  <a:solidFill>
                    <a:schemeClr val="accent1"/>
                  </a:solidFill>
                </a:uFill>
              </a:rPr>
              <a:t>ls firent de même pendant six jours. »</a:t>
            </a:r>
          </a:p>
          <a:p>
            <a:pPr marL="457200" indent="-457200">
              <a:buAutoNum type="arabicPlain" startAt="14"/>
            </a:pPr>
            <a:endParaRPr lang="fr-CA" sz="2000" b="1" dirty="0"/>
          </a:p>
          <a:p>
            <a:pPr marL="457200" indent="-457200">
              <a:buAutoNum type="arabicPlain" startAt="14"/>
            </a:pPr>
            <a:endParaRPr lang="fr-CA" sz="2000" b="1" dirty="0"/>
          </a:p>
          <a:p>
            <a:pPr marL="0" indent="0">
              <a:buNone/>
            </a:pPr>
            <a:endParaRPr lang="fr-FR" sz="2000" b="1" dirty="0"/>
          </a:p>
          <a:p>
            <a:endParaRPr lang="fr-FR" sz="2000" b="1" dirty="0"/>
          </a:p>
        </p:txBody>
      </p:sp>
      <p:sp>
        <p:nvSpPr>
          <p:cNvPr id="5" name="Titre 1">
            <a:extLst>
              <a:ext uri="{FF2B5EF4-FFF2-40B4-BE49-F238E27FC236}">
                <a16:creationId xmlns:a16="http://schemas.microsoft.com/office/drawing/2014/main" id="{A9BBC896-F903-4CE7-BDF0-03D8EBA272B4}"/>
              </a:ext>
            </a:extLst>
          </p:cNvPr>
          <p:cNvSpPr>
            <a:spLocks noGrp="1"/>
          </p:cNvSpPr>
          <p:nvPr>
            <p:ph type="title"/>
          </p:nvPr>
        </p:nvSpPr>
        <p:spPr>
          <a:xfrm>
            <a:off x="2165086" y="624110"/>
            <a:ext cx="8911687" cy="810407"/>
          </a:xfrm>
        </p:spPr>
        <p:txBody>
          <a:bodyPr>
            <a:normAutofit/>
          </a:bodyPr>
          <a:lstStyle/>
          <a:p>
            <a:r>
              <a:rPr lang="fr-FR" sz="3200" b="1" dirty="0">
                <a:solidFill>
                  <a:schemeClr val="accent1"/>
                </a:solidFill>
              </a:rPr>
              <a:t>UNE FOI  CONFIANTE  </a:t>
            </a:r>
            <a:r>
              <a:rPr lang="fr-FR" sz="1600" b="1" dirty="0">
                <a:solidFill>
                  <a:schemeClr val="accent1"/>
                </a:solidFill>
              </a:rPr>
              <a:t>«SUITE  »</a:t>
            </a:r>
            <a:endParaRPr lang="fr-FR" sz="3200" b="1" dirty="0"/>
          </a:p>
        </p:txBody>
      </p:sp>
      <p:sp>
        <p:nvSpPr>
          <p:cNvPr id="6" name="Sous-titre 2">
            <a:extLst>
              <a:ext uri="{FF2B5EF4-FFF2-40B4-BE49-F238E27FC236}">
                <a16:creationId xmlns:a16="http://schemas.microsoft.com/office/drawing/2014/main" id="{8CCF59F1-9693-4AF9-98F5-264470ACC287}"/>
              </a:ext>
            </a:extLst>
          </p:cNvPr>
          <p:cNvSpPr txBox="1">
            <a:spLocks/>
          </p:cNvSpPr>
          <p:nvPr/>
        </p:nvSpPr>
        <p:spPr>
          <a:xfrm>
            <a:off x="8070983" y="6162280"/>
            <a:ext cx="4046375" cy="658396"/>
          </a:xfrm>
          <a:prstGeom prst="rect">
            <a:avLst/>
          </a:prstGeom>
        </p:spPr>
        <p:txBody>
          <a:bodyPr>
            <a:normAutofit fontScale="925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lgn="ctr"/>
            <a:r>
              <a:rPr lang="fr-CA" sz="1400" b="1" dirty="0"/>
              <a:t>« La victoire est possible pour ceux qui s’appuient sur </a:t>
            </a:r>
            <a:r>
              <a:rPr lang="fr-CA" sz="1400" b="1" u="sng" dirty="0">
                <a:solidFill>
                  <a:schemeClr val="accent1"/>
                </a:solidFill>
              </a:rPr>
              <a:t>la sagesse de Dieu avec foi </a:t>
            </a:r>
            <a:r>
              <a:rPr lang="fr-CA" sz="1400" b="1" dirty="0"/>
              <a:t>»</a:t>
            </a:r>
          </a:p>
          <a:p>
            <a:endParaRPr lang="fr-FR" sz="1400" b="1" dirty="0"/>
          </a:p>
        </p:txBody>
      </p:sp>
    </p:spTree>
    <p:extLst>
      <p:ext uri="{BB962C8B-B14F-4D97-AF65-F5344CB8AC3E}">
        <p14:creationId xmlns:p14="http://schemas.microsoft.com/office/powerpoint/2010/main" val="42660653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D55A552-CEFA-476D-807E-1023ED382FEF}"/>
              </a:ext>
            </a:extLst>
          </p:cNvPr>
          <p:cNvSpPr>
            <a:spLocks noGrp="1"/>
          </p:cNvSpPr>
          <p:nvPr>
            <p:ph type="title"/>
          </p:nvPr>
        </p:nvSpPr>
        <p:spPr>
          <a:xfrm>
            <a:off x="2592925" y="624110"/>
            <a:ext cx="8911687" cy="728829"/>
          </a:xfrm>
        </p:spPr>
        <p:txBody>
          <a:bodyPr>
            <a:normAutofit fontScale="90000"/>
          </a:bodyPr>
          <a:lstStyle/>
          <a:p>
            <a:r>
              <a:rPr lang="fr-FR" b="1" dirty="0">
                <a:solidFill>
                  <a:schemeClr val="accent1"/>
                </a:solidFill>
              </a:rPr>
              <a:t>UNE FOI  PERSÉVÉRANTE</a:t>
            </a:r>
            <a:r>
              <a:rPr lang="fr-FR" dirty="0">
                <a:solidFill>
                  <a:schemeClr val="accent1"/>
                </a:solidFill>
              </a:rPr>
              <a:t>  </a:t>
            </a:r>
            <a:br>
              <a:rPr lang="fr-FR" dirty="0">
                <a:solidFill>
                  <a:schemeClr val="accent1"/>
                </a:solidFill>
              </a:rPr>
            </a:br>
            <a:endParaRPr lang="fr-FR" dirty="0"/>
          </a:p>
        </p:txBody>
      </p:sp>
      <p:sp>
        <p:nvSpPr>
          <p:cNvPr id="3" name="Espace réservé du contenu 2">
            <a:extLst>
              <a:ext uri="{FF2B5EF4-FFF2-40B4-BE49-F238E27FC236}">
                <a16:creationId xmlns:a16="http://schemas.microsoft.com/office/drawing/2014/main" id="{190E3795-BA55-4E01-8CDA-E5A3D936EE2A}"/>
              </a:ext>
            </a:extLst>
          </p:cNvPr>
          <p:cNvSpPr>
            <a:spLocks noGrp="1"/>
          </p:cNvSpPr>
          <p:nvPr>
            <p:ph idx="1"/>
          </p:nvPr>
        </p:nvSpPr>
        <p:spPr>
          <a:xfrm>
            <a:off x="2698270" y="1540189"/>
            <a:ext cx="8915400" cy="3777622"/>
          </a:xfrm>
        </p:spPr>
        <p:txBody>
          <a:bodyPr>
            <a:normAutofit/>
          </a:bodyPr>
          <a:lstStyle/>
          <a:p>
            <a:pPr marL="0" indent="0">
              <a:buNone/>
            </a:pPr>
            <a:r>
              <a:rPr lang="fr-FR" sz="2400" b="1" dirty="0"/>
              <a:t>« Josué 6 : 15-16,20 »</a:t>
            </a:r>
          </a:p>
          <a:p>
            <a:pPr marL="400050" lvl="1" indent="0">
              <a:buNone/>
            </a:pPr>
            <a:r>
              <a:rPr lang="fr-FR" sz="2200" b="1" dirty="0"/>
              <a:t>« </a:t>
            </a:r>
            <a:r>
              <a:rPr lang="fr-CA" sz="2200" b="1" dirty="0"/>
              <a:t>15 </a:t>
            </a:r>
            <a:r>
              <a:rPr lang="fr-CA" sz="2200" b="1" u="sng" dirty="0">
                <a:solidFill>
                  <a:schemeClr val="tx1"/>
                </a:solidFill>
                <a:uFill>
                  <a:solidFill>
                    <a:schemeClr val="accent1"/>
                  </a:solidFill>
                </a:uFill>
              </a:rPr>
              <a:t>Le septième jour</a:t>
            </a:r>
            <a:r>
              <a:rPr lang="fr-CA" sz="2200" b="1" dirty="0">
                <a:solidFill>
                  <a:schemeClr val="tx1"/>
                </a:solidFill>
              </a:rPr>
              <a:t>, </a:t>
            </a:r>
            <a:r>
              <a:rPr lang="fr-CA" sz="2200" b="1" u="sng" dirty="0">
                <a:solidFill>
                  <a:schemeClr val="tx1"/>
                </a:solidFill>
                <a:uFill>
                  <a:solidFill>
                    <a:schemeClr val="accent1"/>
                  </a:solidFill>
                </a:uFill>
              </a:rPr>
              <a:t>ils se levèrent de bon matin</a:t>
            </a:r>
            <a:r>
              <a:rPr lang="fr-CA" sz="2200" b="1" u="sng" dirty="0">
                <a:solidFill>
                  <a:schemeClr val="tx1"/>
                </a:solidFill>
              </a:rPr>
              <a:t>, </a:t>
            </a:r>
            <a:r>
              <a:rPr lang="fr-CA" sz="2200" b="1" u="sng" dirty="0">
                <a:solidFill>
                  <a:schemeClr val="tx1"/>
                </a:solidFill>
                <a:uFill>
                  <a:solidFill>
                    <a:schemeClr val="accent1"/>
                  </a:solidFill>
                </a:uFill>
              </a:rPr>
              <a:t>dès l’aurore</a:t>
            </a:r>
            <a:r>
              <a:rPr lang="fr-CA" sz="2200" b="1" u="sng" dirty="0">
                <a:solidFill>
                  <a:schemeClr val="tx1"/>
                </a:solidFill>
              </a:rPr>
              <a:t>, </a:t>
            </a:r>
            <a:r>
              <a:rPr lang="fr-CA" sz="2200" b="1" u="sng" dirty="0">
                <a:solidFill>
                  <a:schemeClr val="tx1"/>
                </a:solidFill>
                <a:uFill>
                  <a:solidFill>
                    <a:schemeClr val="accent1"/>
                  </a:solidFill>
                </a:uFill>
              </a:rPr>
              <a:t>et ils firent de la même manière sept fois le tou</a:t>
            </a:r>
            <a:r>
              <a:rPr lang="fr-CA" sz="2200" b="1" dirty="0">
                <a:solidFill>
                  <a:schemeClr val="tx1"/>
                </a:solidFill>
              </a:rPr>
              <a:t>r</a:t>
            </a:r>
            <a:r>
              <a:rPr lang="fr-CA" sz="2200" b="1" u="sng" dirty="0">
                <a:solidFill>
                  <a:schemeClr val="tx1"/>
                </a:solidFill>
              </a:rPr>
              <a:t> </a:t>
            </a:r>
            <a:r>
              <a:rPr lang="fr-CA" sz="2200" b="1" u="sng" dirty="0">
                <a:solidFill>
                  <a:schemeClr val="tx1"/>
                </a:solidFill>
                <a:uFill>
                  <a:solidFill>
                    <a:srgbClr val="C00000"/>
                  </a:solidFill>
                </a:uFill>
              </a:rPr>
              <a:t>de la ville ; ce fut le seul jour où ils firent sept fois le tour de la ville</a:t>
            </a:r>
            <a:r>
              <a:rPr lang="fr-CA" sz="2200" b="1" dirty="0">
                <a:solidFill>
                  <a:schemeClr val="tx1"/>
                </a:solidFill>
              </a:rPr>
              <a:t>.</a:t>
            </a:r>
          </a:p>
          <a:p>
            <a:pPr marL="400050" lvl="1" indent="0">
              <a:buNone/>
            </a:pPr>
            <a:r>
              <a:rPr lang="fr-CA" sz="2200" b="1" dirty="0"/>
              <a:t>16  </a:t>
            </a:r>
            <a:r>
              <a:rPr lang="fr-CA" sz="2200" b="1" dirty="0">
                <a:solidFill>
                  <a:schemeClr val="tx1"/>
                </a:solidFill>
              </a:rPr>
              <a:t>A la septième fois, comme les sacrificateurs sonnaient des trompettes, Josué dit au peuple : Poussez des cris, car l’</a:t>
            </a:r>
            <a:r>
              <a:rPr lang="fr-CA" sz="2200" b="1" dirty="0" err="1">
                <a:solidFill>
                  <a:schemeClr val="tx1"/>
                </a:solidFill>
              </a:rPr>
              <a:t>Eternel</a:t>
            </a:r>
            <a:r>
              <a:rPr lang="fr-CA" sz="2200" b="1" dirty="0">
                <a:solidFill>
                  <a:schemeClr val="tx1"/>
                </a:solidFill>
              </a:rPr>
              <a:t> vous a livré la ville !</a:t>
            </a:r>
            <a:r>
              <a:rPr lang="fr-FR" sz="2200" b="1" dirty="0">
                <a:solidFill>
                  <a:schemeClr val="tx1"/>
                </a:solidFill>
              </a:rPr>
              <a:t> »</a:t>
            </a:r>
          </a:p>
        </p:txBody>
      </p:sp>
      <p:sp>
        <p:nvSpPr>
          <p:cNvPr id="5" name="Sous-titre 2">
            <a:extLst>
              <a:ext uri="{FF2B5EF4-FFF2-40B4-BE49-F238E27FC236}">
                <a16:creationId xmlns:a16="http://schemas.microsoft.com/office/drawing/2014/main" id="{1FA767BC-B589-4BF6-A89B-7C8A1A67E431}"/>
              </a:ext>
            </a:extLst>
          </p:cNvPr>
          <p:cNvSpPr txBox="1">
            <a:spLocks/>
          </p:cNvSpPr>
          <p:nvPr/>
        </p:nvSpPr>
        <p:spPr>
          <a:xfrm>
            <a:off x="8070983" y="6162280"/>
            <a:ext cx="4046375" cy="658396"/>
          </a:xfrm>
          <a:prstGeom prst="rect">
            <a:avLst/>
          </a:prstGeom>
        </p:spPr>
        <p:txBody>
          <a:bodyPr>
            <a:normAutofit fontScale="925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lgn="ctr"/>
            <a:r>
              <a:rPr lang="fr-CA" sz="1400" b="1" dirty="0"/>
              <a:t>« La victoire est possible pour ceux qui s’appuient sur </a:t>
            </a:r>
            <a:r>
              <a:rPr lang="fr-CA" sz="1400" b="1" u="sng" dirty="0">
                <a:solidFill>
                  <a:schemeClr val="accent1"/>
                </a:solidFill>
              </a:rPr>
              <a:t>la sagesse de Dieu avec foi </a:t>
            </a:r>
            <a:r>
              <a:rPr lang="fr-CA" sz="1400" b="1" dirty="0"/>
              <a:t>»</a:t>
            </a:r>
          </a:p>
          <a:p>
            <a:endParaRPr lang="fr-FR" sz="1400" b="1" dirty="0"/>
          </a:p>
        </p:txBody>
      </p:sp>
    </p:spTree>
    <p:extLst>
      <p:ext uri="{BB962C8B-B14F-4D97-AF65-F5344CB8AC3E}">
        <p14:creationId xmlns:p14="http://schemas.microsoft.com/office/powerpoint/2010/main" val="33957110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0FB15C6-1AB1-4072-A7C4-998B136B52C4}"/>
              </a:ext>
            </a:extLst>
          </p:cNvPr>
          <p:cNvSpPr>
            <a:spLocks noGrp="1"/>
          </p:cNvSpPr>
          <p:nvPr>
            <p:ph type="title"/>
          </p:nvPr>
        </p:nvSpPr>
        <p:spPr>
          <a:xfrm>
            <a:off x="2051747" y="624110"/>
            <a:ext cx="8911687" cy="765778"/>
          </a:xfrm>
        </p:spPr>
        <p:txBody>
          <a:bodyPr/>
          <a:lstStyle/>
          <a:p>
            <a:r>
              <a:rPr lang="fr-FR" b="1" dirty="0">
                <a:solidFill>
                  <a:schemeClr val="accent1"/>
                </a:solidFill>
              </a:rPr>
              <a:t>UNE FOI  PERSÉVÉRANTE  </a:t>
            </a:r>
            <a:r>
              <a:rPr lang="fr-FR" sz="1600" b="1" dirty="0">
                <a:solidFill>
                  <a:schemeClr val="accent1"/>
                </a:solidFill>
              </a:rPr>
              <a:t>« SUITE  »</a:t>
            </a:r>
            <a:endParaRPr lang="fr-FR" b="1" dirty="0"/>
          </a:p>
        </p:txBody>
      </p:sp>
      <p:pic>
        <p:nvPicPr>
          <p:cNvPr id="4" name="Espace réservé du contenu 3">
            <a:extLst>
              <a:ext uri="{FF2B5EF4-FFF2-40B4-BE49-F238E27FC236}">
                <a16:creationId xmlns:a16="http://schemas.microsoft.com/office/drawing/2014/main" id="{3B9DD63A-6391-4017-9D9D-0046BD5DB166}"/>
              </a:ext>
            </a:extLst>
          </p:cNvPr>
          <p:cNvPicPr>
            <a:picLocks noGrp="1" noChangeAspect="1"/>
          </p:cNvPicPr>
          <p:nvPr>
            <p:ph idx="1"/>
          </p:nvPr>
        </p:nvPicPr>
        <p:blipFill rotWithShape="1">
          <a:blip r:embed="rId2"/>
          <a:srcRect r="714" b="-1"/>
          <a:stretch/>
        </p:blipFill>
        <p:spPr>
          <a:xfrm>
            <a:off x="7633701" y="2304292"/>
            <a:ext cx="4539749" cy="3429331"/>
          </a:xfrm>
          <a:prstGeom prst="rect">
            <a:avLst/>
          </a:prstGeom>
        </p:spPr>
      </p:pic>
      <p:sp>
        <p:nvSpPr>
          <p:cNvPr id="6" name="Rectangle 5">
            <a:extLst>
              <a:ext uri="{FF2B5EF4-FFF2-40B4-BE49-F238E27FC236}">
                <a16:creationId xmlns:a16="http://schemas.microsoft.com/office/drawing/2014/main" id="{32F38044-9F40-4EC8-BBA6-873C82AC7D48}"/>
              </a:ext>
            </a:extLst>
          </p:cNvPr>
          <p:cNvSpPr/>
          <p:nvPr/>
        </p:nvSpPr>
        <p:spPr>
          <a:xfrm>
            <a:off x="1662341" y="1703507"/>
            <a:ext cx="6096000" cy="3323987"/>
          </a:xfrm>
          <a:prstGeom prst="rect">
            <a:avLst/>
          </a:prstGeom>
        </p:spPr>
        <p:txBody>
          <a:bodyPr>
            <a:spAutoFit/>
          </a:bodyPr>
          <a:lstStyle/>
          <a:p>
            <a:r>
              <a:rPr lang="fr-FR" sz="2400" b="1" dirty="0"/>
              <a:t>« Josué 6 : 15-16,20 » </a:t>
            </a:r>
          </a:p>
          <a:p>
            <a:r>
              <a:rPr lang="fr-CA" sz="900" b="1" dirty="0"/>
              <a:t> </a:t>
            </a:r>
          </a:p>
          <a:p>
            <a:r>
              <a:rPr lang="fr-CA" sz="2400" b="1" u="sng" dirty="0">
                <a:uFill>
                  <a:solidFill>
                    <a:schemeClr val="accent1"/>
                  </a:solidFill>
                </a:uFill>
              </a:rPr>
              <a:t>« Le peuple poussa des cris</a:t>
            </a:r>
            <a:r>
              <a:rPr lang="fr-CA" sz="2400" b="1" dirty="0"/>
              <a:t>, et les sacrificateurs sonnèrent des trompettes. Lorsque le peuple entendit le son de la trompette, </a:t>
            </a:r>
            <a:r>
              <a:rPr lang="fr-CA" sz="2400" b="1" u="sng" dirty="0">
                <a:uFill>
                  <a:solidFill>
                    <a:schemeClr val="accent1"/>
                  </a:solidFill>
                </a:uFill>
              </a:rPr>
              <a:t>il </a:t>
            </a:r>
            <a:r>
              <a:rPr lang="fr-CA" sz="2800" b="1" u="sng" dirty="0">
                <a:uFill>
                  <a:solidFill>
                    <a:schemeClr val="accent1"/>
                  </a:solidFill>
                </a:uFill>
              </a:rPr>
              <a:t>poussa</a:t>
            </a:r>
            <a:r>
              <a:rPr lang="fr-CA" sz="2400" b="1" u="sng" dirty="0">
                <a:uFill>
                  <a:solidFill>
                    <a:schemeClr val="accent1"/>
                  </a:solidFill>
                </a:uFill>
              </a:rPr>
              <a:t> de grands cris, et la muraille s’écroula ; </a:t>
            </a:r>
            <a:r>
              <a:rPr lang="fr-CA" sz="2400" b="1" dirty="0"/>
              <a:t>le peuple monta dans la ville, chacun devant soi. Ils s’emparèrent de la ville, »</a:t>
            </a:r>
            <a:endParaRPr lang="fr-FR" sz="2400" b="1" dirty="0"/>
          </a:p>
        </p:txBody>
      </p:sp>
      <p:sp>
        <p:nvSpPr>
          <p:cNvPr id="7" name="Sous-titre 2">
            <a:extLst>
              <a:ext uri="{FF2B5EF4-FFF2-40B4-BE49-F238E27FC236}">
                <a16:creationId xmlns:a16="http://schemas.microsoft.com/office/drawing/2014/main" id="{F82C918E-A3A2-4C5D-93CA-2E442FBC18C8}"/>
              </a:ext>
            </a:extLst>
          </p:cNvPr>
          <p:cNvSpPr txBox="1">
            <a:spLocks/>
          </p:cNvSpPr>
          <p:nvPr/>
        </p:nvSpPr>
        <p:spPr>
          <a:xfrm>
            <a:off x="8070983" y="6162280"/>
            <a:ext cx="4046375" cy="658396"/>
          </a:xfrm>
          <a:prstGeom prst="rect">
            <a:avLst/>
          </a:prstGeom>
        </p:spPr>
        <p:txBody>
          <a:bodyPr>
            <a:normAutofit fontScale="925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lgn="ctr"/>
            <a:r>
              <a:rPr lang="fr-CA" sz="1400" b="1" dirty="0"/>
              <a:t>« La victoire est possible pour ceux qui s’appuient sur </a:t>
            </a:r>
            <a:r>
              <a:rPr lang="fr-CA" sz="1400" b="1" u="sng" dirty="0">
                <a:solidFill>
                  <a:schemeClr val="accent1"/>
                </a:solidFill>
              </a:rPr>
              <a:t>la sagesse de Dieu avec foi </a:t>
            </a:r>
            <a:r>
              <a:rPr lang="fr-CA" sz="1400" b="1" dirty="0"/>
              <a:t>»</a:t>
            </a:r>
          </a:p>
          <a:p>
            <a:endParaRPr lang="fr-FR" sz="1400" b="1" dirty="0"/>
          </a:p>
        </p:txBody>
      </p:sp>
    </p:spTree>
    <p:extLst>
      <p:ext uri="{BB962C8B-B14F-4D97-AF65-F5344CB8AC3E}">
        <p14:creationId xmlns:p14="http://schemas.microsoft.com/office/powerpoint/2010/main" val="3448170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DF80015-A0B0-4745-826F-4C83D1FFC568}"/>
              </a:ext>
            </a:extLst>
          </p:cNvPr>
          <p:cNvSpPr>
            <a:spLocks noGrp="1"/>
          </p:cNvSpPr>
          <p:nvPr>
            <p:ph type="title"/>
          </p:nvPr>
        </p:nvSpPr>
        <p:spPr>
          <a:xfrm>
            <a:off x="2592925" y="624110"/>
            <a:ext cx="8911687" cy="634239"/>
          </a:xfrm>
        </p:spPr>
        <p:txBody>
          <a:bodyPr>
            <a:normAutofit fontScale="90000"/>
          </a:bodyPr>
          <a:lstStyle/>
          <a:p>
            <a:r>
              <a:rPr lang="fr-FR" b="1" dirty="0">
                <a:solidFill>
                  <a:schemeClr val="accent1"/>
                </a:solidFill>
              </a:rPr>
              <a:t>UNE FOI  OBÉISSANTE</a:t>
            </a:r>
            <a:endParaRPr lang="fr-FR" dirty="0"/>
          </a:p>
        </p:txBody>
      </p:sp>
      <p:sp>
        <p:nvSpPr>
          <p:cNvPr id="3" name="Espace réservé du contenu 2">
            <a:extLst>
              <a:ext uri="{FF2B5EF4-FFF2-40B4-BE49-F238E27FC236}">
                <a16:creationId xmlns:a16="http://schemas.microsoft.com/office/drawing/2014/main" id="{9B4197FF-5662-4974-9379-70BB318F7610}"/>
              </a:ext>
            </a:extLst>
          </p:cNvPr>
          <p:cNvSpPr>
            <a:spLocks noGrp="1"/>
          </p:cNvSpPr>
          <p:nvPr>
            <p:ph idx="1"/>
          </p:nvPr>
        </p:nvSpPr>
        <p:spPr>
          <a:xfrm>
            <a:off x="2589212" y="1540189"/>
            <a:ext cx="8915400" cy="3777622"/>
          </a:xfrm>
        </p:spPr>
        <p:txBody>
          <a:bodyPr>
            <a:normAutofit/>
          </a:bodyPr>
          <a:lstStyle/>
          <a:p>
            <a:r>
              <a:rPr lang="fr-FR" sz="2400" b="1" dirty="0"/>
              <a:t>«Josué 6 : 21»</a:t>
            </a:r>
          </a:p>
          <a:p>
            <a:pPr marL="0" indent="0">
              <a:buNone/>
            </a:pPr>
            <a:r>
              <a:rPr lang="fr-FR" sz="2400" b="1" dirty="0"/>
              <a:t>« et</a:t>
            </a:r>
            <a:r>
              <a:rPr lang="fr-CA" sz="2400" b="1" dirty="0"/>
              <a:t> </a:t>
            </a:r>
            <a:r>
              <a:rPr lang="fr-CA" sz="2400" b="1" u="sng" dirty="0">
                <a:uFill>
                  <a:solidFill>
                    <a:schemeClr val="accent1"/>
                  </a:solidFill>
                </a:uFill>
              </a:rPr>
              <a:t>ils dévouèrent par interdit</a:t>
            </a:r>
            <a:r>
              <a:rPr lang="fr-CA" sz="2400" b="1" dirty="0"/>
              <a:t>, au fil de l’épée, tout ce qui était dans la ville, </a:t>
            </a:r>
            <a:r>
              <a:rPr lang="fr-CA" sz="2400" b="1" u="sng" dirty="0">
                <a:uFill>
                  <a:solidFill>
                    <a:schemeClr val="accent1"/>
                  </a:solidFill>
                </a:uFill>
              </a:rPr>
              <a:t>hommes et femmes, enfants et vieillards</a:t>
            </a:r>
            <a:r>
              <a:rPr lang="fr-CA" sz="2400" b="1" dirty="0"/>
              <a:t>, </a:t>
            </a:r>
            <a:r>
              <a:rPr lang="fr-CA" sz="2400" b="1" u="sng" dirty="0">
                <a:uFill>
                  <a:solidFill>
                    <a:schemeClr val="accent1"/>
                  </a:solidFill>
                </a:uFill>
              </a:rPr>
              <a:t>jusqu’aux bœufs</a:t>
            </a:r>
            <a:r>
              <a:rPr lang="fr-CA" sz="2400" b="1" dirty="0"/>
              <a:t>, aux </a:t>
            </a:r>
            <a:r>
              <a:rPr lang="fr-CA" sz="2400" b="1" u="sng" dirty="0">
                <a:uFill>
                  <a:solidFill>
                    <a:schemeClr val="accent1"/>
                  </a:solidFill>
                </a:uFill>
              </a:rPr>
              <a:t>brebis et aux ânes</a:t>
            </a:r>
            <a:r>
              <a:rPr lang="fr-CA" sz="2400" b="1" dirty="0"/>
              <a:t>.</a:t>
            </a:r>
            <a:r>
              <a:rPr lang="fr-FR" sz="2400" b="1" dirty="0"/>
              <a:t>»</a:t>
            </a:r>
            <a:br>
              <a:rPr lang="fr-CA" sz="2400" b="1" dirty="0"/>
            </a:br>
            <a:endParaRPr lang="fr-CA" sz="2400" b="1" dirty="0"/>
          </a:p>
        </p:txBody>
      </p:sp>
      <p:sp>
        <p:nvSpPr>
          <p:cNvPr id="4" name="Sous-titre 2">
            <a:extLst>
              <a:ext uri="{FF2B5EF4-FFF2-40B4-BE49-F238E27FC236}">
                <a16:creationId xmlns:a16="http://schemas.microsoft.com/office/drawing/2014/main" id="{4CE1A350-54DC-43F0-9DAE-52ED51FA09C7}"/>
              </a:ext>
            </a:extLst>
          </p:cNvPr>
          <p:cNvSpPr txBox="1">
            <a:spLocks/>
          </p:cNvSpPr>
          <p:nvPr/>
        </p:nvSpPr>
        <p:spPr>
          <a:xfrm>
            <a:off x="7371184" y="5934269"/>
            <a:ext cx="4786604" cy="814534"/>
          </a:xfrm>
          <a:prstGeom prst="rect">
            <a:avLst/>
          </a:prstGeom>
        </p:spPr>
        <p:txBody>
          <a:bodyPr>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lgn="ctr"/>
            <a:r>
              <a:rPr lang="fr-CA" sz="1400" b="1" dirty="0"/>
              <a:t>« La victoire est possible pour ceux qui s’appuient sur </a:t>
            </a:r>
            <a:r>
              <a:rPr lang="fr-CA" sz="1400" b="1" u="sng" dirty="0">
                <a:solidFill>
                  <a:schemeClr val="accent1"/>
                </a:solidFill>
              </a:rPr>
              <a:t>la sagesse de Dieu avec foi . </a:t>
            </a:r>
            <a:r>
              <a:rPr lang="fr-CA" sz="1400" b="1" dirty="0"/>
              <a:t>»</a:t>
            </a:r>
          </a:p>
          <a:p>
            <a:endParaRPr lang="fr-FR" sz="1400" b="1" dirty="0"/>
          </a:p>
        </p:txBody>
      </p:sp>
      <p:pic>
        <p:nvPicPr>
          <p:cNvPr id="5" name="Image 4">
            <a:extLst>
              <a:ext uri="{FF2B5EF4-FFF2-40B4-BE49-F238E27FC236}">
                <a16:creationId xmlns:a16="http://schemas.microsoft.com/office/drawing/2014/main" id="{9466303F-8A41-4604-984D-B12C917ABB05}"/>
              </a:ext>
            </a:extLst>
          </p:cNvPr>
          <p:cNvPicPr>
            <a:picLocks noChangeAspect="1"/>
          </p:cNvPicPr>
          <p:nvPr/>
        </p:nvPicPr>
        <p:blipFill>
          <a:blip r:embed="rId2"/>
          <a:stretch>
            <a:fillRect/>
          </a:stretch>
        </p:blipFill>
        <p:spPr>
          <a:xfrm>
            <a:off x="3425338" y="3890699"/>
            <a:ext cx="3777894" cy="2854224"/>
          </a:xfrm>
          <a:prstGeom prst="rect">
            <a:avLst/>
          </a:prstGeom>
        </p:spPr>
      </p:pic>
    </p:spTree>
    <p:extLst>
      <p:ext uri="{BB962C8B-B14F-4D97-AF65-F5344CB8AC3E}">
        <p14:creationId xmlns:p14="http://schemas.microsoft.com/office/powerpoint/2010/main" val="23859079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352098A-A36A-4EC3-9117-83EC10637FC6}"/>
              </a:ext>
            </a:extLst>
          </p:cNvPr>
          <p:cNvSpPr>
            <a:spLocks noGrp="1"/>
          </p:cNvSpPr>
          <p:nvPr>
            <p:ph idx="1"/>
          </p:nvPr>
        </p:nvSpPr>
        <p:spPr>
          <a:xfrm>
            <a:off x="2308796" y="1666201"/>
            <a:ext cx="8915400" cy="3777622"/>
          </a:xfrm>
        </p:spPr>
        <p:txBody>
          <a:bodyPr>
            <a:normAutofit/>
          </a:bodyPr>
          <a:lstStyle/>
          <a:p>
            <a:r>
              <a:rPr lang="fr-FR" sz="2400" b="1" dirty="0"/>
              <a:t>«Josué 6 : 24»</a:t>
            </a:r>
          </a:p>
          <a:p>
            <a:pPr marL="0" indent="0">
              <a:buNone/>
            </a:pPr>
            <a:r>
              <a:rPr lang="fr-FR" sz="2400" b="1" dirty="0"/>
              <a:t>«  </a:t>
            </a:r>
            <a:r>
              <a:rPr lang="fr-CA" sz="2400" b="1" u="sng" dirty="0">
                <a:uFill>
                  <a:solidFill>
                    <a:schemeClr val="accent1"/>
                  </a:solidFill>
                </a:uFill>
              </a:rPr>
              <a:t>Ils brûlèrent la ville et tout ce qui s’y trouvait</a:t>
            </a:r>
            <a:r>
              <a:rPr lang="fr-CA" sz="2400" b="1" dirty="0"/>
              <a:t> ; </a:t>
            </a:r>
            <a:r>
              <a:rPr lang="fr-CA" sz="2400" b="1" u="sng" dirty="0">
                <a:uFill>
                  <a:solidFill>
                    <a:schemeClr val="accent1"/>
                  </a:solidFill>
                </a:uFill>
              </a:rPr>
              <a:t>seulement ils mirent dans le trésor de la maison de l’</a:t>
            </a:r>
            <a:r>
              <a:rPr lang="fr-CA" sz="2400" b="1" u="sng" dirty="0" err="1">
                <a:uFill>
                  <a:solidFill>
                    <a:schemeClr val="accent1"/>
                  </a:solidFill>
                </a:uFill>
              </a:rPr>
              <a:t>Eternel</a:t>
            </a:r>
            <a:r>
              <a:rPr lang="fr-CA" sz="2400" b="1" u="sng" dirty="0">
                <a:uFill>
                  <a:solidFill>
                    <a:schemeClr val="accent1"/>
                  </a:solidFill>
                </a:uFill>
              </a:rPr>
              <a:t> l’argent, l’or et tous les objets d’airain et de fer.</a:t>
            </a:r>
            <a:r>
              <a:rPr lang="fr-FR" sz="2400" b="1" dirty="0"/>
              <a:t>»</a:t>
            </a:r>
          </a:p>
          <a:p>
            <a:endParaRPr lang="fr-FR" sz="2400" dirty="0"/>
          </a:p>
        </p:txBody>
      </p:sp>
      <p:sp>
        <p:nvSpPr>
          <p:cNvPr id="4" name="Sous-titre 2">
            <a:extLst>
              <a:ext uri="{FF2B5EF4-FFF2-40B4-BE49-F238E27FC236}">
                <a16:creationId xmlns:a16="http://schemas.microsoft.com/office/drawing/2014/main" id="{137F1A4F-3932-453A-9AB0-82E9D2C13166}"/>
              </a:ext>
            </a:extLst>
          </p:cNvPr>
          <p:cNvSpPr txBox="1">
            <a:spLocks/>
          </p:cNvSpPr>
          <p:nvPr/>
        </p:nvSpPr>
        <p:spPr>
          <a:xfrm>
            <a:off x="7931370" y="6090407"/>
            <a:ext cx="4260630" cy="658396"/>
          </a:xfrm>
          <a:prstGeom prst="rect">
            <a:avLst/>
          </a:prstGeom>
        </p:spPr>
        <p:txBody>
          <a:bodyPr>
            <a:normAutofit fontScale="925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lgn="ctr"/>
            <a:r>
              <a:rPr lang="fr-CA" sz="1400" b="1" dirty="0"/>
              <a:t>« La victoire est possible pour ceux qui s’appuient sur </a:t>
            </a:r>
            <a:r>
              <a:rPr lang="fr-CA" sz="1400" b="1" u="sng" dirty="0">
                <a:solidFill>
                  <a:schemeClr val="accent1"/>
                </a:solidFill>
              </a:rPr>
              <a:t>la sagesse de Dieu avec foi </a:t>
            </a:r>
            <a:r>
              <a:rPr lang="fr-CA" sz="1400" b="1" dirty="0"/>
              <a:t>»</a:t>
            </a:r>
          </a:p>
          <a:p>
            <a:endParaRPr lang="fr-FR" sz="1400" b="1" dirty="0"/>
          </a:p>
        </p:txBody>
      </p:sp>
      <p:sp>
        <p:nvSpPr>
          <p:cNvPr id="5" name="Titre 1">
            <a:extLst>
              <a:ext uri="{FF2B5EF4-FFF2-40B4-BE49-F238E27FC236}">
                <a16:creationId xmlns:a16="http://schemas.microsoft.com/office/drawing/2014/main" id="{4938B082-5115-451B-9BC1-C405BA583C9F}"/>
              </a:ext>
            </a:extLst>
          </p:cNvPr>
          <p:cNvSpPr>
            <a:spLocks noGrp="1"/>
          </p:cNvSpPr>
          <p:nvPr>
            <p:ph type="title"/>
          </p:nvPr>
        </p:nvSpPr>
        <p:spPr>
          <a:xfrm>
            <a:off x="2592388" y="623888"/>
            <a:ext cx="8912225" cy="790289"/>
          </a:xfrm>
        </p:spPr>
        <p:txBody>
          <a:bodyPr>
            <a:normAutofit/>
          </a:bodyPr>
          <a:lstStyle/>
          <a:p>
            <a:r>
              <a:rPr lang="fr-FR" sz="3200" b="1" dirty="0">
                <a:solidFill>
                  <a:schemeClr val="accent1"/>
                </a:solidFill>
              </a:rPr>
              <a:t>UNE FOI  OBÉISSANTE  </a:t>
            </a:r>
            <a:r>
              <a:rPr lang="fr-FR" sz="1600" b="1" dirty="0">
                <a:solidFill>
                  <a:schemeClr val="accent1"/>
                </a:solidFill>
              </a:rPr>
              <a:t>« SUITE  »</a:t>
            </a:r>
            <a:endParaRPr lang="fr-FR" sz="1600" dirty="0"/>
          </a:p>
        </p:txBody>
      </p:sp>
      <p:pic>
        <p:nvPicPr>
          <p:cNvPr id="7" name="Image 6">
            <a:extLst>
              <a:ext uri="{FF2B5EF4-FFF2-40B4-BE49-F238E27FC236}">
                <a16:creationId xmlns:a16="http://schemas.microsoft.com/office/drawing/2014/main" id="{80928439-A6D2-4F50-983C-FBE4FA75FAD8}"/>
              </a:ext>
            </a:extLst>
          </p:cNvPr>
          <p:cNvPicPr>
            <a:picLocks noChangeAspect="1"/>
          </p:cNvPicPr>
          <p:nvPr/>
        </p:nvPicPr>
        <p:blipFill>
          <a:blip r:embed="rId2"/>
          <a:stretch>
            <a:fillRect/>
          </a:stretch>
        </p:blipFill>
        <p:spPr>
          <a:xfrm>
            <a:off x="4578907" y="4198773"/>
            <a:ext cx="3476404" cy="2314969"/>
          </a:xfrm>
          <a:prstGeom prst="rect">
            <a:avLst/>
          </a:prstGeom>
        </p:spPr>
      </p:pic>
      <p:pic>
        <p:nvPicPr>
          <p:cNvPr id="8" name="Image 7">
            <a:extLst>
              <a:ext uri="{FF2B5EF4-FFF2-40B4-BE49-F238E27FC236}">
                <a16:creationId xmlns:a16="http://schemas.microsoft.com/office/drawing/2014/main" id="{CF4DD4F1-277B-4699-98CA-041EB5349882}"/>
              </a:ext>
            </a:extLst>
          </p:cNvPr>
          <p:cNvPicPr>
            <a:picLocks noChangeAspect="1"/>
          </p:cNvPicPr>
          <p:nvPr/>
        </p:nvPicPr>
        <p:blipFill>
          <a:blip r:embed="rId3"/>
          <a:stretch>
            <a:fillRect/>
          </a:stretch>
        </p:blipFill>
        <p:spPr>
          <a:xfrm>
            <a:off x="1534761" y="4198773"/>
            <a:ext cx="3044146" cy="2314969"/>
          </a:xfrm>
          <a:prstGeom prst="rect">
            <a:avLst/>
          </a:prstGeom>
        </p:spPr>
      </p:pic>
    </p:spTree>
    <p:extLst>
      <p:ext uri="{BB962C8B-B14F-4D97-AF65-F5344CB8AC3E}">
        <p14:creationId xmlns:p14="http://schemas.microsoft.com/office/powerpoint/2010/main" val="33103907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4B2C5E8-3B68-405C-8846-4A75197578BF}"/>
              </a:ext>
            </a:extLst>
          </p:cNvPr>
          <p:cNvSpPr>
            <a:spLocks noGrp="1"/>
          </p:cNvSpPr>
          <p:nvPr>
            <p:ph type="title"/>
          </p:nvPr>
        </p:nvSpPr>
        <p:spPr>
          <a:xfrm>
            <a:off x="2480958" y="673525"/>
            <a:ext cx="8911687" cy="1280890"/>
          </a:xfrm>
        </p:spPr>
        <p:txBody>
          <a:bodyPr/>
          <a:lstStyle/>
          <a:p>
            <a:r>
              <a:rPr lang="fr-CA" b="1" dirty="0">
                <a:solidFill>
                  <a:schemeClr val="accent1"/>
                </a:solidFill>
              </a:rPr>
              <a:t>UNE FOI AUDACIEUSE </a:t>
            </a:r>
          </a:p>
        </p:txBody>
      </p:sp>
      <p:sp>
        <p:nvSpPr>
          <p:cNvPr id="3" name="Espace réservé du contenu 2">
            <a:extLst>
              <a:ext uri="{FF2B5EF4-FFF2-40B4-BE49-F238E27FC236}">
                <a16:creationId xmlns:a16="http://schemas.microsoft.com/office/drawing/2014/main" id="{F8FBEFE7-B98B-4ED2-A0A4-DE764D003D8C}"/>
              </a:ext>
            </a:extLst>
          </p:cNvPr>
          <p:cNvSpPr>
            <a:spLocks noGrp="1"/>
          </p:cNvSpPr>
          <p:nvPr>
            <p:ph idx="1"/>
          </p:nvPr>
        </p:nvSpPr>
        <p:spPr>
          <a:xfrm>
            <a:off x="2477245" y="1443134"/>
            <a:ext cx="8915400" cy="3777622"/>
          </a:xfrm>
        </p:spPr>
        <p:txBody>
          <a:bodyPr>
            <a:normAutofit/>
          </a:bodyPr>
          <a:lstStyle/>
          <a:p>
            <a:r>
              <a:rPr lang="fr-CA" sz="2400" b="1" dirty="0"/>
              <a:t>« Josué 6:22-25 »  </a:t>
            </a:r>
          </a:p>
          <a:p>
            <a:pPr marL="400050" lvl="1" indent="0">
              <a:buNone/>
            </a:pPr>
            <a:r>
              <a:rPr lang="fr-CA" sz="2200" b="1" dirty="0"/>
              <a:t>«  </a:t>
            </a:r>
            <a:r>
              <a:rPr lang="fr-CA" sz="2200" b="1" u="sng" dirty="0">
                <a:solidFill>
                  <a:schemeClr val="tx1"/>
                </a:solidFill>
                <a:uFill>
                  <a:solidFill>
                    <a:schemeClr val="accent1"/>
                  </a:solidFill>
                </a:uFill>
              </a:rPr>
              <a:t>Josué laissa la vie à </a:t>
            </a:r>
            <a:r>
              <a:rPr lang="fr-CA" sz="2200" b="1" u="sng" dirty="0" err="1">
                <a:solidFill>
                  <a:schemeClr val="tx1"/>
                </a:solidFill>
                <a:uFill>
                  <a:solidFill>
                    <a:schemeClr val="accent1"/>
                  </a:solidFill>
                </a:uFill>
              </a:rPr>
              <a:t>Rahab</a:t>
            </a:r>
            <a:r>
              <a:rPr lang="fr-CA" sz="2200" b="1" u="sng" dirty="0">
                <a:solidFill>
                  <a:schemeClr val="tx1"/>
                </a:solidFill>
                <a:uFill>
                  <a:solidFill>
                    <a:schemeClr val="accent1"/>
                  </a:solidFill>
                </a:uFill>
              </a:rPr>
              <a:t> la prostituée</a:t>
            </a:r>
            <a:r>
              <a:rPr lang="fr-CA" sz="2200" b="1" dirty="0"/>
              <a:t>, à </a:t>
            </a:r>
            <a:r>
              <a:rPr lang="fr-CA" sz="2200" b="1" u="sng" dirty="0"/>
              <a:t>la maison de son père</a:t>
            </a:r>
            <a:r>
              <a:rPr lang="fr-CA" sz="2200" b="1" dirty="0"/>
              <a:t>, et à </a:t>
            </a:r>
            <a:r>
              <a:rPr lang="fr-CA" sz="2200" b="1" u="sng" dirty="0"/>
              <a:t>tous ceux qui lui appartenaient</a:t>
            </a:r>
            <a:r>
              <a:rPr lang="fr-CA" sz="2200" b="1" dirty="0"/>
              <a:t> ; </a:t>
            </a:r>
            <a:r>
              <a:rPr lang="fr-CA" sz="2200" b="1" u="sng" dirty="0"/>
              <a:t>elle a habité au milieu d’Israël jusqu’à ce jour</a:t>
            </a:r>
            <a:r>
              <a:rPr lang="fr-CA" sz="2200" b="1" dirty="0"/>
              <a:t>, </a:t>
            </a:r>
            <a:r>
              <a:rPr lang="fr-CA" sz="2200" b="1" dirty="0">
                <a:solidFill>
                  <a:schemeClr val="accent6">
                    <a:lumMod val="75000"/>
                  </a:schemeClr>
                </a:solidFill>
              </a:rPr>
              <a:t>parce qu’elle avait caché les messagers que Josué avait envoyés pour explorer </a:t>
            </a:r>
            <a:r>
              <a:rPr lang="fr-CA" sz="2200" b="1" dirty="0"/>
              <a:t>Jéricho. »</a:t>
            </a:r>
          </a:p>
          <a:p>
            <a:pPr marL="400050" lvl="1" indent="0">
              <a:buNone/>
            </a:pPr>
            <a:endParaRPr lang="fr-CA" sz="2200" b="1" dirty="0"/>
          </a:p>
          <a:p>
            <a:pPr lvl="1" indent="-342900"/>
            <a:r>
              <a:rPr lang="fr-CA" sz="2200" b="1" dirty="0"/>
              <a:t>Voir Josué 2: 10-11, 12-14</a:t>
            </a:r>
          </a:p>
          <a:p>
            <a:pPr marL="400050" lvl="1" indent="0">
              <a:buNone/>
            </a:pPr>
            <a:endParaRPr lang="fr-CA" sz="2200" b="1" dirty="0"/>
          </a:p>
        </p:txBody>
      </p:sp>
      <p:sp>
        <p:nvSpPr>
          <p:cNvPr id="5" name="Sous-titre 2">
            <a:extLst>
              <a:ext uri="{FF2B5EF4-FFF2-40B4-BE49-F238E27FC236}">
                <a16:creationId xmlns:a16="http://schemas.microsoft.com/office/drawing/2014/main" id="{5E59E6A1-93D1-43EB-88A5-99F0C64EEE4D}"/>
              </a:ext>
            </a:extLst>
          </p:cNvPr>
          <p:cNvSpPr txBox="1">
            <a:spLocks/>
          </p:cNvSpPr>
          <p:nvPr/>
        </p:nvSpPr>
        <p:spPr>
          <a:xfrm>
            <a:off x="8070983" y="6162280"/>
            <a:ext cx="4046375" cy="658396"/>
          </a:xfrm>
          <a:prstGeom prst="rect">
            <a:avLst/>
          </a:prstGeom>
        </p:spPr>
        <p:txBody>
          <a:bodyPr>
            <a:normAutofit fontScale="925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lgn="ctr"/>
            <a:r>
              <a:rPr lang="fr-CA" sz="1400" b="1" dirty="0"/>
              <a:t>« La victoire est possible pour ceux qui s’appuient sur </a:t>
            </a:r>
            <a:r>
              <a:rPr lang="fr-CA" sz="1400" b="1" u="sng" dirty="0">
                <a:solidFill>
                  <a:schemeClr val="accent1"/>
                </a:solidFill>
              </a:rPr>
              <a:t>la sagesse de Dieu avec foi </a:t>
            </a:r>
            <a:r>
              <a:rPr lang="fr-CA" sz="1400" b="1" dirty="0"/>
              <a:t>»</a:t>
            </a:r>
          </a:p>
          <a:p>
            <a:endParaRPr lang="fr-FR" sz="1400" b="1" dirty="0"/>
          </a:p>
        </p:txBody>
      </p:sp>
    </p:spTree>
    <p:extLst>
      <p:ext uri="{BB962C8B-B14F-4D97-AF65-F5344CB8AC3E}">
        <p14:creationId xmlns:p14="http://schemas.microsoft.com/office/powerpoint/2010/main" val="2864343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EA87B3F-8DE4-4C93-9A79-9847C104E54D}"/>
              </a:ext>
            </a:extLst>
          </p:cNvPr>
          <p:cNvSpPr>
            <a:spLocks noGrp="1"/>
          </p:cNvSpPr>
          <p:nvPr>
            <p:ph type="title"/>
          </p:nvPr>
        </p:nvSpPr>
        <p:spPr>
          <a:xfrm>
            <a:off x="2592925" y="241554"/>
            <a:ext cx="8911687" cy="775482"/>
          </a:xfrm>
        </p:spPr>
        <p:txBody>
          <a:bodyPr/>
          <a:lstStyle/>
          <a:p>
            <a:r>
              <a:rPr lang="fr-CA" sz="3200" b="1" dirty="0">
                <a:solidFill>
                  <a:schemeClr val="accent1"/>
                </a:solidFill>
              </a:rPr>
              <a:t>UNE FOI AUDACIEUSE </a:t>
            </a:r>
            <a:r>
              <a:rPr lang="fr-CA" sz="1600" b="1" dirty="0">
                <a:solidFill>
                  <a:schemeClr val="accent1"/>
                </a:solidFill>
              </a:rPr>
              <a:t>« SUITE»</a:t>
            </a:r>
            <a:endParaRPr lang="fr-FR" dirty="0"/>
          </a:p>
        </p:txBody>
      </p:sp>
      <p:sp>
        <p:nvSpPr>
          <p:cNvPr id="3" name="Espace réservé du contenu 2">
            <a:extLst>
              <a:ext uri="{FF2B5EF4-FFF2-40B4-BE49-F238E27FC236}">
                <a16:creationId xmlns:a16="http://schemas.microsoft.com/office/drawing/2014/main" id="{6D01C6E3-A98B-4945-AAAB-64CC192507AD}"/>
              </a:ext>
            </a:extLst>
          </p:cNvPr>
          <p:cNvSpPr>
            <a:spLocks noGrp="1"/>
          </p:cNvSpPr>
          <p:nvPr>
            <p:ph idx="1"/>
          </p:nvPr>
        </p:nvSpPr>
        <p:spPr>
          <a:xfrm>
            <a:off x="2118049" y="1017036"/>
            <a:ext cx="9265265" cy="4935893"/>
          </a:xfrm>
        </p:spPr>
        <p:txBody>
          <a:bodyPr>
            <a:normAutofit fontScale="92500"/>
          </a:bodyPr>
          <a:lstStyle/>
          <a:p>
            <a:r>
              <a:rPr lang="fr-CA" sz="2400" b="1" dirty="0"/>
              <a:t>« Josué 2: 10-11 »</a:t>
            </a:r>
          </a:p>
          <a:p>
            <a:pPr marL="0" indent="0">
              <a:buNone/>
            </a:pPr>
            <a:r>
              <a:rPr lang="fr-CA" sz="2400" b="1" dirty="0"/>
              <a:t>« </a:t>
            </a:r>
            <a:r>
              <a:rPr lang="fr-CA" sz="2400" b="1" u="sng" dirty="0">
                <a:uFill>
                  <a:solidFill>
                    <a:schemeClr val="accent1"/>
                  </a:solidFill>
                </a:uFill>
              </a:rPr>
              <a:t>Car nous avons appris comment</a:t>
            </a:r>
            <a:r>
              <a:rPr lang="fr-CA" sz="2400" b="1" dirty="0"/>
              <a:t>, à votre sortie d’</a:t>
            </a:r>
            <a:r>
              <a:rPr lang="fr-CA" sz="2400" b="1" dirty="0" err="1"/>
              <a:t>Egypte</a:t>
            </a:r>
            <a:r>
              <a:rPr lang="fr-CA" sz="2400" b="1" dirty="0"/>
              <a:t>, l’</a:t>
            </a:r>
            <a:r>
              <a:rPr lang="fr-CA" sz="2400" b="1" dirty="0" err="1"/>
              <a:t>Eternel</a:t>
            </a:r>
            <a:r>
              <a:rPr lang="fr-CA" sz="2400" b="1" dirty="0"/>
              <a:t> a mis à sec devant vous les eaux de la mer Rouge, et comment vous avez traité les deux rois des </a:t>
            </a:r>
            <a:r>
              <a:rPr lang="fr-CA" sz="2400" b="1" dirty="0" err="1"/>
              <a:t>Amoréens</a:t>
            </a:r>
            <a:r>
              <a:rPr lang="fr-CA" sz="2400" b="1" dirty="0"/>
              <a:t> au-delà du Jourdain, </a:t>
            </a:r>
            <a:r>
              <a:rPr lang="fr-CA" sz="2400" b="1" dirty="0" err="1"/>
              <a:t>Sihon</a:t>
            </a:r>
            <a:r>
              <a:rPr lang="fr-CA" sz="2400" b="1" dirty="0"/>
              <a:t> et </a:t>
            </a:r>
            <a:r>
              <a:rPr lang="fr-CA" sz="2400" b="1" dirty="0" err="1"/>
              <a:t>Og</a:t>
            </a:r>
            <a:r>
              <a:rPr lang="fr-CA" sz="2400" b="1" dirty="0"/>
              <a:t>, que vous avez dévoués par interdit. 11  </a:t>
            </a:r>
            <a:r>
              <a:rPr lang="fr-CA" sz="2400" b="1" u="sng" dirty="0">
                <a:solidFill>
                  <a:schemeClr val="tx1"/>
                </a:solidFill>
              </a:rPr>
              <a:t>Nous l’avons appris, et nous avons perdu courage, et tous nos esprits</a:t>
            </a:r>
            <a:r>
              <a:rPr lang="fr-CA" sz="2400" b="1" dirty="0">
                <a:solidFill>
                  <a:schemeClr val="tx1"/>
                </a:solidFill>
              </a:rPr>
              <a:t> sont </a:t>
            </a:r>
            <a:r>
              <a:rPr lang="fr-CA" sz="2400" b="1" u="sng" dirty="0">
                <a:solidFill>
                  <a:schemeClr val="tx1"/>
                </a:solidFill>
              </a:rPr>
              <a:t>abattus à votre aspect</a:t>
            </a:r>
            <a:r>
              <a:rPr lang="fr-CA" sz="2400" b="1" dirty="0">
                <a:solidFill>
                  <a:schemeClr val="tx1"/>
                </a:solidFill>
              </a:rPr>
              <a:t> </a:t>
            </a:r>
            <a:r>
              <a:rPr lang="fr-CA" sz="2400" b="1" dirty="0"/>
              <a:t>; </a:t>
            </a:r>
            <a:r>
              <a:rPr lang="fr-CA" sz="2400" b="1" u="sng" dirty="0">
                <a:solidFill>
                  <a:schemeClr val="accent6">
                    <a:lumMod val="75000"/>
                  </a:schemeClr>
                </a:solidFill>
                <a:uFill>
                  <a:solidFill>
                    <a:schemeClr val="accent1"/>
                  </a:solidFill>
                </a:uFill>
              </a:rPr>
              <a:t>car c’est l’</a:t>
            </a:r>
            <a:r>
              <a:rPr lang="fr-CA" sz="2400" b="1" u="sng" dirty="0" err="1">
                <a:solidFill>
                  <a:schemeClr val="accent6">
                    <a:lumMod val="75000"/>
                  </a:schemeClr>
                </a:solidFill>
                <a:uFill>
                  <a:solidFill>
                    <a:schemeClr val="accent1"/>
                  </a:solidFill>
                </a:uFill>
              </a:rPr>
              <a:t>Eternel</a:t>
            </a:r>
            <a:r>
              <a:rPr lang="fr-CA" sz="2400" b="1" u="sng" dirty="0">
                <a:solidFill>
                  <a:schemeClr val="accent6">
                    <a:lumMod val="75000"/>
                  </a:schemeClr>
                </a:solidFill>
                <a:uFill>
                  <a:solidFill>
                    <a:schemeClr val="accent1"/>
                  </a:solidFill>
                </a:uFill>
              </a:rPr>
              <a:t>, votre Dieu, qui est Dieu en haut dans les cieux et en bas sur la terre.</a:t>
            </a:r>
            <a:r>
              <a:rPr lang="fr-CA" sz="2400" b="1" dirty="0">
                <a:solidFill>
                  <a:schemeClr val="accent6">
                    <a:lumMod val="75000"/>
                  </a:schemeClr>
                </a:solidFill>
              </a:rPr>
              <a:t> »</a:t>
            </a:r>
          </a:p>
          <a:p>
            <a:endParaRPr lang="fr-CA" sz="2400" b="1" dirty="0"/>
          </a:p>
          <a:p>
            <a:r>
              <a:rPr lang="fr-CA" sz="2400" b="1" dirty="0"/>
              <a:t>« </a:t>
            </a:r>
            <a:r>
              <a:rPr lang="fr-CA" sz="2400" b="1" dirty="0" err="1"/>
              <a:t>Hebreux</a:t>
            </a:r>
            <a:r>
              <a:rPr lang="fr-CA" sz="2400" b="1" dirty="0"/>
              <a:t> 11:31 »  </a:t>
            </a:r>
          </a:p>
          <a:p>
            <a:pPr marL="0" indent="0">
              <a:buNone/>
            </a:pPr>
            <a:r>
              <a:rPr lang="fr-CA" sz="2400" b="1" dirty="0"/>
              <a:t>« </a:t>
            </a:r>
            <a:r>
              <a:rPr lang="fr-CA" sz="2400" b="1" u="sng" dirty="0">
                <a:solidFill>
                  <a:schemeClr val="accent6">
                    <a:lumMod val="75000"/>
                  </a:schemeClr>
                </a:solidFill>
              </a:rPr>
              <a:t>C’est par la foi </a:t>
            </a:r>
            <a:r>
              <a:rPr lang="fr-CA" sz="2400" b="1" dirty="0"/>
              <a:t>que </a:t>
            </a:r>
            <a:r>
              <a:rPr lang="fr-CA" sz="2400" b="1" u="sng" dirty="0" err="1">
                <a:solidFill>
                  <a:schemeClr val="accent6">
                    <a:lumMod val="75000"/>
                  </a:schemeClr>
                </a:solidFill>
              </a:rPr>
              <a:t>Rahab</a:t>
            </a:r>
            <a:r>
              <a:rPr lang="fr-CA" sz="2400" b="1" u="sng" dirty="0">
                <a:solidFill>
                  <a:schemeClr val="accent6">
                    <a:lumMod val="75000"/>
                  </a:schemeClr>
                </a:solidFill>
              </a:rPr>
              <a:t> la prostituée ne périt pas avec les rebelles</a:t>
            </a:r>
            <a:r>
              <a:rPr lang="fr-CA" sz="2400" b="1" dirty="0"/>
              <a:t>, parce qu’elle avait reçu les espions avec bienveillance. »</a:t>
            </a:r>
          </a:p>
          <a:p>
            <a:endParaRPr lang="fr-FR" sz="2400" b="1" dirty="0"/>
          </a:p>
        </p:txBody>
      </p:sp>
      <p:sp>
        <p:nvSpPr>
          <p:cNvPr id="5" name="Sous-titre 2">
            <a:extLst>
              <a:ext uri="{FF2B5EF4-FFF2-40B4-BE49-F238E27FC236}">
                <a16:creationId xmlns:a16="http://schemas.microsoft.com/office/drawing/2014/main" id="{FC58BE20-54CC-4EB5-A5BE-9378749D455E}"/>
              </a:ext>
            </a:extLst>
          </p:cNvPr>
          <p:cNvSpPr txBox="1">
            <a:spLocks/>
          </p:cNvSpPr>
          <p:nvPr/>
        </p:nvSpPr>
        <p:spPr>
          <a:xfrm>
            <a:off x="8070983" y="6162280"/>
            <a:ext cx="4046375" cy="658396"/>
          </a:xfrm>
          <a:prstGeom prst="rect">
            <a:avLst/>
          </a:prstGeom>
        </p:spPr>
        <p:txBody>
          <a:bodyPr>
            <a:normAutofit fontScale="925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lgn="ctr"/>
            <a:r>
              <a:rPr lang="fr-CA" sz="1400" b="1" dirty="0"/>
              <a:t>« La victoire est possible pour ceux qui s’appuient sur </a:t>
            </a:r>
            <a:r>
              <a:rPr lang="fr-CA" sz="1400" b="1" u="sng" dirty="0">
                <a:solidFill>
                  <a:schemeClr val="accent1"/>
                </a:solidFill>
              </a:rPr>
              <a:t>la sagesse de Dieu avec foi </a:t>
            </a:r>
            <a:r>
              <a:rPr lang="fr-CA" sz="1400" b="1" dirty="0"/>
              <a:t>»</a:t>
            </a:r>
          </a:p>
          <a:p>
            <a:endParaRPr lang="fr-FR" sz="1400" b="1" dirty="0"/>
          </a:p>
        </p:txBody>
      </p:sp>
    </p:spTree>
    <p:extLst>
      <p:ext uri="{BB962C8B-B14F-4D97-AF65-F5344CB8AC3E}">
        <p14:creationId xmlns:p14="http://schemas.microsoft.com/office/powerpoint/2010/main" val="22022354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326170-104F-4121-97C6-F5B74E82A8B5}"/>
              </a:ext>
            </a:extLst>
          </p:cNvPr>
          <p:cNvSpPr>
            <a:spLocks noGrp="1"/>
          </p:cNvSpPr>
          <p:nvPr>
            <p:ph type="title"/>
          </p:nvPr>
        </p:nvSpPr>
        <p:spPr/>
        <p:txBody>
          <a:bodyPr/>
          <a:lstStyle/>
          <a:p>
            <a:r>
              <a:rPr lang="fr-CA" b="1" dirty="0">
                <a:solidFill>
                  <a:schemeClr val="accent6">
                    <a:lumMod val="75000"/>
                  </a:schemeClr>
                </a:solidFill>
              </a:rPr>
              <a:t>Les applications:  </a:t>
            </a:r>
            <a:r>
              <a:rPr lang="fr-CA" sz="2800" b="1" dirty="0">
                <a:solidFill>
                  <a:schemeClr val="accent6">
                    <a:lumMod val="75000"/>
                  </a:schemeClr>
                </a:solidFill>
              </a:rPr>
              <a:t>recherchons la sagesse.</a:t>
            </a:r>
            <a:endParaRPr lang="fr-CA" b="1" dirty="0">
              <a:solidFill>
                <a:schemeClr val="accent6">
                  <a:lumMod val="75000"/>
                </a:schemeClr>
              </a:solidFill>
            </a:endParaRPr>
          </a:p>
        </p:txBody>
      </p:sp>
      <p:sp>
        <p:nvSpPr>
          <p:cNvPr id="7" name="Espace réservé du contenu 6">
            <a:extLst>
              <a:ext uri="{FF2B5EF4-FFF2-40B4-BE49-F238E27FC236}">
                <a16:creationId xmlns:a16="http://schemas.microsoft.com/office/drawing/2014/main" id="{6973C8D0-911C-442B-8656-1C1637F662FB}"/>
              </a:ext>
            </a:extLst>
          </p:cNvPr>
          <p:cNvSpPr>
            <a:spLocks noGrp="1"/>
          </p:cNvSpPr>
          <p:nvPr>
            <p:ph idx="1"/>
          </p:nvPr>
        </p:nvSpPr>
        <p:spPr>
          <a:xfrm>
            <a:off x="2423842" y="1647217"/>
            <a:ext cx="8915400" cy="3777622"/>
          </a:xfrm>
        </p:spPr>
        <p:txBody>
          <a:bodyPr>
            <a:normAutofit/>
          </a:bodyPr>
          <a:lstStyle/>
          <a:p>
            <a:r>
              <a:rPr lang="fr-FR" sz="2000" b="1" dirty="0"/>
              <a:t>Nous venons de voir que  Dieu par sa sagesse et sa stratégie a donné la victoire aux enfants d’Israël sur Jéricho ; une ville fermée, fortifiée et barricadée casi imprenable.</a:t>
            </a:r>
          </a:p>
          <a:p>
            <a:endParaRPr lang="fr-FR" b="1" dirty="0"/>
          </a:p>
          <a:p>
            <a:r>
              <a:rPr lang="fr-FR" sz="2000" b="1" dirty="0"/>
              <a:t>Proverbes 1:20 «</a:t>
            </a:r>
            <a:r>
              <a:rPr lang="fr-CA" sz="2000" b="1" dirty="0"/>
              <a:t>¶  La sagesse crie dans les rues, Elle élève sa voix dans les places:</a:t>
            </a:r>
            <a:r>
              <a:rPr lang="fr-FR" sz="2000" b="1" dirty="0"/>
              <a:t> »      </a:t>
            </a:r>
          </a:p>
          <a:p>
            <a:pPr marL="0" indent="0">
              <a:buNone/>
            </a:pPr>
            <a:endParaRPr lang="fr-FR" sz="1200" b="1" dirty="0"/>
          </a:p>
          <a:p>
            <a:r>
              <a:rPr lang="fr-FR" sz="2000" b="1" dirty="0"/>
              <a:t>Proverbes 2:2</a:t>
            </a:r>
          </a:p>
          <a:p>
            <a:pPr marL="400050" lvl="1" indent="0">
              <a:buNone/>
            </a:pPr>
            <a:r>
              <a:rPr lang="fr-FR" sz="1800" b="1" dirty="0"/>
              <a:t> </a:t>
            </a:r>
            <a:r>
              <a:rPr lang="fr-CA" sz="1800" b="1" dirty="0"/>
              <a:t>« Écoute les leçons de la sagesse, efforce-toi de les comprendre. »</a:t>
            </a:r>
          </a:p>
          <a:p>
            <a:pPr marL="0" indent="0">
              <a:buNone/>
            </a:pPr>
            <a:endParaRPr lang="fr-FR" sz="2000" b="1" dirty="0"/>
          </a:p>
          <a:p>
            <a:pPr marL="0" indent="0">
              <a:buNone/>
            </a:pPr>
            <a:endParaRPr lang="fr-FR" sz="2000" b="1" dirty="0"/>
          </a:p>
        </p:txBody>
      </p:sp>
      <p:sp>
        <p:nvSpPr>
          <p:cNvPr id="8" name="Sous-titre 2">
            <a:extLst>
              <a:ext uri="{FF2B5EF4-FFF2-40B4-BE49-F238E27FC236}">
                <a16:creationId xmlns:a16="http://schemas.microsoft.com/office/drawing/2014/main" id="{0A770351-3BE8-4DF9-AA0D-A677F2CA423C}"/>
              </a:ext>
            </a:extLst>
          </p:cNvPr>
          <p:cNvSpPr txBox="1">
            <a:spLocks/>
          </p:cNvSpPr>
          <p:nvPr/>
        </p:nvSpPr>
        <p:spPr>
          <a:xfrm>
            <a:off x="8070983" y="6162280"/>
            <a:ext cx="4046375" cy="658396"/>
          </a:xfrm>
          <a:prstGeom prst="rect">
            <a:avLst/>
          </a:prstGeom>
        </p:spPr>
        <p:txBody>
          <a:bodyPr>
            <a:normAutofit fontScale="925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lgn="ctr"/>
            <a:r>
              <a:rPr lang="fr-CA" sz="1400" b="1" dirty="0"/>
              <a:t>« La victoire est possible pour ceux qui s’appuient sur </a:t>
            </a:r>
            <a:r>
              <a:rPr lang="fr-CA" sz="1400" b="1" u="sng" dirty="0">
                <a:solidFill>
                  <a:schemeClr val="accent1"/>
                </a:solidFill>
              </a:rPr>
              <a:t>la sagesse de Dieu avec foi </a:t>
            </a:r>
            <a:r>
              <a:rPr lang="fr-CA" sz="1400" b="1" dirty="0"/>
              <a:t>»</a:t>
            </a:r>
          </a:p>
          <a:p>
            <a:endParaRPr lang="fr-FR" sz="1400" b="1" dirty="0"/>
          </a:p>
        </p:txBody>
      </p:sp>
    </p:spTree>
    <p:extLst>
      <p:ext uri="{BB962C8B-B14F-4D97-AF65-F5344CB8AC3E}">
        <p14:creationId xmlns:p14="http://schemas.microsoft.com/office/powerpoint/2010/main" val="40892511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B0C48B-9FCD-43FC-B1FA-76F51AC9EABB}"/>
              </a:ext>
            </a:extLst>
          </p:cNvPr>
          <p:cNvSpPr>
            <a:spLocks noGrp="1"/>
          </p:cNvSpPr>
          <p:nvPr>
            <p:ph type="title"/>
          </p:nvPr>
        </p:nvSpPr>
        <p:spPr/>
        <p:txBody>
          <a:bodyPr>
            <a:normAutofit/>
          </a:bodyPr>
          <a:lstStyle/>
          <a:p>
            <a:pPr algn="ctr"/>
            <a:r>
              <a:rPr lang="fr-CA" sz="3200" b="1" dirty="0">
                <a:solidFill>
                  <a:schemeClr val="accent6">
                    <a:lumMod val="75000"/>
                  </a:schemeClr>
                </a:solidFill>
              </a:rPr>
              <a:t>Les applications:  recherchons la sagesse.</a:t>
            </a:r>
            <a:br>
              <a:rPr lang="fr-CA" sz="3200" b="1" dirty="0">
                <a:solidFill>
                  <a:schemeClr val="accent6">
                    <a:lumMod val="75000"/>
                  </a:schemeClr>
                </a:solidFill>
              </a:rPr>
            </a:br>
            <a:r>
              <a:rPr lang="fr-CA" sz="2400" b="1" dirty="0">
                <a:solidFill>
                  <a:schemeClr val="accent6">
                    <a:lumMod val="75000"/>
                  </a:schemeClr>
                </a:solidFill>
              </a:rPr>
              <a:t>« suite »</a:t>
            </a:r>
            <a:endParaRPr lang="fr-FR" sz="3200" dirty="0"/>
          </a:p>
        </p:txBody>
      </p:sp>
      <p:sp>
        <p:nvSpPr>
          <p:cNvPr id="3" name="Espace réservé du contenu 2">
            <a:extLst>
              <a:ext uri="{FF2B5EF4-FFF2-40B4-BE49-F238E27FC236}">
                <a16:creationId xmlns:a16="http://schemas.microsoft.com/office/drawing/2014/main" id="{254C7CC0-DD9B-44F7-94DC-7FF2356A701F}"/>
              </a:ext>
            </a:extLst>
          </p:cNvPr>
          <p:cNvSpPr>
            <a:spLocks noGrp="1"/>
          </p:cNvSpPr>
          <p:nvPr>
            <p:ph idx="1"/>
          </p:nvPr>
        </p:nvSpPr>
        <p:spPr/>
        <p:txBody>
          <a:bodyPr>
            <a:normAutofit/>
          </a:bodyPr>
          <a:lstStyle/>
          <a:p>
            <a:r>
              <a:rPr lang="fr-FR" sz="2400" b="1" dirty="0"/>
              <a:t>Proverbes 3:15-17</a:t>
            </a:r>
          </a:p>
          <a:p>
            <a:pPr marL="400050" lvl="1" indent="0">
              <a:buNone/>
            </a:pPr>
            <a:r>
              <a:rPr lang="fr-FR" sz="2000" b="1" dirty="0"/>
              <a:t>«</a:t>
            </a:r>
            <a:r>
              <a:rPr lang="fr-CA" sz="2000" b="1" dirty="0"/>
              <a:t>La sagesse a plus de valeur que des perles précieuses. On ne peut rien désirer de meilleur. 16  Elle aide l’homme à vivre longtemps, elle lui procure prospérité et honneur. 17  Elle le dirige sur des chemins agréables où il avance en toute sécurité. </a:t>
            </a:r>
            <a:r>
              <a:rPr lang="fr-FR" sz="2000" b="1" dirty="0"/>
              <a:t>  »</a:t>
            </a:r>
            <a:endParaRPr lang="fr-CA" sz="2000" b="1" dirty="0"/>
          </a:p>
          <a:p>
            <a:endParaRPr lang="fr-FR" sz="2400" b="1" dirty="0"/>
          </a:p>
        </p:txBody>
      </p:sp>
    </p:spTree>
    <p:extLst>
      <p:ext uri="{BB962C8B-B14F-4D97-AF65-F5344CB8AC3E}">
        <p14:creationId xmlns:p14="http://schemas.microsoft.com/office/powerpoint/2010/main" val="34433446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9BF436-D89C-4847-B6E9-A38823BDE6EC}"/>
              </a:ext>
            </a:extLst>
          </p:cNvPr>
          <p:cNvSpPr>
            <a:spLocks noGrp="1"/>
          </p:cNvSpPr>
          <p:nvPr>
            <p:ph type="title"/>
          </p:nvPr>
        </p:nvSpPr>
        <p:spPr>
          <a:xfrm>
            <a:off x="2592924" y="624110"/>
            <a:ext cx="8911687" cy="854494"/>
          </a:xfrm>
        </p:spPr>
        <p:txBody>
          <a:bodyPr>
            <a:noAutofit/>
          </a:bodyPr>
          <a:lstStyle/>
          <a:p>
            <a:r>
              <a:rPr lang="fr-CA" sz="2800" b="1" dirty="0">
                <a:solidFill>
                  <a:schemeClr val="accent6">
                    <a:lumMod val="75000"/>
                  </a:schemeClr>
                </a:solidFill>
              </a:rPr>
              <a:t>La croix de Christ: </a:t>
            </a:r>
            <a:r>
              <a:rPr lang="fr-CA" sz="2400" b="1" dirty="0">
                <a:solidFill>
                  <a:schemeClr val="accent6">
                    <a:lumMod val="75000"/>
                  </a:schemeClr>
                </a:solidFill>
              </a:rPr>
              <a:t>la </a:t>
            </a:r>
            <a:r>
              <a:rPr lang="fr-CA" sz="2800" b="1" dirty="0">
                <a:solidFill>
                  <a:schemeClr val="accent6">
                    <a:lumMod val="75000"/>
                  </a:schemeClr>
                </a:solidFill>
              </a:rPr>
              <a:t>sagesse parfaite de Dieu </a:t>
            </a:r>
            <a:br>
              <a:rPr lang="fr-CA" sz="3200" b="1" dirty="0">
                <a:solidFill>
                  <a:schemeClr val="accent6">
                    <a:lumMod val="75000"/>
                  </a:schemeClr>
                </a:solidFill>
              </a:rPr>
            </a:br>
            <a:endParaRPr lang="fr-FR" sz="3200" b="1" dirty="0">
              <a:solidFill>
                <a:schemeClr val="accent6">
                  <a:lumMod val="75000"/>
                </a:schemeClr>
              </a:solidFill>
            </a:endParaRPr>
          </a:p>
        </p:txBody>
      </p:sp>
      <p:sp>
        <p:nvSpPr>
          <p:cNvPr id="3" name="Rectangle 2">
            <a:extLst>
              <a:ext uri="{FF2B5EF4-FFF2-40B4-BE49-F238E27FC236}">
                <a16:creationId xmlns:a16="http://schemas.microsoft.com/office/drawing/2014/main" id="{F8FCC410-EA1B-4C5B-8529-F044354B62DB}"/>
              </a:ext>
            </a:extLst>
          </p:cNvPr>
          <p:cNvSpPr/>
          <p:nvPr/>
        </p:nvSpPr>
        <p:spPr>
          <a:xfrm>
            <a:off x="2226872" y="1478604"/>
            <a:ext cx="9277739" cy="3046988"/>
          </a:xfrm>
          <a:prstGeom prst="rect">
            <a:avLst/>
          </a:prstGeom>
        </p:spPr>
        <p:txBody>
          <a:bodyPr wrap="square">
            <a:spAutoFit/>
          </a:bodyPr>
          <a:lstStyle/>
          <a:p>
            <a:r>
              <a:rPr lang="fr-CA" sz="2400" b="1" dirty="0"/>
              <a:t>1Corinthiens 1:17-25 </a:t>
            </a:r>
          </a:p>
          <a:p>
            <a:endParaRPr lang="fr-CA" sz="2000" b="1" dirty="0"/>
          </a:p>
          <a:p>
            <a:r>
              <a:rPr lang="fr-CA" sz="2400" b="1" dirty="0"/>
              <a:t>« 17 ¶  Ce n’est pas pour baptiser que Christ m’a envoyé, c’est pour annoncer l’Évangile, et cela sans la sagesse du langage, afin que la croix de Christ ne soit pas rendue vaine. 18  </a:t>
            </a:r>
            <a:r>
              <a:rPr lang="fr-CA" sz="2400" b="1" u="sng" dirty="0">
                <a:solidFill>
                  <a:schemeClr val="accent6">
                    <a:lumMod val="75000"/>
                  </a:schemeClr>
                </a:solidFill>
              </a:rPr>
              <a:t>Car la prédication de la croix est une folie pour ceux qui périssent ; mais pour nous qui sommes sauvés elle est une puissance de Dieu. </a:t>
            </a:r>
            <a:endParaRPr lang="fr-FR" sz="2400" b="1" u="sng" dirty="0">
              <a:solidFill>
                <a:schemeClr val="accent6">
                  <a:lumMod val="75000"/>
                </a:schemeClr>
              </a:solidFill>
            </a:endParaRPr>
          </a:p>
        </p:txBody>
      </p:sp>
    </p:spTree>
    <p:extLst>
      <p:ext uri="{BB962C8B-B14F-4D97-AF65-F5344CB8AC3E}">
        <p14:creationId xmlns:p14="http://schemas.microsoft.com/office/powerpoint/2010/main" val="39610187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07D0852-BA75-4B49-9F60-F95AB7774F65}"/>
              </a:ext>
            </a:extLst>
          </p:cNvPr>
          <p:cNvSpPr/>
          <p:nvPr/>
        </p:nvSpPr>
        <p:spPr>
          <a:xfrm>
            <a:off x="2415040" y="1768808"/>
            <a:ext cx="8108301" cy="2308324"/>
          </a:xfrm>
          <a:prstGeom prst="rect">
            <a:avLst/>
          </a:prstGeom>
        </p:spPr>
        <p:txBody>
          <a:bodyPr wrap="square">
            <a:spAutoFit/>
          </a:bodyPr>
          <a:lstStyle/>
          <a:p>
            <a:r>
              <a:rPr lang="fr-CA" sz="2400" b="1" dirty="0">
                <a:solidFill>
                  <a:prstClr val="black"/>
                </a:solidFill>
              </a:rPr>
              <a:t> 20  </a:t>
            </a:r>
            <a:r>
              <a:rPr lang="fr-CA" sz="2400" b="1" u="sng" dirty="0">
                <a:solidFill>
                  <a:prstClr val="black"/>
                </a:solidFill>
                <a:uFill>
                  <a:solidFill>
                    <a:schemeClr val="accent1"/>
                  </a:solidFill>
                </a:uFill>
              </a:rPr>
              <a:t>Où est le sage ? où est le scribe ? où est le raisonneur de ce siècle ? Dieu n’a-t-il pas convaincu de folie la sagesse du monde ? 21  Car puisque le monde, avec sa sagesse, n’a point connu Dieu, il a plu à Dieu dans sa sagesse de sauver les croyants par la folie de la prédication.    </a:t>
            </a:r>
            <a:endParaRPr lang="fr-FR" sz="2400" b="1" u="sng" dirty="0">
              <a:uFill>
                <a:solidFill>
                  <a:schemeClr val="accent1"/>
                </a:solidFill>
              </a:uFill>
            </a:endParaRPr>
          </a:p>
        </p:txBody>
      </p:sp>
      <p:sp>
        <p:nvSpPr>
          <p:cNvPr id="5" name="Titre 4">
            <a:extLst>
              <a:ext uri="{FF2B5EF4-FFF2-40B4-BE49-F238E27FC236}">
                <a16:creationId xmlns:a16="http://schemas.microsoft.com/office/drawing/2014/main" id="{843039EF-19D8-4BC8-8BCA-F3D78D30AEAE}"/>
              </a:ext>
            </a:extLst>
          </p:cNvPr>
          <p:cNvSpPr>
            <a:spLocks noGrp="1"/>
          </p:cNvSpPr>
          <p:nvPr>
            <p:ph type="title"/>
          </p:nvPr>
        </p:nvSpPr>
        <p:spPr/>
        <p:txBody>
          <a:bodyPr>
            <a:normAutofit/>
          </a:bodyPr>
          <a:lstStyle/>
          <a:p>
            <a:r>
              <a:rPr lang="fr-CA" sz="2800" b="1" dirty="0">
                <a:solidFill>
                  <a:schemeClr val="accent6">
                    <a:lumMod val="75000"/>
                  </a:schemeClr>
                </a:solidFill>
              </a:rPr>
              <a:t>La croix de Christ: la</a:t>
            </a:r>
            <a:r>
              <a:rPr lang="fr-CA" sz="2400" b="1" dirty="0">
                <a:solidFill>
                  <a:schemeClr val="accent6">
                    <a:lumMod val="75000"/>
                  </a:schemeClr>
                </a:solidFill>
              </a:rPr>
              <a:t> </a:t>
            </a:r>
            <a:r>
              <a:rPr lang="fr-CA" sz="2800" b="1" dirty="0">
                <a:solidFill>
                  <a:schemeClr val="accent6">
                    <a:lumMod val="75000"/>
                  </a:schemeClr>
                </a:solidFill>
              </a:rPr>
              <a:t>sagesse parfaite de Dieu</a:t>
            </a:r>
            <a:endParaRPr lang="fr-FR" sz="2800" dirty="0"/>
          </a:p>
        </p:txBody>
      </p:sp>
    </p:spTree>
    <p:extLst>
      <p:ext uri="{BB962C8B-B14F-4D97-AF65-F5344CB8AC3E}">
        <p14:creationId xmlns:p14="http://schemas.microsoft.com/office/powerpoint/2010/main" val="31081784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6B4A948-9807-477F-961D-B039E6F12F32}"/>
              </a:ext>
            </a:extLst>
          </p:cNvPr>
          <p:cNvSpPr>
            <a:spLocks noGrp="1"/>
          </p:cNvSpPr>
          <p:nvPr>
            <p:ph type="title"/>
          </p:nvPr>
        </p:nvSpPr>
        <p:spPr>
          <a:xfrm>
            <a:off x="2592925" y="624110"/>
            <a:ext cx="8911687" cy="504894"/>
          </a:xfrm>
        </p:spPr>
        <p:txBody>
          <a:bodyPr>
            <a:normAutofit fontScale="90000"/>
          </a:bodyPr>
          <a:lstStyle/>
          <a:p>
            <a:r>
              <a:rPr lang="fr-FR" b="1">
                <a:solidFill>
                  <a:schemeClr val="accent1"/>
                </a:solidFill>
              </a:rPr>
              <a:t>Conclusion</a:t>
            </a:r>
            <a:endParaRPr lang="fr-FR" b="1" dirty="0">
              <a:solidFill>
                <a:schemeClr val="accent1"/>
              </a:solidFill>
            </a:endParaRPr>
          </a:p>
        </p:txBody>
      </p:sp>
      <p:sp>
        <p:nvSpPr>
          <p:cNvPr id="3" name="Espace réservé du contenu 2">
            <a:extLst>
              <a:ext uri="{FF2B5EF4-FFF2-40B4-BE49-F238E27FC236}">
                <a16:creationId xmlns:a16="http://schemas.microsoft.com/office/drawing/2014/main" id="{B6B3B1C7-AE15-412C-B880-66E8E2A145A4}"/>
              </a:ext>
            </a:extLst>
          </p:cNvPr>
          <p:cNvSpPr>
            <a:spLocks noGrp="1"/>
          </p:cNvSpPr>
          <p:nvPr>
            <p:ph idx="1"/>
          </p:nvPr>
        </p:nvSpPr>
        <p:spPr>
          <a:xfrm>
            <a:off x="2719841" y="1256523"/>
            <a:ext cx="8915400" cy="3777622"/>
          </a:xfrm>
        </p:spPr>
        <p:txBody>
          <a:bodyPr>
            <a:normAutofit fontScale="92500" lnSpcReduction="20000"/>
          </a:bodyPr>
          <a:lstStyle/>
          <a:p>
            <a:r>
              <a:rPr lang="fr-FR" sz="2000" b="1" dirty="0"/>
              <a:t>Hébreux 11:30 </a:t>
            </a:r>
          </a:p>
          <a:p>
            <a:pPr marL="400050" lvl="1" indent="0">
              <a:buNone/>
            </a:pPr>
            <a:r>
              <a:rPr lang="fr-FR" sz="1800" b="1" dirty="0"/>
              <a:t>« </a:t>
            </a:r>
            <a:r>
              <a:rPr lang="fr-CA" sz="1800" b="1" u="sng" dirty="0">
                <a:uFill>
                  <a:solidFill>
                    <a:schemeClr val="accent1"/>
                  </a:solidFill>
                </a:uFill>
              </a:rPr>
              <a:t>C’est par la foi que les murailles de Jéricho tombèrent</a:t>
            </a:r>
            <a:r>
              <a:rPr lang="fr-CA" sz="1800" b="1" dirty="0"/>
              <a:t>, après qu’on en eut fait le tour pendant sept jours.</a:t>
            </a:r>
            <a:r>
              <a:rPr lang="fr-FR" sz="1800" b="1" dirty="0"/>
              <a:t> »</a:t>
            </a:r>
          </a:p>
          <a:p>
            <a:r>
              <a:rPr lang="fr-FR" sz="2000" b="1" i="1" dirty="0">
                <a:solidFill>
                  <a:schemeClr val="tx1"/>
                </a:solidFill>
              </a:rPr>
              <a:t>Proverbes 3 :7 </a:t>
            </a:r>
          </a:p>
          <a:p>
            <a:pPr marL="400050" lvl="1" indent="0">
              <a:buNone/>
            </a:pPr>
            <a:r>
              <a:rPr lang="fr-FR" sz="2000" b="1" i="1" dirty="0"/>
              <a:t> </a:t>
            </a:r>
            <a:r>
              <a:rPr lang="fr-FR" sz="1800" b="1" i="1" dirty="0"/>
              <a:t>« </a:t>
            </a:r>
            <a:r>
              <a:rPr lang="fr-FR" sz="1800" b="1" i="1" u="sng" dirty="0">
                <a:uFill>
                  <a:solidFill>
                    <a:schemeClr val="accent1"/>
                  </a:solidFill>
                </a:uFill>
              </a:rPr>
              <a:t>Ne sois point sage à tes propres yeux</a:t>
            </a:r>
            <a:r>
              <a:rPr lang="fr-FR" sz="1800" b="1" i="1" dirty="0"/>
              <a:t>,….» </a:t>
            </a:r>
          </a:p>
          <a:p>
            <a:pPr marL="400050" lvl="1" indent="0">
              <a:buNone/>
            </a:pPr>
            <a:endParaRPr lang="fr-FR" sz="1800" b="1" i="1" dirty="0"/>
          </a:p>
          <a:p>
            <a:r>
              <a:rPr lang="fr-FR" i="1" dirty="0"/>
              <a:t> </a:t>
            </a:r>
            <a:r>
              <a:rPr lang="fr-FR" b="1" dirty="0"/>
              <a:t>Proverbes 3 :5-6 ceci :</a:t>
            </a:r>
          </a:p>
          <a:p>
            <a:pPr marL="400050" lvl="1" indent="0">
              <a:buNone/>
            </a:pPr>
            <a:r>
              <a:rPr lang="fr-FR" b="1" dirty="0"/>
              <a:t> « </a:t>
            </a:r>
            <a:r>
              <a:rPr lang="fr-FR" b="1" u="heavy" dirty="0">
                <a:uFill>
                  <a:solidFill>
                    <a:schemeClr val="accent1"/>
                  </a:solidFill>
                </a:uFill>
              </a:rPr>
              <a:t>Confie-toi en l’Eternel de tout ton cœur</a:t>
            </a:r>
            <a:r>
              <a:rPr lang="fr-FR" b="1" dirty="0"/>
              <a:t>, Et ne t’appuie pas sur ta sagesse ; 6 Reconnais-le dans toutes tes voies, Et il aplanira tes sentiers ». </a:t>
            </a:r>
          </a:p>
          <a:p>
            <a:endParaRPr lang="fr-FR" sz="2000" b="1" dirty="0"/>
          </a:p>
          <a:p>
            <a:pPr marL="0" indent="0">
              <a:buNone/>
            </a:pPr>
            <a:r>
              <a:rPr lang="fr-FR" sz="3000" b="1" dirty="0">
                <a:solidFill>
                  <a:schemeClr val="accent6">
                    <a:lumMod val="75000"/>
                  </a:schemeClr>
                </a:solidFill>
              </a:rPr>
              <a:t>Ayons foi en la sagesse de Dieu !</a:t>
            </a:r>
          </a:p>
          <a:p>
            <a:endParaRPr lang="fr-FR" sz="2000" b="1" dirty="0"/>
          </a:p>
        </p:txBody>
      </p:sp>
      <p:sp>
        <p:nvSpPr>
          <p:cNvPr id="6" name="Sous-titre 2">
            <a:extLst>
              <a:ext uri="{FF2B5EF4-FFF2-40B4-BE49-F238E27FC236}">
                <a16:creationId xmlns:a16="http://schemas.microsoft.com/office/drawing/2014/main" id="{AF9C9596-3B58-4B3B-AC5D-6D698F626392}"/>
              </a:ext>
            </a:extLst>
          </p:cNvPr>
          <p:cNvSpPr txBox="1">
            <a:spLocks/>
          </p:cNvSpPr>
          <p:nvPr/>
        </p:nvSpPr>
        <p:spPr>
          <a:xfrm>
            <a:off x="8070983" y="6162280"/>
            <a:ext cx="4046375" cy="658396"/>
          </a:xfrm>
          <a:prstGeom prst="rect">
            <a:avLst/>
          </a:prstGeom>
        </p:spPr>
        <p:txBody>
          <a:bodyPr>
            <a:normAutofit fontScale="925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lgn="ctr"/>
            <a:r>
              <a:rPr lang="fr-CA" sz="1400" b="1" dirty="0"/>
              <a:t>« La victoire est possible pour ceux qui s’appuient sur </a:t>
            </a:r>
            <a:r>
              <a:rPr lang="fr-CA" sz="1400" b="1" u="sng" dirty="0">
                <a:solidFill>
                  <a:schemeClr val="accent1"/>
                </a:solidFill>
              </a:rPr>
              <a:t>la sagesse de Dieu avec foi </a:t>
            </a:r>
            <a:r>
              <a:rPr lang="fr-CA" sz="1400" b="1" dirty="0"/>
              <a:t>»</a:t>
            </a:r>
          </a:p>
          <a:p>
            <a:endParaRPr lang="fr-FR" sz="1400" b="1" dirty="0"/>
          </a:p>
        </p:txBody>
      </p:sp>
    </p:spTree>
    <p:extLst>
      <p:ext uri="{BB962C8B-B14F-4D97-AF65-F5344CB8AC3E}">
        <p14:creationId xmlns:p14="http://schemas.microsoft.com/office/powerpoint/2010/main" val="1644625476"/>
      </p:ext>
    </p:extLst>
  </p:cSld>
  <p:clrMapOvr>
    <a:overrideClrMapping bg1="lt1" tx1="dk1" bg2="lt2" tx2="dk2" accent1="accent1" accent2="accent2" accent3="accent3" accent4="accent4" accent5="accent5" accent6="accent6" hlink="hlink" folHlink="folHlink"/>
  </p:clrMapOvr>
</p:sld>
</file>

<file path=ppt/theme/theme1.xml><?xml version="1.0" encoding="utf-8"?>
<a:theme xmlns:a="http://schemas.openxmlformats.org/drawingml/2006/main" name="Brin">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themeOverride>
</file>

<file path=docProps/app.xml><?xml version="1.0" encoding="utf-8"?>
<Properties xmlns="http://schemas.openxmlformats.org/officeDocument/2006/extended-properties" xmlns:vt="http://schemas.openxmlformats.org/officeDocument/2006/docPropsVTypes">
  <Template/>
  <TotalTime>1125</TotalTime>
  <Words>574</Words>
  <Application>Microsoft Office PowerPoint</Application>
  <PresentationFormat>Grand écran</PresentationFormat>
  <Paragraphs>106</Paragraphs>
  <Slides>18</Slides>
  <Notes>1</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18</vt:i4>
      </vt:variant>
    </vt:vector>
  </HeadingPairs>
  <TitlesOfParts>
    <vt:vector size="25" baseType="lpstr">
      <vt:lpstr>Arial</vt:lpstr>
      <vt:lpstr>Calibri</vt:lpstr>
      <vt:lpstr>Century Gothic</vt:lpstr>
      <vt:lpstr>Gautami</vt:lpstr>
      <vt:lpstr>Wingdings</vt:lpstr>
      <vt:lpstr>Wingdings 3</vt:lpstr>
      <vt:lpstr>Brin</vt:lpstr>
      <vt:lpstr>Une nouvelle sagesse</vt:lpstr>
      <vt:lpstr>Présentation PowerPoint</vt:lpstr>
      <vt:lpstr>Présentation PowerPoint</vt:lpstr>
      <vt:lpstr>Présentation PowerPoint</vt:lpstr>
      <vt:lpstr>Présentation PowerPoint</vt:lpstr>
      <vt:lpstr>UNE FOI  CONFIANTE</vt:lpstr>
      <vt:lpstr>UNE FOI  CONFIANTE  «SUITE  »</vt:lpstr>
      <vt:lpstr>UNE FOI  PERSÉVÉRANTE   </vt:lpstr>
      <vt:lpstr>UNE FOI  PERSÉVÉRANTE  « SUITE  »</vt:lpstr>
      <vt:lpstr>UNE FOI  OBÉISSANTE</vt:lpstr>
      <vt:lpstr>UNE FOI  OBÉISSANTE  « SUITE  »</vt:lpstr>
      <vt:lpstr>UNE FOI AUDACIEUSE </vt:lpstr>
      <vt:lpstr>UNE FOI AUDACIEUSE « SUITE»</vt:lpstr>
      <vt:lpstr>Les applications:  recherchons la sagesse.</vt:lpstr>
      <vt:lpstr>Les applications:  recherchons la sagesse. « suite »</vt:lpstr>
      <vt:lpstr>La croix de Christ: la sagesse parfaite de Dieu  </vt:lpstr>
      <vt:lpstr>La croix de Christ: la sagesse parfaite de Dieu</vt:lpstr>
      <vt:lpstr>Conclusion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Une nouvelle sagesse</dc:title>
  <dc:creator>Adama Dicko</dc:creator>
  <cp:lastModifiedBy>Guillaume Plourde</cp:lastModifiedBy>
  <cp:revision>98</cp:revision>
  <cp:lastPrinted>2019-02-17T14:14:06Z</cp:lastPrinted>
  <dcterms:created xsi:type="dcterms:W3CDTF">2019-02-15T00:17:00Z</dcterms:created>
  <dcterms:modified xsi:type="dcterms:W3CDTF">2019-02-17T15:31:28Z</dcterms:modified>
</cp:coreProperties>
</file>