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8" r:id="rId3"/>
    <p:sldId id="279" r:id="rId4"/>
    <p:sldId id="280" r:id="rId5"/>
    <p:sldId id="257" r:id="rId6"/>
    <p:sldId id="261" r:id="rId7"/>
    <p:sldId id="258" r:id="rId8"/>
    <p:sldId id="259" r:id="rId9"/>
    <p:sldId id="260" r:id="rId10"/>
    <p:sldId id="262" r:id="rId11"/>
    <p:sldId id="263" r:id="rId12"/>
    <p:sldId id="264" r:id="rId13"/>
    <p:sldId id="265" r:id="rId14"/>
    <p:sldId id="266" r:id="rId15"/>
    <p:sldId id="267" r:id="rId16"/>
    <p:sldId id="268" r:id="rId17"/>
    <p:sldId id="269" r:id="rId18"/>
    <p:sldId id="282" r:id="rId19"/>
    <p:sldId id="270" r:id="rId20"/>
    <p:sldId id="271" r:id="rId21"/>
    <p:sldId id="281" r:id="rId22"/>
    <p:sldId id="272" r:id="rId23"/>
    <p:sldId id="273" r:id="rId24"/>
    <p:sldId id="274" r:id="rId25"/>
    <p:sldId id="275" r:id="rId26"/>
    <p:sldId id="277" r:id="rId27"/>
    <p:sldId id="276" r:id="rId28"/>
    <p:sldId id="285" r:id="rId29"/>
    <p:sldId id="284" r:id="rId30"/>
    <p:sldId id="286" r:id="rId31"/>
    <p:sldId id="283"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40618A-0CE4-4BA5-A909-40DE9CF69C0A}" v="823" dt="2019-02-24T11:48:32.0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dirty="0"/>
              <a:t>2/24/2019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2/24/2019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2/24/2019</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‹n°›</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373FA-25C6-4797-932A-7B4DD51F1742}"/>
              </a:ext>
            </a:extLst>
          </p:cNvPr>
          <p:cNvSpPr>
            <a:spLocks noGrp="1"/>
          </p:cNvSpPr>
          <p:nvPr>
            <p:ph type="ctrTitle"/>
          </p:nvPr>
        </p:nvSpPr>
        <p:spPr/>
        <p:txBody>
          <a:bodyPr/>
          <a:lstStyle/>
          <a:p>
            <a:endParaRPr lang="en-CA" dirty="0"/>
          </a:p>
        </p:txBody>
      </p:sp>
      <p:sp>
        <p:nvSpPr>
          <p:cNvPr id="3" name="Subtitle 2">
            <a:extLst>
              <a:ext uri="{FF2B5EF4-FFF2-40B4-BE49-F238E27FC236}">
                <a16:creationId xmlns:a16="http://schemas.microsoft.com/office/drawing/2014/main" id="{B950C109-147E-4CC3-9494-48E481EA14DA}"/>
              </a:ext>
            </a:extLst>
          </p:cNvPr>
          <p:cNvSpPr>
            <a:spLocks noGrp="1"/>
          </p:cNvSpPr>
          <p:nvPr>
            <p:ph type="subTitle" idx="1"/>
          </p:nvPr>
        </p:nvSpPr>
        <p:spPr/>
        <p:txBody>
          <a:bodyPr/>
          <a:lstStyle/>
          <a:p>
            <a:endParaRPr lang="en-CA"/>
          </a:p>
        </p:txBody>
      </p:sp>
      <p:pic>
        <p:nvPicPr>
          <p:cNvPr id="4" name="Picture 2">
            <a:extLst>
              <a:ext uri="{FF2B5EF4-FFF2-40B4-BE49-F238E27FC236}">
                <a16:creationId xmlns:a16="http://schemas.microsoft.com/office/drawing/2014/main" id="{6FDDAFF0-F27A-49F0-9E50-3661152307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9180"/>
          <a:stretch/>
        </p:blipFill>
        <p:spPr bwMode="auto">
          <a:xfrm>
            <a:off x="563568" y="643467"/>
            <a:ext cx="10905066"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44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03D63-379D-4547-96B3-A34C5912EF26}"/>
              </a:ext>
            </a:extLst>
          </p:cNvPr>
          <p:cNvSpPr>
            <a:spLocks noGrp="1"/>
          </p:cNvSpPr>
          <p:nvPr>
            <p:ph type="title"/>
          </p:nvPr>
        </p:nvSpPr>
        <p:spPr>
          <a:xfrm>
            <a:off x="646111" y="452718"/>
            <a:ext cx="9404723" cy="1400530"/>
          </a:xfrm>
        </p:spPr>
        <p:txBody>
          <a:bodyPr/>
          <a:lstStyle/>
          <a:p>
            <a:r>
              <a:rPr lang="en-US" sz="3600">
                <a:latin typeface="Arial" panose="020B0604020202020204" pitchFamily="34" charset="0"/>
                <a:cs typeface="Arial" panose="020B0604020202020204" pitchFamily="34" charset="0"/>
              </a:rPr>
              <a:t>2019, La Meilleure Ann</a:t>
            </a:r>
            <a:r>
              <a:rPr lang="fr-CA" sz="3600">
                <a:latin typeface="Arial" panose="020B0604020202020204" pitchFamily="34" charset="0"/>
                <a:cs typeface="Arial" panose="020B0604020202020204" pitchFamily="34" charset="0"/>
              </a:rPr>
              <a:t>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3D1888D-FA3B-4C45-A43E-4836A966DC2F}"/>
              </a:ext>
            </a:extLst>
          </p:cNvPr>
          <p:cNvSpPr>
            <a:spLocks noGrp="1"/>
          </p:cNvSpPr>
          <p:nvPr>
            <p:ph idx="1"/>
          </p:nvPr>
        </p:nvSpPr>
        <p:spPr>
          <a:xfrm>
            <a:off x="367645" y="1696826"/>
            <a:ext cx="11623250" cy="5043340"/>
          </a:xfrm>
        </p:spPr>
        <p:txBody>
          <a:bodyPr>
            <a:normAutofit/>
          </a:bodyPr>
          <a:lstStyle/>
          <a:p>
            <a:pPr marL="0" indent="0">
              <a:buNone/>
            </a:pPr>
            <a:r>
              <a:rPr lang="fr-CA" sz="3200" dirty="0">
                <a:latin typeface="Arial" panose="020B0604020202020204" pitchFamily="34" charset="0"/>
                <a:cs typeface="Arial" panose="020B0604020202020204" pitchFamily="34" charset="0"/>
              </a:rPr>
              <a:t>La vie abondante dans la plénitude de l’Esprit est caractérisée par:</a:t>
            </a:r>
          </a:p>
          <a:p>
            <a:r>
              <a:rPr lang="fr-CA" sz="3200" dirty="0">
                <a:solidFill>
                  <a:srgbClr val="FFFF00"/>
                </a:solidFill>
                <a:latin typeface="Arial" panose="020B0604020202020204" pitchFamily="34" charset="0"/>
                <a:cs typeface="Arial" panose="020B0604020202020204" pitchFamily="34" charset="0"/>
              </a:rPr>
              <a:t>L’Adoration </a:t>
            </a:r>
            <a:r>
              <a:rPr lang="fr-CA" sz="3200" dirty="0">
                <a:latin typeface="Arial" panose="020B0604020202020204" pitchFamily="34" charset="0"/>
                <a:cs typeface="Arial" panose="020B0604020202020204" pitchFamily="34" charset="0"/>
              </a:rPr>
              <a:t>en Esprit…envers Dieu.    </a:t>
            </a:r>
            <a:r>
              <a:rPr lang="fr-CA" sz="2800" dirty="0" err="1">
                <a:latin typeface="Arial" panose="020B0604020202020204" pitchFamily="34" charset="0"/>
                <a:cs typeface="Arial" panose="020B0604020202020204" pitchFamily="34" charset="0"/>
              </a:rPr>
              <a:t>Jn</a:t>
            </a:r>
            <a:r>
              <a:rPr lang="fr-CA" sz="2800" dirty="0">
                <a:latin typeface="Arial" panose="020B0604020202020204" pitchFamily="34" charset="0"/>
                <a:cs typeface="Arial" panose="020B0604020202020204" pitchFamily="34" charset="0"/>
              </a:rPr>
              <a:t> 4.</a:t>
            </a:r>
          </a:p>
          <a:p>
            <a:r>
              <a:rPr lang="fr-CA" sz="2800" dirty="0">
                <a:solidFill>
                  <a:srgbClr val="FFFF00"/>
                </a:solidFill>
                <a:latin typeface="Arial" panose="020B0604020202020204" pitchFamily="34" charset="0"/>
                <a:cs typeface="Arial" panose="020B0604020202020204" pitchFamily="34" charset="0"/>
              </a:rPr>
              <a:t>La Prière </a:t>
            </a:r>
            <a:r>
              <a:rPr lang="fr-CA" sz="2800" dirty="0">
                <a:latin typeface="Arial" panose="020B0604020202020204" pitchFamily="34" charset="0"/>
                <a:cs typeface="Arial" panose="020B0604020202020204" pitchFamily="34" charset="0"/>
              </a:rPr>
              <a:t>par l’Esprit…envers Dieu et envers les autres.  </a:t>
            </a:r>
            <a:r>
              <a:rPr lang="fr-CA" sz="2800" dirty="0" err="1">
                <a:latin typeface="Arial" panose="020B0604020202020204" pitchFamily="34" charset="0"/>
                <a:cs typeface="Arial" panose="020B0604020202020204" pitchFamily="34" charset="0"/>
              </a:rPr>
              <a:t>Ép</a:t>
            </a:r>
            <a:r>
              <a:rPr lang="fr-CA" sz="2800" dirty="0">
                <a:latin typeface="Arial" panose="020B0604020202020204" pitchFamily="34" charset="0"/>
                <a:cs typeface="Arial" panose="020B0604020202020204" pitchFamily="34" charset="0"/>
              </a:rPr>
              <a:t> 6</a:t>
            </a:r>
          </a:p>
          <a:p>
            <a:r>
              <a:rPr lang="fr-CA" sz="3200" dirty="0">
                <a:solidFill>
                  <a:srgbClr val="FFFF00"/>
                </a:solidFill>
                <a:latin typeface="Arial" panose="020B0604020202020204" pitchFamily="34" charset="0"/>
                <a:cs typeface="Arial" panose="020B0604020202020204" pitchFamily="34" charset="0"/>
              </a:rPr>
              <a:t>Le Service </a:t>
            </a:r>
            <a:r>
              <a:rPr lang="fr-CA" sz="3200" dirty="0">
                <a:latin typeface="Arial" panose="020B0604020202020204" pitchFamily="34" charset="0"/>
                <a:cs typeface="Arial" panose="020B0604020202020204" pitchFamily="34" charset="0"/>
              </a:rPr>
              <a:t>par les </a:t>
            </a:r>
            <a:r>
              <a:rPr lang="fr-CA" sz="3200" dirty="0">
                <a:solidFill>
                  <a:srgbClr val="FFFF00"/>
                </a:solidFill>
                <a:latin typeface="Arial" panose="020B0604020202020204" pitchFamily="34" charset="0"/>
                <a:cs typeface="Arial" panose="020B0604020202020204" pitchFamily="34" charset="0"/>
              </a:rPr>
              <a:t>dons </a:t>
            </a:r>
            <a:r>
              <a:rPr lang="fr-CA" sz="3200" dirty="0">
                <a:latin typeface="Arial" panose="020B0604020202020204" pitchFamily="34" charset="0"/>
                <a:cs typeface="Arial" panose="020B0604020202020204" pitchFamily="34" charset="0"/>
              </a:rPr>
              <a:t>de l’Esprit…envers les autres. </a:t>
            </a:r>
            <a:r>
              <a:rPr lang="fr-CA" sz="2800" dirty="0">
                <a:latin typeface="Arial" panose="020B0604020202020204" pitchFamily="34" charset="0"/>
                <a:cs typeface="Arial" panose="020B0604020202020204" pitchFamily="34" charset="0"/>
              </a:rPr>
              <a:t>1Co 12</a:t>
            </a:r>
          </a:p>
          <a:p>
            <a:r>
              <a:rPr lang="fr-CA" sz="3200" dirty="0">
                <a:solidFill>
                  <a:srgbClr val="FFFF00"/>
                </a:solidFill>
                <a:latin typeface="Arial" panose="020B0604020202020204" pitchFamily="34" charset="0"/>
                <a:cs typeface="Arial" panose="020B0604020202020204" pitchFamily="34" charset="0"/>
              </a:rPr>
              <a:t>Le Fruit </a:t>
            </a:r>
            <a:r>
              <a:rPr lang="fr-CA" sz="3200" dirty="0">
                <a:latin typeface="Arial" panose="020B0604020202020204" pitchFamily="34" charset="0"/>
                <a:cs typeface="Arial" panose="020B0604020202020204" pitchFamily="34" charset="0"/>
              </a:rPr>
              <a:t>de l’Esprit…envers soi-même.  </a:t>
            </a:r>
            <a:r>
              <a:rPr lang="fr-CA" sz="2800" dirty="0">
                <a:latin typeface="Arial" panose="020B0604020202020204" pitchFamily="34" charset="0"/>
                <a:cs typeface="Arial" panose="020B0604020202020204" pitchFamily="34" charset="0"/>
              </a:rPr>
              <a:t>Ga 5.</a:t>
            </a:r>
          </a:p>
          <a:p>
            <a:pPr marL="0" indent="0">
              <a:buNone/>
            </a:pPr>
            <a:r>
              <a:rPr lang="fr-CA" sz="2800" dirty="0">
                <a:latin typeface="Arial" panose="020B0604020202020204" pitchFamily="34" charset="0"/>
                <a:cs typeface="Arial" panose="020B0604020202020204" pitchFamily="34" charset="0"/>
              </a:rPr>
              <a:t>Amour, joie, paix, patience, bonté, bienveillance, fidélité, douceur, maîtrise de soi.                                                       </a:t>
            </a:r>
            <a:endParaRPr lang="en-C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7218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03D63-379D-4547-96B3-A34C5912EF26}"/>
              </a:ext>
            </a:extLst>
          </p:cNvPr>
          <p:cNvSpPr>
            <a:spLocks noGrp="1"/>
          </p:cNvSpPr>
          <p:nvPr>
            <p:ph type="title"/>
          </p:nvPr>
        </p:nvSpPr>
        <p:spPr/>
        <p:txBody>
          <a:bodyPr/>
          <a:lstStyle/>
          <a:p>
            <a:r>
              <a:rPr lang="en-US" sz="3600" dirty="0">
                <a:latin typeface="Arial" panose="020B0604020202020204" pitchFamily="34" charset="0"/>
                <a:cs typeface="Arial" panose="020B0604020202020204" pitchFamily="34" charset="0"/>
              </a:rPr>
              <a:t>2019, La </a:t>
            </a:r>
            <a:r>
              <a:rPr lang="en-US" sz="3600" dirty="0" err="1">
                <a:latin typeface="Arial" panose="020B0604020202020204" pitchFamily="34" charset="0"/>
                <a:cs typeface="Arial" panose="020B0604020202020204" pitchFamily="34" charset="0"/>
              </a:rPr>
              <a:t>Meilleure</a:t>
            </a:r>
            <a:r>
              <a:rPr lang="en-US" sz="3600" dirty="0">
                <a:latin typeface="Arial" panose="020B0604020202020204" pitchFamily="34" charset="0"/>
                <a:cs typeface="Arial" panose="020B0604020202020204" pitchFamily="34" charset="0"/>
              </a:rPr>
              <a:t> Ann</a:t>
            </a:r>
            <a:r>
              <a:rPr lang="fr-CA" sz="3600" dirty="0" err="1">
                <a:latin typeface="Arial" panose="020B0604020202020204" pitchFamily="34" charset="0"/>
                <a:cs typeface="Arial" panose="020B0604020202020204" pitchFamily="34" charset="0"/>
              </a:rPr>
              <a:t>ée</a:t>
            </a:r>
            <a:r>
              <a:rPr lang="fr-CA" sz="3600" dirty="0">
                <a:latin typeface="Arial" panose="020B0604020202020204" pitchFamily="34" charset="0"/>
                <a:cs typeface="Arial" panose="020B0604020202020204" pitchFamily="34" charset="0"/>
              </a:rPr>
              <a:t>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3D1888D-FA3B-4C45-A43E-4836A966DC2F}"/>
              </a:ext>
            </a:extLst>
          </p:cNvPr>
          <p:cNvSpPr>
            <a:spLocks noGrp="1"/>
          </p:cNvSpPr>
          <p:nvPr>
            <p:ph idx="1"/>
          </p:nvPr>
        </p:nvSpPr>
        <p:spPr>
          <a:xfrm>
            <a:off x="367645" y="1329179"/>
            <a:ext cx="11350879" cy="5410987"/>
          </a:xfrm>
        </p:spPr>
        <p:txBody>
          <a:bodyPr>
            <a:noAutofit/>
          </a:bodyPr>
          <a:lstStyle/>
          <a:p>
            <a:pPr marL="0" indent="0">
              <a:buNone/>
            </a:pPr>
            <a:r>
              <a:rPr lang="fr-CA" sz="3200" dirty="0">
                <a:latin typeface="Arial" panose="020B0604020202020204" pitchFamily="34" charset="0"/>
                <a:cs typeface="Arial" panose="020B0604020202020204" pitchFamily="34" charset="0"/>
              </a:rPr>
              <a:t>La vie abondante dans la plénitude de l’Esprit est caractérisée par:</a:t>
            </a:r>
          </a:p>
          <a:p>
            <a:r>
              <a:rPr lang="fr-CA" sz="3200" dirty="0">
                <a:latin typeface="Arial" panose="020B0604020202020204" pitchFamily="34" charset="0"/>
                <a:cs typeface="Arial" panose="020B0604020202020204" pitchFamily="34" charset="0"/>
              </a:rPr>
              <a:t>La </a:t>
            </a:r>
            <a:r>
              <a:rPr lang="fr-CA" sz="3200" dirty="0">
                <a:solidFill>
                  <a:srgbClr val="FFFF00"/>
                </a:solidFill>
                <a:latin typeface="Arial" panose="020B0604020202020204" pitchFamily="34" charset="0"/>
                <a:cs typeface="Arial" panose="020B0604020202020204" pitchFamily="34" charset="0"/>
              </a:rPr>
              <a:t>Victoire</a:t>
            </a:r>
            <a:r>
              <a:rPr lang="fr-CA" sz="3200" dirty="0">
                <a:latin typeface="Arial" panose="020B0604020202020204" pitchFamily="34" charset="0"/>
                <a:cs typeface="Arial" panose="020B0604020202020204" pitchFamily="34" charset="0"/>
              </a:rPr>
              <a:t> par la </a:t>
            </a:r>
            <a:r>
              <a:rPr lang="fr-CA" sz="3200" dirty="0">
                <a:solidFill>
                  <a:srgbClr val="FFFF00"/>
                </a:solidFill>
                <a:latin typeface="Arial" panose="020B0604020202020204" pitchFamily="34" charset="0"/>
                <a:cs typeface="Arial" panose="020B0604020202020204" pitchFamily="34" charset="0"/>
              </a:rPr>
              <a:t>puissance</a:t>
            </a:r>
            <a:r>
              <a:rPr lang="fr-CA" sz="3200" dirty="0">
                <a:latin typeface="Arial" panose="020B0604020202020204" pitchFamily="34" charset="0"/>
                <a:cs typeface="Arial" panose="020B0604020202020204" pitchFamily="34" charset="0"/>
              </a:rPr>
              <a:t> de l’Esprit: </a:t>
            </a:r>
          </a:p>
          <a:p>
            <a:pPr marL="0" indent="0">
              <a:buNone/>
            </a:pPr>
            <a:r>
              <a:rPr lang="fr-CA" sz="3200" dirty="0">
                <a:latin typeface="Arial" panose="020B0604020202020204" pitchFamily="34" charset="0"/>
                <a:cs typeface="Arial" panose="020B0604020202020204" pitchFamily="34" charset="0"/>
              </a:rPr>
              <a:t> -sur les œuvres de la </a:t>
            </a:r>
            <a:r>
              <a:rPr lang="fr-CA" sz="3200" dirty="0">
                <a:solidFill>
                  <a:srgbClr val="FFFF00"/>
                </a:solidFill>
                <a:latin typeface="Arial" panose="020B0604020202020204" pitchFamily="34" charset="0"/>
                <a:cs typeface="Arial" panose="020B0604020202020204" pitchFamily="34" charset="0"/>
              </a:rPr>
              <a:t>chair</a:t>
            </a:r>
            <a:r>
              <a:rPr lang="fr-CA" sz="3200" dirty="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Ga 5, Ro 8.</a:t>
            </a:r>
          </a:p>
          <a:p>
            <a:pPr marL="0" indent="0">
              <a:buNone/>
            </a:pPr>
            <a:r>
              <a:rPr lang="fr-CA" sz="2800" dirty="0">
                <a:latin typeface="Arial" panose="020B0604020202020204" pitchFamily="34" charset="0"/>
                <a:cs typeface="Arial" panose="020B0604020202020204" pitchFamily="34" charset="0"/>
              </a:rPr>
              <a:t>Immoralité, impureté, débauche, idolâtrie, magie, haines, querelles, jalousies, colères, rivalités, divisions, etc…</a:t>
            </a:r>
          </a:p>
          <a:p>
            <a:pPr marL="0" indent="0">
              <a:buNone/>
            </a:pPr>
            <a:r>
              <a:rPr lang="fr-CA" sz="3200" dirty="0">
                <a:latin typeface="Arial" panose="020B0604020202020204" pitchFamily="34" charset="0"/>
                <a:cs typeface="Arial" panose="020B0604020202020204" pitchFamily="34" charset="0"/>
              </a:rPr>
              <a:t> -sur le </a:t>
            </a:r>
            <a:r>
              <a:rPr lang="fr-CA" sz="3200" dirty="0">
                <a:solidFill>
                  <a:srgbClr val="FFFF00"/>
                </a:solidFill>
                <a:latin typeface="Arial" panose="020B0604020202020204" pitchFamily="34" charset="0"/>
                <a:cs typeface="Arial" panose="020B0604020202020204" pitchFamily="34" charset="0"/>
              </a:rPr>
              <a:t>monde</a:t>
            </a:r>
            <a:r>
              <a:rPr lang="fr-CA" sz="3200" dirty="0">
                <a:latin typeface="Arial" panose="020B0604020202020204" pitchFamily="34" charset="0"/>
                <a:cs typeface="Arial" panose="020B0604020202020204" pitchFamily="34" charset="0"/>
              </a:rPr>
              <a:t> et le </a:t>
            </a:r>
            <a:r>
              <a:rPr lang="fr-CA" sz="3200" dirty="0">
                <a:solidFill>
                  <a:srgbClr val="FFFF00"/>
                </a:solidFill>
                <a:latin typeface="Arial" panose="020B0604020202020204" pitchFamily="34" charset="0"/>
                <a:cs typeface="Arial" panose="020B0604020202020204" pitchFamily="34" charset="0"/>
              </a:rPr>
              <a:t>diable</a:t>
            </a:r>
            <a:r>
              <a:rPr lang="fr-CA" sz="3200" dirty="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2Co 10; 1Jn; </a:t>
            </a:r>
            <a:r>
              <a:rPr lang="fr-CA" sz="2800" dirty="0" err="1">
                <a:latin typeface="Arial" panose="020B0604020202020204" pitchFamily="34" charset="0"/>
                <a:cs typeface="Arial" panose="020B0604020202020204" pitchFamily="34" charset="0"/>
              </a:rPr>
              <a:t>Ép</a:t>
            </a:r>
            <a:r>
              <a:rPr lang="fr-CA" sz="2800" dirty="0">
                <a:latin typeface="Arial" panose="020B0604020202020204" pitchFamily="34" charset="0"/>
                <a:cs typeface="Arial" panose="020B0604020202020204" pitchFamily="34" charset="0"/>
              </a:rPr>
              <a:t> 6. </a:t>
            </a:r>
          </a:p>
          <a:p>
            <a:pPr marL="0" indent="0">
              <a:buNone/>
            </a:pPr>
            <a:r>
              <a:rPr lang="fr-CA" sz="3200" dirty="0">
                <a:latin typeface="Arial" panose="020B0604020202020204" pitchFamily="34" charset="0"/>
                <a:cs typeface="Arial" panose="020B0604020202020204" pitchFamily="34" charset="0"/>
              </a:rPr>
              <a:t>Voilà notre héritage terrestre, notre ‘‘Canaan spirituel’’!</a:t>
            </a:r>
          </a:p>
          <a:p>
            <a:pPr marL="0" indent="0">
              <a:buNone/>
            </a:pPr>
            <a:endParaRPr lang="fr-CA" sz="3200" dirty="0">
              <a:latin typeface="Arial" panose="020B0604020202020204" pitchFamily="34" charset="0"/>
              <a:cs typeface="Arial" panose="020B0604020202020204" pitchFamily="34" charset="0"/>
            </a:endParaRPr>
          </a:p>
          <a:p>
            <a:pPr marL="0" indent="0">
              <a:buNone/>
            </a:pPr>
            <a:r>
              <a:rPr lang="fr-CA" sz="2800" dirty="0">
                <a:latin typeface="Arial" panose="020B0604020202020204" pitchFamily="34" charset="0"/>
                <a:cs typeface="Arial" panose="020B0604020202020204" pitchFamily="34" charset="0"/>
              </a:rPr>
              <a:t>                                                     </a:t>
            </a:r>
            <a:endParaRPr lang="en-C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3060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03D63-379D-4547-96B3-A34C5912EF26}"/>
              </a:ext>
            </a:extLst>
          </p:cNvPr>
          <p:cNvSpPr>
            <a:spLocks noGrp="1"/>
          </p:cNvSpPr>
          <p:nvPr>
            <p:ph type="title"/>
          </p:nvPr>
        </p:nvSpPr>
        <p:spPr>
          <a:xfrm>
            <a:off x="646111" y="452718"/>
            <a:ext cx="9404723" cy="1400530"/>
          </a:xfrm>
        </p:spPr>
        <p:txBody>
          <a:bodyPr/>
          <a:lstStyle/>
          <a:p>
            <a:r>
              <a:rPr lang="en-US" sz="3600">
                <a:latin typeface="Arial" panose="020B0604020202020204" pitchFamily="34" charset="0"/>
                <a:cs typeface="Arial" panose="020B0604020202020204" pitchFamily="34" charset="0"/>
              </a:rPr>
              <a:t>2019, La Meilleure Ann</a:t>
            </a:r>
            <a:r>
              <a:rPr lang="fr-CA" sz="3600">
                <a:latin typeface="Arial" panose="020B0604020202020204" pitchFamily="34" charset="0"/>
                <a:cs typeface="Arial" panose="020B0604020202020204" pitchFamily="34" charset="0"/>
              </a:rPr>
              <a:t>ée de ma Vie!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3D1888D-FA3B-4C45-A43E-4836A966DC2F}"/>
              </a:ext>
            </a:extLst>
          </p:cNvPr>
          <p:cNvSpPr>
            <a:spLocks noGrp="1"/>
          </p:cNvSpPr>
          <p:nvPr>
            <p:ph idx="1"/>
          </p:nvPr>
        </p:nvSpPr>
        <p:spPr>
          <a:xfrm>
            <a:off x="367645" y="1696826"/>
            <a:ext cx="11623250" cy="5043340"/>
          </a:xfrm>
        </p:spPr>
        <p:txBody>
          <a:bodyPr>
            <a:normAutofit/>
          </a:bodyPr>
          <a:lstStyle/>
          <a:p>
            <a:pPr marL="0" indent="0">
              <a:buNone/>
            </a:pPr>
            <a:r>
              <a:rPr lang="fr-CA" sz="3200" dirty="0">
                <a:latin typeface="Arial" panose="020B0604020202020204" pitchFamily="34" charset="0"/>
                <a:cs typeface="Arial" panose="020B0604020202020204" pitchFamily="34" charset="0"/>
              </a:rPr>
              <a:t>Le livre de Josué nous démontre que la Victoire est possible:</a:t>
            </a:r>
          </a:p>
          <a:p>
            <a:r>
              <a:rPr lang="fr-CA" sz="2800" dirty="0">
                <a:latin typeface="Arial" panose="020B0604020202020204" pitchFamily="34" charset="0"/>
                <a:cs typeface="Arial" panose="020B0604020202020204" pitchFamily="34" charset="0"/>
              </a:rPr>
              <a:t>Pour ceux qui désirent posséder ce que Dieu veut pour eux. Jos 1</a:t>
            </a:r>
          </a:p>
          <a:p>
            <a:r>
              <a:rPr lang="fr-CA" sz="2800" dirty="0">
                <a:latin typeface="Arial" panose="020B0604020202020204" pitchFamily="34" charset="0"/>
                <a:cs typeface="Arial" panose="020B0604020202020204" pitchFamily="34" charset="0"/>
              </a:rPr>
              <a:t>Pour ceux qui se sanctifient.  Jos 5</a:t>
            </a:r>
          </a:p>
          <a:p>
            <a:r>
              <a:rPr lang="fr-CA" sz="2800" dirty="0">
                <a:latin typeface="Arial" panose="020B0604020202020204" pitchFamily="34" charset="0"/>
                <a:cs typeface="Arial" panose="020B0604020202020204" pitchFamily="34" charset="0"/>
              </a:rPr>
              <a:t>Pour ceux qui s’appuient sur la sagesse de Dieu.   Jos 6                                                       </a:t>
            </a:r>
            <a:endParaRPr lang="en-C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102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963D7-B9CA-43B8-A22C-8A7E72849561}"/>
              </a:ext>
            </a:extLst>
          </p:cNvPr>
          <p:cNvSpPr>
            <a:spLocks noGrp="1"/>
          </p:cNvSpPr>
          <p:nvPr>
            <p:ph type="ctrTitle"/>
          </p:nvPr>
        </p:nvSpPr>
        <p:spPr>
          <a:xfrm>
            <a:off x="636915" y="4542503"/>
            <a:ext cx="11278860" cy="1179870"/>
          </a:xfrm>
        </p:spPr>
        <p:txBody>
          <a:bodyPr>
            <a:normAutofit/>
          </a:bodyPr>
          <a:lstStyle/>
          <a:p>
            <a:r>
              <a:rPr lang="en-US" sz="4000" dirty="0">
                <a:latin typeface="Arial" panose="020B0604020202020204" pitchFamily="34" charset="0"/>
                <a:cs typeface="Arial" panose="020B0604020202020204" pitchFamily="34" charset="0"/>
              </a:rPr>
              <a:t>La Victoire </a:t>
            </a:r>
            <a:r>
              <a:rPr lang="en-US" sz="4000" dirty="0" err="1">
                <a:latin typeface="Arial" panose="020B0604020202020204" pitchFamily="34" charset="0"/>
                <a:cs typeface="Arial" panose="020B0604020202020204" pitchFamily="34" charset="0"/>
              </a:rPr>
              <a:t>apr</a:t>
            </a:r>
            <a:r>
              <a:rPr lang="fr-CA" sz="4000" dirty="0">
                <a:latin typeface="Arial" panose="020B0604020202020204" pitchFamily="34" charset="0"/>
                <a:cs typeface="Arial" panose="020B0604020202020204" pitchFamily="34" charset="0"/>
              </a:rPr>
              <a:t>ès la Défaite, Oui, c’est possible! </a:t>
            </a:r>
            <a:endParaRPr lang="en-CA" sz="40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A3BFB91B-DA25-4A28-B5B2-AA8FCA27DCF6}"/>
              </a:ext>
            </a:extLst>
          </p:cNvPr>
          <p:cNvSpPr>
            <a:spLocks noGrp="1"/>
          </p:cNvSpPr>
          <p:nvPr>
            <p:ph type="subTitle" idx="1"/>
          </p:nvPr>
        </p:nvSpPr>
        <p:spPr>
          <a:xfrm>
            <a:off x="636916" y="5722373"/>
            <a:ext cx="9184605" cy="523305"/>
          </a:xfrm>
        </p:spPr>
        <p:txBody>
          <a:bodyPr>
            <a:noAutofit/>
          </a:bodyPr>
          <a:lstStyle/>
          <a:p>
            <a:r>
              <a:rPr lang="fr-CA" sz="3200" dirty="0">
                <a:latin typeface="Arial" panose="020B0604020202020204" pitchFamily="34" charset="0"/>
                <a:cs typeface="Arial" panose="020B0604020202020204" pitchFamily="34" charset="0"/>
              </a:rPr>
              <a:t>                                 </a:t>
            </a:r>
            <a:r>
              <a:rPr lang="fr-CA" sz="3200" dirty="0">
                <a:solidFill>
                  <a:schemeClr val="tx1"/>
                </a:solidFill>
                <a:latin typeface="Arial" panose="020B0604020202020204" pitchFamily="34" charset="0"/>
                <a:cs typeface="Arial" panose="020B0604020202020204" pitchFamily="34" charset="0"/>
              </a:rPr>
              <a:t>Jos 7; 8:1,2</a:t>
            </a:r>
            <a:endParaRPr lang="en-CA" sz="3200" dirty="0">
              <a:solidFill>
                <a:schemeClr val="tx1"/>
              </a:solidFill>
              <a:latin typeface="Arial" panose="020B0604020202020204" pitchFamily="34" charset="0"/>
              <a:cs typeface="Arial" panose="020B0604020202020204" pitchFamily="34" charset="0"/>
            </a:endParaRPr>
          </a:p>
        </p:txBody>
      </p:sp>
      <p:pic>
        <p:nvPicPr>
          <p:cNvPr id="1026" name="Picture 2" descr="https://attachments.office.net/owa/trevor.bridgeman@accm.ca/service.svc/s/GetAttachmentThumbnail?id=AQMkAGY4YjM3MmExLTUyYjMtNDViNS05NWM2LTJjZTM5YjAzMDdhYgBGAAAD0Z2Qa4gtw02Fujkwxkp7QgcAjZU%2F6%2BpDA0OJJfisFHYkeAAAAgEMAAAAjZU%2F6%2BpDA0OJJfisFHYkeAADXLCrzQAAAAESABAAf4suii%2Fd6kK899Kh17ADLw%3D%3D&amp;thumbnailType=2&amp;owa=outlook.office.com&amp;scriptVer=2019021101.03&amp;X-OWA-CANARY=Xd_3YRa0oUO-aTTfSAChdhDHXuDomNYYHXoIp-i_p8N_Dj9TBOE24_H94SLf8EnV0d_a_-aniYI.&amp;token=eyJhbGciOiJSUzI1NiIsImtpZCI6IjA2MDBGOUY2NzQ2MjA3MzdFNzM0MDRFMjg3QzQ1QTgxOENCN0NFQjgiLCJ4NXQiOiJCZ0Q1OW5SaUJ6Zm5OQVRpaDhSYWdZeTN6cmciLCJ0eXAiOiJKV1QifQ.eyJ2ZXIiOiJFeGNoYW5nZS5DYWxsYmFjay5WMSIsImFwcGN0eHNlbmRlciI6Ik93YURvd25sb2FkQDFlZjY1ZWFhLTE5ZjctNDMwNy05Mjc3LTFkNDgwOGZkMWM1YyIsImFwcGN0eCI6IntcIm1zZXhjaHByb3RcIjpcIm93YVwiLFwicHJpbWFyeXNpZFwiOlwiUy0xLTUtMjEtMzQwMDk0MzgzOS00MTkzNzIwOTc3LTE1NzAyMzc2OTEtNDM2ODIzXCIsXCJwdWlkXCI6XCIxMTUzNzY1OTMxOTY3MTQ2ODM5XCIsXCJvaWRcIjpcIjhkNDBhNDFhLTVjNDUtNGEyMi1hMGQxLTkwYjRkYWZhYTlkZlwiLFwic2NvcGVcIjpcIk93YURvd25sb2FkXCJ9IiwibmJmIjoxNTUwODU1NDg2LCJleHAiOjE1NTA4NTYwODYsImlzcyI6IjAwMDAwMDAyLTAwMDAtMGZmMS1jZTAwLTAwMDAwMDAwMDAwMEAxZWY2NWVhYS0xOWY3LTQzMDctOTI3Ny0xZDQ4MDhmZDFjNWMiLCJhdWQiOiIwMDAwMDAwMi0wMDAwLTBmZjEtY2UwMC0wMDAwMDAwMDAwMDAvYXR0YWNobWVudHMub2ZmaWNlLm5ldEAxZWY2NWVhYS0xOWY3LTQzMDctOTI3Ny0xZDQ4MDhmZDFjNWMifQ.UNlr2_Gc5eZyJK_vD35BqdDF-JNwEv-7Iuzhf-OGh_cB2x0WWH1_qfd-s5gczIbyxeZNEZr59tajiqQHrA7s-Mgn-Vib2gHpBqEdVhm5ONoAc_VZ8GUHT1Qqwp_jvfuzmRhaqOj8EweE7jHXB3EvCYwGil2rvAZMrpcLQCjl1fY2irNEBkQAfWQi3cfaxTYJ4Sqw-oXDaJcFxTaZAo9sDpKoh7D4Bgmkcn3mzfVvsBD34_opKcfW2QykEXplIx8uKYsdBEv_c1JZVDoikegpHEtdHDnb1fAE3dbJ5bkQnll8ccZ_NdndICe0Zm5FA0KnSggpaC5_MdgrU90GtOBYSA&amp;animation=true">
            <a:extLst>
              <a:ext uri="{FF2B5EF4-FFF2-40B4-BE49-F238E27FC236}">
                <a16:creationId xmlns:a16="http://schemas.microsoft.com/office/drawing/2014/main" id="{272F408B-A496-422E-B3ED-3EF0611DF7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4922"/>
          <a:stretch/>
        </p:blipFill>
        <p:spPr bwMode="auto">
          <a:xfrm>
            <a:off x="635458" y="640080"/>
            <a:ext cx="11385092" cy="3602736"/>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412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extLst/>
          </a:blip>
          <a:stretch/>
        </a:blipFill>
        <a:effectLst/>
      </p:bgPr>
    </p:bg>
    <p:spTree>
      <p:nvGrpSpPr>
        <p:cNvPr id="1" name=""/>
        <p:cNvGrpSpPr/>
        <p:nvPr/>
      </p:nvGrpSpPr>
      <p:grpSpPr>
        <a:xfrm>
          <a:off x="0" y="0"/>
          <a:ext cx="0" cy="0"/>
          <a:chOff x="0" y="0"/>
          <a:chExt cx="0" cy="0"/>
        </a:xfrm>
      </p:grpSpPr>
      <p:pic>
        <p:nvPicPr>
          <p:cNvPr id="2050" name="Picture 2" descr="Image result for bible">
            <a:extLst>
              <a:ext uri="{FF2B5EF4-FFF2-40B4-BE49-F238E27FC236}">
                <a16:creationId xmlns:a16="http://schemas.microsoft.com/office/drawing/2014/main" id="{E9F6B0CA-F034-4B46-B52E-A6CC9988D9DE}"/>
              </a:ext>
            </a:extLst>
          </p:cNvPr>
          <p:cNvPicPr>
            <a:picLocks noChangeAspect="1" noChangeArrowheads="1"/>
          </p:cNvPicPr>
          <p:nvPr/>
        </p:nvPicPr>
        <p:blipFill rotWithShape="1">
          <a:blip r:embed="rId3">
            <a:duotone>
              <a:prstClr val="black"/>
              <a:schemeClr val="accent5">
                <a:tint val="45000"/>
                <a:satMod val="400000"/>
              </a:schemeClr>
            </a:duotone>
            <a:alphaModFix amt="15000"/>
            <a:extLst>
              <a:ext uri="{28A0092B-C50C-407E-A947-70E740481C1C}">
                <a14:useLocalDpi xmlns:a14="http://schemas.microsoft.com/office/drawing/2010/main" val="0"/>
              </a:ext>
            </a:extLst>
          </a:blip>
          <a:srcRect l="6929" r="181" b="-1"/>
          <a:stretch/>
        </p:blipFill>
        <p:spPr bwMode="auto">
          <a:xfrm>
            <a:off x="-623035" y="-179501"/>
            <a:ext cx="15487640" cy="76758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9404723" cy="1400530"/>
          </a:xfrm>
        </p:spPr>
        <p:txBody>
          <a:bodyPr>
            <a:normAutofit/>
          </a:bodyPr>
          <a:lstStyle/>
          <a:p>
            <a:r>
              <a:rPr lang="fr-CA" dirty="0">
                <a:latin typeface="Arial" panose="020B0604020202020204" pitchFamily="34" charset="0"/>
                <a:cs typeface="Arial" panose="020B0604020202020204" pitchFamily="34" charset="0"/>
              </a:rPr>
              <a:t>La Victoire après la défaite; Oui, c’est possible! </a:t>
            </a:r>
            <a:endParaRPr lang="en-CA" dirty="0">
              <a:latin typeface="Arial" panose="020B0604020202020204" pitchFamily="34" charset="0"/>
              <a:cs typeface="Arial" panose="020B0604020202020204" pitchFamily="34" charset="0"/>
            </a:endParaRPr>
          </a:p>
        </p:txBody>
      </p:sp>
      <p:sp>
        <p:nvSpPr>
          <p:cNvPr id="71" name="Rectangle 70">
            <a:extLst>
              <a:ext uri="{FF2B5EF4-FFF2-40B4-BE49-F238E27FC236}">
                <a16:creationId xmlns:a16="http://schemas.microsoft.com/office/drawing/2014/main" id="{C696EBFA-4394-4B46-9875-039A1F1D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2" y="1943100"/>
            <a:ext cx="11364914" cy="4695825"/>
          </a:xfrm>
        </p:spPr>
        <p:txBody>
          <a:bodyPr anchor="ctr">
            <a:normAutofit/>
          </a:bodyPr>
          <a:lstStyle/>
          <a:p>
            <a:pPr marL="0" indent="0">
              <a:buNone/>
            </a:pPr>
            <a:r>
              <a:rPr lang="fr-CA" sz="2800" i="1" dirty="0">
                <a:latin typeface="Comic Sans MS" panose="030F0702030302020204" pitchFamily="66" charset="0"/>
                <a:cs typeface="Arial" panose="020B0604020202020204" pitchFamily="34" charset="0"/>
              </a:rPr>
              <a:t>                                </a:t>
            </a:r>
            <a:r>
              <a:rPr lang="fr-CA" sz="4000" dirty="0">
                <a:solidFill>
                  <a:srgbClr val="FFFF00"/>
                </a:solidFill>
                <a:latin typeface="Arial" panose="020B0604020202020204" pitchFamily="34" charset="0"/>
                <a:cs typeface="Arial" panose="020B0604020202020204" pitchFamily="34" charset="0"/>
              </a:rPr>
              <a:t>Jos 7:1-5</a:t>
            </a:r>
            <a:endParaRPr lang="fr-CA" sz="2800" i="1" dirty="0">
              <a:solidFill>
                <a:srgbClr val="FFFF00"/>
              </a:solidFill>
              <a:latin typeface="Comic Sans MS" panose="030F0702030302020204" pitchFamily="66" charset="0"/>
              <a:cs typeface="Arial" panose="020B0604020202020204" pitchFamily="34" charset="0"/>
            </a:endParaRPr>
          </a:p>
          <a:p>
            <a:pPr marL="0" indent="0">
              <a:buNone/>
            </a:pPr>
            <a:endParaRPr lang="fr-CA"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2708320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2052918"/>
            <a:ext cx="11241090" cy="4195481"/>
          </a:xfrm>
        </p:spPr>
        <p:txBody>
          <a:bodyPr>
            <a:normAutofit/>
          </a:bodyPr>
          <a:lstStyle/>
          <a:p>
            <a:r>
              <a:rPr lang="fr-CA" sz="3200" dirty="0">
                <a:latin typeface="Arial" panose="020B0604020202020204" pitchFamily="34" charset="0"/>
                <a:cs typeface="Arial" panose="020B0604020202020204" pitchFamily="34" charset="0"/>
              </a:rPr>
              <a:t>1. La </a:t>
            </a:r>
            <a:r>
              <a:rPr lang="fr-CA" sz="3200" i="1" dirty="0">
                <a:solidFill>
                  <a:srgbClr val="FFFF00"/>
                </a:solidFill>
                <a:latin typeface="Arial" panose="020B0604020202020204" pitchFamily="34" charset="0"/>
                <a:cs typeface="Arial" panose="020B0604020202020204" pitchFamily="34" charset="0"/>
              </a:rPr>
              <a:t>Raison</a:t>
            </a:r>
            <a:r>
              <a:rPr lang="fr-CA" sz="3200" dirty="0">
                <a:latin typeface="Arial" panose="020B0604020202020204" pitchFamily="34" charset="0"/>
                <a:cs typeface="Arial" panose="020B0604020202020204" pitchFamily="34" charset="0"/>
              </a:rPr>
              <a:t> pour la défaite.</a:t>
            </a:r>
          </a:p>
          <a:p>
            <a:pPr marL="0" indent="0">
              <a:buNone/>
            </a:pPr>
            <a:r>
              <a:rPr lang="fr-CA" sz="3200" dirty="0">
                <a:latin typeface="Arial" panose="020B0604020202020204" pitchFamily="34" charset="0"/>
                <a:cs typeface="Arial" panose="020B0604020202020204" pitchFamily="34" charset="0"/>
              </a:rPr>
              <a:t>     A. </a:t>
            </a:r>
            <a:r>
              <a:rPr lang="fr-CA" sz="3200" dirty="0">
                <a:solidFill>
                  <a:srgbClr val="FFFF00"/>
                </a:solidFill>
                <a:latin typeface="Arial" panose="020B0604020202020204" pitchFamily="34" charset="0"/>
                <a:cs typeface="Arial" panose="020B0604020202020204" pitchFamily="34" charset="0"/>
              </a:rPr>
              <a:t>Désobéissance</a:t>
            </a:r>
            <a:r>
              <a:rPr lang="fr-CA" sz="3200" dirty="0">
                <a:latin typeface="Arial" panose="020B0604020202020204" pitchFamily="34" charset="0"/>
                <a:cs typeface="Arial" panose="020B0604020202020204" pitchFamily="34" charset="0"/>
              </a:rPr>
              <a:t>…convoitise.</a:t>
            </a:r>
          </a:p>
          <a:p>
            <a:pPr marL="0" indent="0">
              <a:buNone/>
            </a:pPr>
            <a:r>
              <a:rPr lang="fr-CA" sz="2800" i="1" dirty="0">
                <a:latin typeface="Comic Sans MS" panose="030F0702030302020204" pitchFamily="66" charset="0"/>
                <a:cs typeface="Arial" panose="020B0604020202020204" pitchFamily="34" charset="0"/>
              </a:rPr>
              <a:t>‘‘Les enfants d’Israël commirent une infidélité au sujet des choses dévouées par interdit.  </a:t>
            </a:r>
            <a:r>
              <a:rPr lang="fr-CA" sz="2800" i="1" dirty="0" err="1">
                <a:solidFill>
                  <a:srgbClr val="FFFF00"/>
                </a:solidFill>
                <a:latin typeface="Comic Sans MS" panose="030F0702030302020204" pitchFamily="66" charset="0"/>
                <a:cs typeface="Arial" panose="020B0604020202020204" pitchFamily="34" charset="0"/>
              </a:rPr>
              <a:t>Acan</a:t>
            </a:r>
            <a:r>
              <a:rPr lang="fr-CA" sz="2800" i="1" dirty="0">
                <a:latin typeface="Comic Sans MS" panose="030F0702030302020204" pitchFamily="66" charset="0"/>
                <a:cs typeface="Arial" panose="020B0604020202020204" pitchFamily="34" charset="0"/>
              </a:rPr>
              <a:t>, fils de Carmi, fils de </a:t>
            </a:r>
            <a:r>
              <a:rPr lang="fr-CA" sz="2800" i="1" dirty="0" err="1">
                <a:latin typeface="Comic Sans MS" panose="030F0702030302020204" pitchFamily="66" charset="0"/>
                <a:cs typeface="Arial" panose="020B0604020202020204" pitchFamily="34" charset="0"/>
              </a:rPr>
              <a:t>Zabdi</a:t>
            </a:r>
            <a:r>
              <a:rPr lang="fr-CA" sz="2800" i="1" dirty="0">
                <a:latin typeface="Comic Sans MS" panose="030F0702030302020204" pitchFamily="66" charset="0"/>
                <a:cs typeface="Arial" panose="020B0604020202020204" pitchFamily="34" charset="0"/>
              </a:rPr>
              <a:t>, fils de </a:t>
            </a:r>
            <a:r>
              <a:rPr lang="fr-CA" sz="2800" i="1" dirty="0" err="1">
                <a:latin typeface="Comic Sans MS" panose="030F0702030302020204" pitchFamily="66" charset="0"/>
                <a:cs typeface="Arial" panose="020B0604020202020204" pitchFamily="34" charset="0"/>
              </a:rPr>
              <a:t>Zérach</a:t>
            </a:r>
            <a:r>
              <a:rPr lang="fr-CA" sz="2800" i="1" dirty="0">
                <a:latin typeface="Comic Sans MS" panose="030F0702030302020204" pitchFamily="66" charset="0"/>
                <a:cs typeface="Arial" panose="020B0604020202020204" pitchFamily="34" charset="0"/>
              </a:rPr>
              <a:t>, de la tribu de Juda, </a:t>
            </a:r>
            <a:r>
              <a:rPr lang="fr-CA" sz="2800" i="1" dirty="0">
                <a:solidFill>
                  <a:srgbClr val="FFFF00"/>
                </a:solidFill>
                <a:latin typeface="Comic Sans MS" panose="030F0702030302020204" pitchFamily="66" charset="0"/>
                <a:cs typeface="Arial" panose="020B0604020202020204" pitchFamily="34" charset="0"/>
              </a:rPr>
              <a:t>prit des choses dévouées</a:t>
            </a:r>
            <a:r>
              <a:rPr lang="fr-CA" sz="2800" i="1" dirty="0">
                <a:latin typeface="Comic Sans MS" panose="030F0702030302020204" pitchFamily="66" charset="0"/>
                <a:cs typeface="Arial" panose="020B0604020202020204" pitchFamily="34" charset="0"/>
              </a:rPr>
              <a:t>.  Et la </a:t>
            </a:r>
            <a:r>
              <a:rPr lang="fr-CA" sz="2800" i="1" dirty="0">
                <a:solidFill>
                  <a:srgbClr val="FFFF00"/>
                </a:solidFill>
                <a:latin typeface="Comic Sans MS" panose="030F0702030302020204" pitchFamily="66" charset="0"/>
                <a:cs typeface="Arial" panose="020B0604020202020204" pitchFamily="34" charset="0"/>
              </a:rPr>
              <a:t>colère de l’Éternel s’enflamma </a:t>
            </a:r>
            <a:r>
              <a:rPr lang="fr-CA" sz="2800" i="1" dirty="0">
                <a:latin typeface="Comic Sans MS" panose="030F0702030302020204" pitchFamily="66" charset="0"/>
                <a:cs typeface="Arial" panose="020B0604020202020204" pitchFamily="34" charset="0"/>
              </a:rPr>
              <a:t>contre les enfants d’Israël.  Jos 7:1</a:t>
            </a:r>
          </a:p>
          <a:p>
            <a:pPr marL="0" indent="0">
              <a:buNone/>
            </a:pPr>
            <a:r>
              <a:rPr lang="fr-CA" sz="2800" i="1" dirty="0">
                <a:latin typeface="Comic Sans MS" panose="030F0702030302020204" pitchFamily="66" charset="0"/>
                <a:cs typeface="Arial" panose="020B0604020202020204" pitchFamily="34" charset="0"/>
              </a:rPr>
              <a:t> ‘‘J’ai vu dans le butin un beau manteau de </a:t>
            </a:r>
            <a:r>
              <a:rPr lang="fr-CA" sz="2800" i="1" dirty="0" err="1">
                <a:latin typeface="Comic Sans MS" panose="030F0702030302020204" pitchFamily="66" charset="0"/>
                <a:cs typeface="Arial" panose="020B0604020202020204" pitchFamily="34" charset="0"/>
              </a:rPr>
              <a:t>Schinear</a:t>
            </a:r>
            <a:r>
              <a:rPr lang="fr-CA" sz="2800" i="1" dirty="0">
                <a:latin typeface="Comic Sans MS" panose="030F0702030302020204" pitchFamily="66" charset="0"/>
                <a:cs typeface="Arial" panose="020B0604020202020204" pitchFamily="34" charset="0"/>
              </a:rPr>
              <a:t>, deux cents sicles d’argent…je les ai convoités, et je les ai pris…’’   Jos 7:21</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2627984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1509204"/>
            <a:ext cx="11241090" cy="4739195"/>
          </a:xfrm>
        </p:spPr>
        <p:txBody>
          <a:bodyPr>
            <a:normAutofit/>
          </a:bodyPr>
          <a:lstStyle/>
          <a:p>
            <a:r>
              <a:rPr lang="fr-CA" sz="3200" dirty="0">
                <a:latin typeface="Arial" panose="020B0604020202020204" pitchFamily="34" charset="0"/>
                <a:cs typeface="Arial" panose="020B0604020202020204" pitchFamily="34" charset="0"/>
              </a:rPr>
              <a:t>1. La Raison pour la défaite.</a:t>
            </a:r>
          </a:p>
          <a:p>
            <a:pPr marL="0" indent="0">
              <a:buNone/>
            </a:pPr>
            <a:r>
              <a:rPr lang="fr-CA" sz="2800" i="1" dirty="0">
                <a:latin typeface="Comic Sans MS" panose="030F0702030302020204" pitchFamily="66" charset="0"/>
                <a:cs typeface="Arial" panose="020B0604020202020204" pitchFamily="34" charset="0"/>
              </a:rPr>
              <a:t>‘‘La ville sera </a:t>
            </a:r>
            <a:r>
              <a:rPr lang="fr-CA" sz="2800" i="1" dirty="0">
                <a:solidFill>
                  <a:srgbClr val="FFFF00"/>
                </a:solidFill>
                <a:latin typeface="Comic Sans MS" panose="030F0702030302020204" pitchFamily="66" charset="0"/>
                <a:cs typeface="Arial" panose="020B0604020202020204" pitchFamily="34" charset="0"/>
              </a:rPr>
              <a:t>dévouée à l’Éternel par interdit</a:t>
            </a:r>
            <a:r>
              <a:rPr lang="fr-CA" sz="2800" i="1" dirty="0">
                <a:latin typeface="Comic Sans MS" panose="030F0702030302020204" pitchFamily="66" charset="0"/>
                <a:cs typeface="Arial" panose="020B0604020202020204" pitchFamily="34" charset="0"/>
              </a:rPr>
              <a:t>, elle et tout ce qui s’y trouve; mais on laissera la vie à </a:t>
            </a:r>
            <a:r>
              <a:rPr lang="fr-CA" sz="2800" i="1" dirty="0" err="1">
                <a:latin typeface="Comic Sans MS" panose="030F0702030302020204" pitchFamily="66" charset="0"/>
                <a:cs typeface="Arial" panose="020B0604020202020204" pitchFamily="34" charset="0"/>
              </a:rPr>
              <a:t>Rahab</a:t>
            </a:r>
            <a:r>
              <a:rPr lang="fr-CA" sz="2800" i="1" dirty="0">
                <a:latin typeface="Comic Sans MS" panose="030F0702030302020204" pitchFamily="66" charset="0"/>
                <a:cs typeface="Arial" panose="020B0604020202020204" pitchFamily="34" charset="0"/>
              </a:rPr>
              <a:t>… Jos 6:17</a:t>
            </a:r>
          </a:p>
          <a:p>
            <a:pPr marL="0" indent="0">
              <a:buNone/>
            </a:pPr>
            <a:r>
              <a:rPr lang="fr-CA" sz="2800" i="1" dirty="0">
                <a:solidFill>
                  <a:srgbClr val="FFFF00"/>
                </a:solidFill>
                <a:latin typeface="Comic Sans MS" panose="030F0702030302020204" pitchFamily="66" charset="0"/>
                <a:cs typeface="Arial" panose="020B0604020202020204" pitchFamily="34" charset="0"/>
              </a:rPr>
              <a:t>‘‘Gardez-vous seulement de ce qui sera dévoué par interdit</a:t>
            </a:r>
            <a:r>
              <a:rPr lang="fr-CA" sz="2800" i="1" dirty="0">
                <a:latin typeface="Comic Sans MS" panose="030F0702030302020204" pitchFamily="66" charset="0"/>
                <a:cs typeface="Arial" panose="020B0604020202020204" pitchFamily="34" charset="0"/>
              </a:rPr>
              <a:t>; car si vous preniez de ce que vous aurez dévoué par interdit, vous mettriez le camp d’Israël en interdit et vous y jetteriez le trouble.  </a:t>
            </a:r>
            <a:r>
              <a:rPr lang="fr-CA" sz="2800" i="1" dirty="0">
                <a:solidFill>
                  <a:srgbClr val="FFFF00"/>
                </a:solidFill>
                <a:latin typeface="Comic Sans MS" panose="030F0702030302020204" pitchFamily="66" charset="0"/>
                <a:cs typeface="Arial" panose="020B0604020202020204" pitchFamily="34" charset="0"/>
              </a:rPr>
              <a:t>Tout l’argent et tout l’or, tout les objets d’airain et de fer</a:t>
            </a:r>
            <a:r>
              <a:rPr lang="fr-CA" sz="2800" i="1" dirty="0">
                <a:latin typeface="Comic Sans MS" panose="030F0702030302020204" pitchFamily="66" charset="0"/>
                <a:cs typeface="Arial" panose="020B0604020202020204" pitchFamily="34" charset="0"/>
              </a:rPr>
              <a:t>, seront </a:t>
            </a:r>
            <a:r>
              <a:rPr lang="fr-CA" sz="2800" i="1" dirty="0">
                <a:solidFill>
                  <a:srgbClr val="FFFF00"/>
                </a:solidFill>
                <a:latin typeface="Comic Sans MS" panose="030F0702030302020204" pitchFamily="66" charset="0"/>
                <a:cs typeface="Arial" panose="020B0604020202020204" pitchFamily="34" charset="0"/>
              </a:rPr>
              <a:t>consacrés à l’Éternel</a:t>
            </a:r>
            <a:r>
              <a:rPr lang="fr-CA" sz="2800" i="1" dirty="0">
                <a:latin typeface="Comic Sans MS" panose="030F0702030302020204" pitchFamily="66" charset="0"/>
                <a:cs typeface="Arial" panose="020B0604020202020204" pitchFamily="34" charset="0"/>
              </a:rPr>
              <a:t>, et entreront dans le trésor de l’Éternel.   Jos 6:18,19</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3730697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2052918"/>
            <a:ext cx="11241090" cy="4195481"/>
          </a:xfrm>
        </p:spPr>
        <p:txBody>
          <a:bodyPr>
            <a:normAutofit/>
          </a:bodyPr>
          <a:lstStyle/>
          <a:p>
            <a:r>
              <a:rPr lang="fr-CA" sz="3200" dirty="0">
                <a:latin typeface="Arial" panose="020B0604020202020204" pitchFamily="34" charset="0"/>
                <a:cs typeface="Arial" panose="020B0604020202020204" pitchFamily="34" charset="0"/>
              </a:rPr>
              <a:t>1. La Raison pour la défaite.</a:t>
            </a:r>
          </a:p>
          <a:p>
            <a:pPr marL="0" indent="0">
              <a:buNone/>
            </a:pPr>
            <a:r>
              <a:rPr lang="fr-CA" sz="3200" dirty="0">
                <a:latin typeface="Arial" panose="020B0604020202020204" pitchFamily="34" charset="0"/>
                <a:cs typeface="Arial" panose="020B0604020202020204" pitchFamily="34" charset="0"/>
              </a:rPr>
              <a:t>     B. </a:t>
            </a:r>
            <a:r>
              <a:rPr lang="fr-CA" sz="3200" dirty="0">
                <a:solidFill>
                  <a:srgbClr val="FFFF00"/>
                </a:solidFill>
                <a:latin typeface="Arial" panose="020B0604020202020204" pitchFamily="34" charset="0"/>
                <a:cs typeface="Arial" panose="020B0604020202020204" pitchFamily="34" charset="0"/>
              </a:rPr>
              <a:t>Négligence</a:t>
            </a:r>
            <a:r>
              <a:rPr lang="fr-CA" sz="3200" dirty="0">
                <a:latin typeface="Arial" panose="020B0604020202020204" pitchFamily="34" charset="0"/>
                <a:cs typeface="Arial" panose="020B0604020202020204" pitchFamily="34" charset="0"/>
              </a:rPr>
              <a:t>…confiance en soi.</a:t>
            </a:r>
          </a:p>
          <a:p>
            <a:pPr marL="0" indent="0">
              <a:buNone/>
            </a:pPr>
            <a:r>
              <a:rPr lang="fr-CA" sz="2800" i="1" dirty="0">
                <a:latin typeface="Comic Sans MS" panose="030F0702030302020204" pitchFamily="66" charset="0"/>
                <a:cs typeface="Arial" panose="020B0604020202020204" pitchFamily="34" charset="0"/>
              </a:rPr>
              <a:t>‘‘Josué envoya de Jéricho des hommes vers Aï,…Ils revinrent auprès de Josué, et lui dirent: Il est </a:t>
            </a:r>
            <a:r>
              <a:rPr lang="fr-CA" sz="2800" i="1" dirty="0">
                <a:solidFill>
                  <a:srgbClr val="FFFF00"/>
                </a:solidFill>
                <a:latin typeface="Comic Sans MS" panose="030F0702030302020204" pitchFamily="66" charset="0"/>
                <a:cs typeface="Arial" panose="020B0604020202020204" pitchFamily="34" charset="0"/>
              </a:rPr>
              <a:t>inutile</a:t>
            </a:r>
            <a:r>
              <a:rPr lang="fr-CA" sz="2800" i="1" dirty="0">
                <a:latin typeface="Comic Sans MS" panose="030F0702030302020204" pitchFamily="66" charset="0"/>
                <a:cs typeface="Arial" panose="020B0604020202020204" pitchFamily="34" charset="0"/>
              </a:rPr>
              <a:t> de faire marcher tout le peuple; </a:t>
            </a:r>
            <a:r>
              <a:rPr lang="fr-CA" sz="2800" i="1" dirty="0">
                <a:solidFill>
                  <a:srgbClr val="FFFF00"/>
                </a:solidFill>
                <a:latin typeface="Comic Sans MS" panose="030F0702030302020204" pitchFamily="66" charset="0"/>
                <a:cs typeface="Arial" panose="020B0604020202020204" pitchFamily="34" charset="0"/>
              </a:rPr>
              <a:t>deux ou trois mille hommes suffiront </a:t>
            </a:r>
            <a:r>
              <a:rPr lang="fr-CA" sz="2800" i="1" dirty="0">
                <a:latin typeface="Comic Sans MS" panose="030F0702030302020204" pitchFamily="66" charset="0"/>
                <a:cs typeface="Arial" panose="020B0604020202020204" pitchFamily="34" charset="0"/>
              </a:rPr>
              <a:t>pour battre Aï; ne donne pas cette fatigue à tout le peuple, car ils sont en petit nombre…  Jos 7:2,3</a:t>
            </a:r>
          </a:p>
        </p:txBody>
      </p:sp>
    </p:spTree>
    <p:extLst>
      <p:ext uri="{BB962C8B-B14F-4D97-AF65-F5344CB8AC3E}">
        <p14:creationId xmlns:p14="http://schemas.microsoft.com/office/powerpoint/2010/main" val="3206664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2052918"/>
            <a:ext cx="11241090" cy="4195481"/>
          </a:xfrm>
        </p:spPr>
        <p:txBody>
          <a:bodyPr>
            <a:normAutofit/>
          </a:bodyPr>
          <a:lstStyle/>
          <a:p>
            <a:r>
              <a:rPr lang="fr-CA" sz="3200" dirty="0">
                <a:latin typeface="Arial" panose="020B0604020202020204" pitchFamily="34" charset="0"/>
                <a:cs typeface="Arial" panose="020B0604020202020204" pitchFamily="34" charset="0"/>
              </a:rPr>
              <a:t>1. La Raison pour la défaite…péché caché.</a:t>
            </a:r>
          </a:p>
          <a:p>
            <a:pPr marL="0" indent="0">
              <a:buNone/>
            </a:pPr>
            <a:r>
              <a:rPr lang="fr-CA" sz="3200" dirty="0">
                <a:latin typeface="Arial" panose="020B0604020202020204" pitchFamily="34" charset="0"/>
                <a:cs typeface="Arial" panose="020B0604020202020204" pitchFamily="34" charset="0"/>
              </a:rPr>
              <a:t>     B. Négligence…confiance en soi.</a:t>
            </a:r>
          </a:p>
          <a:p>
            <a:pPr marL="0" indent="0">
              <a:buNone/>
            </a:pPr>
            <a:r>
              <a:rPr lang="fr-CA" sz="2800" i="1" dirty="0">
                <a:latin typeface="Comic Sans MS" panose="030F0702030302020204" pitchFamily="66" charset="0"/>
                <a:cs typeface="Arial" panose="020B0604020202020204" pitchFamily="34" charset="0"/>
              </a:rPr>
              <a:t>‘‘Trois mille hommes environ se mirent en marche, mais ils </a:t>
            </a:r>
            <a:r>
              <a:rPr lang="fr-CA" sz="2800" i="1" dirty="0">
                <a:solidFill>
                  <a:srgbClr val="FFFF00"/>
                </a:solidFill>
                <a:latin typeface="Comic Sans MS" panose="030F0702030302020204" pitchFamily="66" charset="0"/>
                <a:cs typeface="Arial" panose="020B0604020202020204" pitchFamily="34" charset="0"/>
              </a:rPr>
              <a:t>prirent</a:t>
            </a:r>
            <a:r>
              <a:rPr lang="fr-CA" sz="2800" i="1"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la fuite </a:t>
            </a:r>
            <a:r>
              <a:rPr lang="fr-CA" sz="2800" i="1" dirty="0">
                <a:latin typeface="Comic Sans MS" panose="030F0702030302020204" pitchFamily="66" charset="0"/>
                <a:cs typeface="Arial" panose="020B0604020202020204" pitchFamily="34" charset="0"/>
              </a:rPr>
              <a:t>devant les gens d’Aï. Les gens d’Aï leur </a:t>
            </a:r>
            <a:r>
              <a:rPr lang="fr-CA" sz="2800" i="1" dirty="0">
                <a:solidFill>
                  <a:srgbClr val="FFFF00"/>
                </a:solidFill>
                <a:latin typeface="Comic Sans MS" panose="030F0702030302020204" pitchFamily="66" charset="0"/>
                <a:cs typeface="Arial" panose="020B0604020202020204" pitchFamily="34" charset="0"/>
              </a:rPr>
              <a:t>tuèrent</a:t>
            </a:r>
            <a:r>
              <a:rPr lang="fr-CA" sz="2800" i="1" dirty="0">
                <a:latin typeface="Comic Sans MS" panose="030F0702030302020204" pitchFamily="66" charset="0"/>
                <a:cs typeface="Arial" panose="020B0604020202020204" pitchFamily="34" charset="0"/>
              </a:rPr>
              <a:t> environ </a:t>
            </a:r>
            <a:r>
              <a:rPr lang="fr-CA" sz="2800" i="1" dirty="0">
                <a:solidFill>
                  <a:srgbClr val="FFFF00"/>
                </a:solidFill>
                <a:latin typeface="Comic Sans MS" panose="030F0702030302020204" pitchFamily="66" charset="0"/>
                <a:cs typeface="Arial" panose="020B0604020202020204" pitchFamily="34" charset="0"/>
              </a:rPr>
              <a:t>trente-six hommes</a:t>
            </a:r>
            <a:r>
              <a:rPr lang="fr-CA" sz="2800" i="1" dirty="0">
                <a:latin typeface="Comic Sans MS" panose="030F0702030302020204" pitchFamily="66" charset="0"/>
                <a:cs typeface="Arial" panose="020B0604020202020204" pitchFamily="34" charset="0"/>
              </a:rPr>
              <a:t>; ils les poursuivirent…et </a:t>
            </a:r>
            <a:r>
              <a:rPr lang="fr-CA" sz="2800" i="1" dirty="0">
                <a:solidFill>
                  <a:srgbClr val="FFFF00"/>
                </a:solidFill>
                <a:latin typeface="Comic Sans MS" panose="030F0702030302020204" pitchFamily="66" charset="0"/>
                <a:cs typeface="Arial" panose="020B0604020202020204" pitchFamily="34" charset="0"/>
              </a:rPr>
              <a:t>les battirent</a:t>
            </a:r>
            <a:r>
              <a:rPr lang="fr-CA" sz="2800" i="1" dirty="0">
                <a:latin typeface="Comic Sans MS" panose="030F0702030302020204" pitchFamily="66" charset="0"/>
                <a:cs typeface="Arial" panose="020B0604020202020204" pitchFamily="34" charset="0"/>
              </a:rPr>
              <a:t>…Le peuple fut </a:t>
            </a:r>
            <a:r>
              <a:rPr lang="fr-CA" sz="2800" i="1" dirty="0">
                <a:solidFill>
                  <a:srgbClr val="FFFF00"/>
                </a:solidFill>
                <a:latin typeface="Comic Sans MS" panose="030F0702030302020204" pitchFamily="66" charset="0"/>
                <a:cs typeface="Arial" panose="020B0604020202020204" pitchFamily="34" charset="0"/>
              </a:rPr>
              <a:t>consterné et perdit courage</a:t>
            </a:r>
            <a:r>
              <a:rPr lang="fr-CA" sz="2800" i="1" dirty="0">
                <a:latin typeface="Comic Sans MS" panose="030F0702030302020204" pitchFamily="66" charset="0"/>
                <a:cs typeface="Arial" panose="020B0604020202020204" pitchFamily="34" charset="0"/>
              </a:rPr>
              <a:t>.    Jos 7:4,5</a:t>
            </a:r>
          </a:p>
        </p:txBody>
      </p:sp>
    </p:spTree>
    <p:extLst>
      <p:ext uri="{BB962C8B-B14F-4D97-AF65-F5344CB8AC3E}">
        <p14:creationId xmlns:p14="http://schemas.microsoft.com/office/powerpoint/2010/main" val="2197381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2052918"/>
            <a:ext cx="11241090" cy="4195481"/>
          </a:xfrm>
        </p:spPr>
        <p:txBody>
          <a:bodyPr>
            <a:normAutofit/>
          </a:bodyPr>
          <a:lstStyle/>
          <a:p>
            <a:r>
              <a:rPr lang="fr-CA" sz="3200" dirty="0">
                <a:latin typeface="Arial" panose="020B0604020202020204" pitchFamily="34" charset="0"/>
                <a:cs typeface="Arial" panose="020B0604020202020204" pitchFamily="34" charset="0"/>
              </a:rPr>
              <a:t>SANS DIEU, RIEN N’EST POSSIBLE!</a:t>
            </a:r>
          </a:p>
          <a:p>
            <a:endParaRPr lang="fr-CA" sz="3200" dirty="0">
              <a:latin typeface="Arial" panose="020B0604020202020204" pitchFamily="34" charset="0"/>
              <a:cs typeface="Arial" panose="020B0604020202020204" pitchFamily="34" charset="0"/>
            </a:endParaRPr>
          </a:p>
          <a:p>
            <a:r>
              <a:rPr lang="fr-CA" sz="3200" dirty="0">
                <a:latin typeface="Arial" panose="020B0604020202020204" pitchFamily="34" charset="0"/>
                <a:cs typeface="Arial" panose="020B0604020202020204" pitchFamily="34" charset="0"/>
              </a:rPr>
              <a:t>LE PÉCHÉ CONDUIT TOUJOURS À LA DÉFAITE!!</a:t>
            </a:r>
          </a:p>
          <a:p>
            <a:endParaRPr lang="fr-CA" sz="3200" dirty="0">
              <a:latin typeface="Arial" panose="020B0604020202020204" pitchFamily="34" charset="0"/>
              <a:cs typeface="Arial" panose="020B0604020202020204" pitchFamily="34" charset="0"/>
            </a:endParaRPr>
          </a:p>
          <a:p>
            <a:r>
              <a:rPr lang="fr-CA" sz="3200" dirty="0">
                <a:latin typeface="Arial" panose="020B0604020202020204" pitchFamily="34" charset="0"/>
                <a:cs typeface="Arial" panose="020B0604020202020204" pitchFamily="34" charset="0"/>
              </a:rPr>
              <a:t>DIEU PREND LE PÉCHÉ  AU SÉRIEUX!!!</a:t>
            </a:r>
          </a:p>
        </p:txBody>
      </p:sp>
    </p:spTree>
    <p:extLst>
      <p:ext uri="{BB962C8B-B14F-4D97-AF65-F5344CB8AC3E}">
        <p14:creationId xmlns:p14="http://schemas.microsoft.com/office/powerpoint/2010/main" val="465142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2052918"/>
            <a:ext cx="11241090" cy="4195481"/>
          </a:xfrm>
        </p:spPr>
        <p:txBody>
          <a:bodyPr>
            <a:normAutofit/>
          </a:bodyPr>
          <a:lstStyle/>
          <a:p>
            <a:pPr marL="0" indent="0">
              <a:buNone/>
            </a:pPr>
            <a:r>
              <a:rPr lang="fr-CA" sz="3200" dirty="0">
                <a:latin typeface="Arial" panose="020B0604020202020204" pitchFamily="34" charset="0"/>
                <a:cs typeface="Arial" panose="020B0604020202020204" pitchFamily="34" charset="0"/>
              </a:rPr>
              <a:t>APRÈS UNE VICTOIRE:</a:t>
            </a:r>
          </a:p>
          <a:p>
            <a:r>
              <a:rPr lang="fr-CA" sz="3200" dirty="0">
                <a:latin typeface="Arial" panose="020B0604020202020204" pitchFamily="34" charset="0"/>
                <a:cs typeface="Arial" panose="020B0604020202020204" pitchFamily="34" charset="0"/>
              </a:rPr>
              <a:t>DEMEUREZ HUMBLE!</a:t>
            </a:r>
          </a:p>
          <a:p>
            <a:endParaRPr lang="fr-CA" sz="3200" dirty="0">
              <a:latin typeface="Arial" panose="020B0604020202020204" pitchFamily="34" charset="0"/>
              <a:cs typeface="Arial" panose="020B0604020202020204" pitchFamily="34" charset="0"/>
            </a:endParaRPr>
          </a:p>
          <a:p>
            <a:r>
              <a:rPr lang="fr-CA" sz="3200" dirty="0">
                <a:latin typeface="Arial" panose="020B0604020202020204" pitchFamily="34" charset="0"/>
                <a:cs typeface="Arial" panose="020B0604020202020204" pitchFamily="34" charset="0"/>
              </a:rPr>
              <a:t>GARDEZ LES REGARDS SUR JÉSUS!</a:t>
            </a:r>
          </a:p>
          <a:p>
            <a:pPr marL="0" indent="0">
              <a:buNone/>
            </a:pPr>
            <a:r>
              <a:rPr lang="fr-CA" sz="2800" i="1" dirty="0">
                <a:latin typeface="Comic Sans MS" panose="030F0702030302020204" pitchFamily="66" charset="0"/>
                <a:cs typeface="Arial" panose="020B0604020202020204" pitchFamily="34" charset="0"/>
              </a:rPr>
              <a:t>‘’L ’arrogance précède la ruine, et l’orgueil précède la chute.’’ </a:t>
            </a:r>
          </a:p>
          <a:p>
            <a:pPr marL="0" indent="0">
              <a:buNone/>
            </a:pPr>
            <a:r>
              <a:rPr lang="fr-CA" sz="2800" i="1" dirty="0">
                <a:latin typeface="Comic Sans MS" panose="030F0702030302020204" pitchFamily="66" charset="0"/>
                <a:cs typeface="Arial" panose="020B0604020202020204" pitchFamily="34" charset="0"/>
              </a:rPr>
              <a:t>  Pr16:18.</a:t>
            </a:r>
          </a:p>
        </p:txBody>
      </p:sp>
    </p:spTree>
    <p:extLst>
      <p:ext uri="{BB962C8B-B14F-4D97-AF65-F5344CB8AC3E}">
        <p14:creationId xmlns:p14="http://schemas.microsoft.com/office/powerpoint/2010/main" val="3108382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extLst/>
          </a:blip>
          <a:stretch/>
        </a:blipFill>
        <a:effectLst/>
      </p:bgPr>
    </p:bg>
    <p:spTree>
      <p:nvGrpSpPr>
        <p:cNvPr id="1" name=""/>
        <p:cNvGrpSpPr/>
        <p:nvPr/>
      </p:nvGrpSpPr>
      <p:grpSpPr>
        <a:xfrm>
          <a:off x="0" y="0"/>
          <a:ext cx="0" cy="0"/>
          <a:chOff x="0" y="0"/>
          <a:chExt cx="0" cy="0"/>
        </a:xfrm>
      </p:grpSpPr>
      <p:pic>
        <p:nvPicPr>
          <p:cNvPr id="2050" name="Picture 2" descr="Image result for bible">
            <a:extLst>
              <a:ext uri="{FF2B5EF4-FFF2-40B4-BE49-F238E27FC236}">
                <a16:creationId xmlns:a16="http://schemas.microsoft.com/office/drawing/2014/main" id="{E9F6B0CA-F034-4B46-B52E-A6CC9988D9DE}"/>
              </a:ext>
            </a:extLst>
          </p:cNvPr>
          <p:cNvPicPr>
            <a:picLocks noChangeAspect="1" noChangeArrowheads="1"/>
          </p:cNvPicPr>
          <p:nvPr/>
        </p:nvPicPr>
        <p:blipFill rotWithShape="1">
          <a:blip r:embed="rId3">
            <a:duotone>
              <a:prstClr val="black"/>
              <a:schemeClr val="accent5">
                <a:tint val="45000"/>
                <a:satMod val="400000"/>
              </a:schemeClr>
            </a:duotone>
            <a:alphaModFix amt="15000"/>
            <a:extLst>
              <a:ext uri="{28A0092B-C50C-407E-A947-70E740481C1C}">
                <a14:useLocalDpi xmlns:a14="http://schemas.microsoft.com/office/drawing/2010/main" val="0"/>
              </a:ext>
            </a:extLst>
          </a:blip>
          <a:srcRect l="6929" r="181" b="-1"/>
          <a:stretch/>
        </p:blipFill>
        <p:spPr bwMode="auto">
          <a:xfrm>
            <a:off x="-623035" y="-179501"/>
            <a:ext cx="15487640" cy="76758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9404723" cy="1400530"/>
          </a:xfrm>
        </p:spPr>
        <p:txBody>
          <a:bodyPr>
            <a:normAutofit/>
          </a:bodyPr>
          <a:lstStyle/>
          <a:p>
            <a:r>
              <a:rPr lang="fr-CA" dirty="0">
                <a:latin typeface="Arial" panose="020B0604020202020204" pitchFamily="34" charset="0"/>
                <a:cs typeface="Arial" panose="020B0604020202020204" pitchFamily="34" charset="0"/>
              </a:rPr>
              <a:t>La Victoire après la défaite; Oui, c’est possible! </a:t>
            </a:r>
            <a:endParaRPr lang="en-CA" dirty="0">
              <a:latin typeface="Arial" panose="020B0604020202020204" pitchFamily="34" charset="0"/>
              <a:cs typeface="Arial" panose="020B0604020202020204" pitchFamily="34" charset="0"/>
            </a:endParaRPr>
          </a:p>
        </p:txBody>
      </p:sp>
      <p:sp>
        <p:nvSpPr>
          <p:cNvPr id="71" name="Rectangle 70">
            <a:extLst>
              <a:ext uri="{FF2B5EF4-FFF2-40B4-BE49-F238E27FC236}">
                <a16:creationId xmlns:a16="http://schemas.microsoft.com/office/drawing/2014/main" id="{C696EBFA-4394-4B46-9875-039A1F1D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2" y="1943100"/>
            <a:ext cx="11364914" cy="4695825"/>
          </a:xfrm>
        </p:spPr>
        <p:txBody>
          <a:bodyPr anchor="ctr">
            <a:normAutofit/>
          </a:bodyPr>
          <a:lstStyle/>
          <a:p>
            <a:pPr marL="0" indent="0">
              <a:buNone/>
            </a:pPr>
            <a:r>
              <a:rPr lang="fr-CA" sz="2800" i="1" dirty="0">
                <a:latin typeface="Comic Sans MS" panose="030F0702030302020204" pitchFamily="66" charset="0"/>
                <a:cs typeface="Arial" panose="020B0604020202020204" pitchFamily="34" charset="0"/>
              </a:rPr>
              <a:t>                                </a:t>
            </a:r>
            <a:r>
              <a:rPr lang="fr-CA" sz="4000" dirty="0">
                <a:solidFill>
                  <a:srgbClr val="FFFF00"/>
                </a:solidFill>
                <a:latin typeface="Arial" panose="020B0604020202020204" pitchFamily="34" charset="0"/>
                <a:cs typeface="Arial" panose="020B0604020202020204" pitchFamily="34" charset="0"/>
              </a:rPr>
              <a:t>Jos 7:6-18</a:t>
            </a:r>
            <a:endParaRPr lang="fr-CA" sz="2800" i="1" dirty="0">
              <a:solidFill>
                <a:srgbClr val="FFFF00"/>
              </a:solidFill>
              <a:latin typeface="Comic Sans MS" panose="030F0702030302020204" pitchFamily="66" charset="0"/>
              <a:cs typeface="Arial" panose="020B0604020202020204" pitchFamily="34" charset="0"/>
            </a:endParaRPr>
          </a:p>
          <a:p>
            <a:pPr marL="0" indent="0">
              <a:buNone/>
            </a:pPr>
            <a:endParaRPr lang="fr-CA"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805164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2052918"/>
            <a:ext cx="11241090" cy="4195481"/>
          </a:xfrm>
        </p:spPr>
        <p:txBody>
          <a:bodyPr>
            <a:normAutofit/>
          </a:bodyPr>
          <a:lstStyle/>
          <a:p>
            <a:r>
              <a:rPr lang="fr-CA" sz="3200" dirty="0">
                <a:latin typeface="Arial" panose="020B0604020202020204" pitchFamily="34" charset="0"/>
                <a:cs typeface="Arial" panose="020B0604020202020204" pitchFamily="34" charset="0"/>
              </a:rPr>
              <a:t>2. Le </a:t>
            </a:r>
            <a:r>
              <a:rPr lang="fr-CA" sz="3200" i="1" dirty="0">
                <a:solidFill>
                  <a:srgbClr val="FFFF00"/>
                </a:solidFill>
                <a:latin typeface="Arial" panose="020B0604020202020204" pitchFamily="34" charset="0"/>
                <a:cs typeface="Arial" panose="020B0604020202020204" pitchFamily="34" charset="0"/>
              </a:rPr>
              <a:t>Remède</a:t>
            </a:r>
            <a:r>
              <a:rPr lang="fr-CA" sz="3200" dirty="0">
                <a:latin typeface="Arial" panose="020B0604020202020204" pitchFamily="34" charset="0"/>
                <a:cs typeface="Arial" panose="020B0604020202020204" pitchFamily="34" charset="0"/>
              </a:rPr>
              <a:t> pour la défaite…consécration renouvelée.</a:t>
            </a:r>
          </a:p>
          <a:p>
            <a:pPr marL="0" indent="0">
              <a:buNone/>
            </a:pPr>
            <a:r>
              <a:rPr lang="fr-CA" sz="3200" dirty="0">
                <a:latin typeface="Arial" panose="020B0604020202020204" pitchFamily="34" charset="0"/>
                <a:cs typeface="Arial" panose="020B0604020202020204" pitchFamily="34" charset="0"/>
              </a:rPr>
              <a:t>     A. Évitez une mentalité de </a:t>
            </a:r>
            <a:r>
              <a:rPr lang="fr-CA" sz="3200" i="1" dirty="0">
                <a:solidFill>
                  <a:srgbClr val="FFFF00"/>
                </a:solidFill>
                <a:latin typeface="Arial" panose="020B0604020202020204" pitchFamily="34" charset="0"/>
                <a:cs typeface="Arial" panose="020B0604020202020204" pitchFamily="34" charset="0"/>
              </a:rPr>
              <a:t>victime</a:t>
            </a:r>
            <a:r>
              <a:rPr lang="fr-CA" sz="3200" dirty="0">
                <a:latin typeface="Arial" panose="020B0604020202020204" pitchFamily="34" charset="0"/>
                <a:cs typeface="Arial" panose="020B0604020202020204" pitchFamily="34" charset="0"/>
              </a:rPr>
              <a:t>.</a:t>
            </a:r>
          </a:p>
          <a:p>
            <a:pPr marL="0" indent="0">
              <a:buNone/>
            </a:pPr>
            <a:r>
              <a:rPr lang="fr-CA" sz="2800" i="1" dirty="0">
                <a:latin typeface="Comic Sans MS" panose="030F0702030302020204" pitchFamily="66" charset="0"/>
                <a:cs typeface="Arial" panose="020B0604020202020204" pitchFamily="34" charset="0"/>
              </a:rPr>
              <a:t>‘‘Josué déchira ses vêtements, et se prosterna jusqu’au soir le visage contre terre devant l’arche de l’Éternel, lui et les anciens d’Israël et ils se couvrirent la tête de poussière.   Jos 7:6</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2742110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195481"/>
          </a:xfrm>
        </p:spPr>
        <p:txBody>
          <a:bodyPr>
            <a:norm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A. Évitez une mentalité de victime. </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1. </a:t>
            </a:r>
            <a:r>
              <a:rPr lang="fr-CA" sz="2800" dirty="0">
                <a:solidFill>
                  <a:srgbClr val="FFFF00"/>
                </a:solidFill>
                <a:latin typeface="Arial" panose="020B0604020202020204" pitchFamily="34" charset="0"/>
                <a:cs typeface="Arial" panose="020B0604020202020204" pitchFamily="34" charset="0"/>
              </a:rPr>
              <a:t>Incompétence</a:t>
            </a:r>
            <a:r>
              <a:rPr lang="fr-CA" sz="2800" dirty="0">
                <a:latin typeface="Arial" panose="020B0604020202020204" pitchFamily="34" charset="0"/>
                <a:cs typeface="Arial" panose="020B0604020202020204" pitchFamily="34" charset="0"/>
              </a:rPr>
              <a:t> de Dieu.</a:t>
            </a:r>
          </a:p>
          <a:p>
            <a:pPr marL="0" indent="0">
              <a:buNone/>
            </a:pPr>
            <a:r>
              <a:rPr lang="fr-CA" sz="2800" i="1" dirty="0">
                <a:latin typeface="Comic Sans MS" panose="030F0702030302020204" pitchFamily="66" charset="0"/>
                <a:cs typeface="Arial" panose="020B0604020202020204" pitchFamily="34" charset="0"/>
              </a:rPr>
              <a:t>      ’’ …</a:t>
            </a:r>
            <a:r>
              <a:rPr lang="fr-CA" sz="2800" i="1" dirty="0">
                <a:solidFill>
                  <a:srgbClr val="FFFF00"/>
                </a:solidFill>
                <a:latin typeface="Comic Sans MS" panose="030F0702030302020204" pitchFamily="66" charset="0"/>
                <a:cs typeface="Arial" panose="020B0604020202020204" pitchFamily="34" charset="0"/>
              </a:rPr>
              <a:t>pourquoi </a:t>
            </a:r>
            <a:r>
              <a:rPr lang="fr-CA" sz="2800" i="1" dirty="0">
                <a:latin typeface="Comic Sans MS" panose="030F0702030302020204" pitchFamily="66" charset="0"/>
                <a:cs typeface="Arial" panose="020B0604020202020204" pitchFamily="34" charset="0"/>
              </a:rPr>
              <a:t>as-tu fait passer le Jourdain à ce peuple, pour </a:t>
            </a:r>
          </a:p>
          <a:p>
            <a:pPr marL="0" indent="0">
              <a:buNone/>
            </a:pPr>
            <a:r>
              <a:rPr lang="fr-CA" sz="2800" i="1" dirty="0">
                <a:latin typeface="Comic Sans MS" panose="030F0702030302020204" pitchFamily="66" charset="0"/>
                <a:cs typeface="Arial" panose="020B0604020202020204" pitchFamily="34" charset="0"/>
              </a:rPr>
              <a:t>        nous livrer entre les mains des </a:t>
            </a:r>
            <a:r>
              <a:rPr lang="fr-CA" sz="2800" i="1" dirty="0" err="1">
                <a:latin typeface="Comic Sans MS" panose="030F0702030302020204" pitchFamily="66" charset="0"/>
                <a:cs typeface="Arial" panose="020B0604020202020204" pitchFamily="34" charset="0"/>
              </a:rPr>
              <a:t>Amoréens</a:t>
            </a:r>
            <a:r>
              <a:rPr lang="fr-CA" sz="2800" i="1" dirty="0">
                <a:latin typeface="Comic Sans MS" panose="030F0702030302020204" pitchFamily="66" charset="0"/>
                <a:cs typeface="Arial" panose="020B0604020202020204" pitchFamily="34" charset="0"/>
              </a:rPr>
              <a:t> et nous fais périr?</a:t>
            </a:r>
          </a:p>
          <a:p>
            <a:pPr marL="0" indent="0">
              <a:buNone/>
            </a:pPr>
            <a:r>
              <a:rPr lang="fr-CA" sz="2800" i="1" dirty="0">
                <a:latin typeface="Comic Sans MS" panose="030F0702030302020204" pitchFamily="66" charset="0"/>
                <a:cs typeface="Arial" panose="020B0604020202020204" pitchFamily="34" charset="0"/>
              </a:rPr>
              <a:t>         Jos 7:7a</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4285711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195481"/>
          </a:xfrm>
        </p:spPr>
        <p:txBody>
          <a:bodyPr>
            <a:norm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A. Évitez une mentalité de victime…une analyse erronée. </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2. Remise en question de son appel.</a:t>
            </a:r>
          </a:p>
          <a:p>
            <a:pPr marL="0" indent="0">
              <a:buNone/>
            </a:pPr>
            <a:r>
              <a:rPr lang="fr-CA" sz="2800" i="1" dirty="0">
                <a:latin typeface="Comic Sans MS" panose="030F0702030302020204" pitchFamily="66" charset="0"/>
                <a:cs typeface="Arial" panose="020B0604020202020204" pitchFamily="34" charset="0"/>
              </a:rPr>
              <a:t>         ’’Oh! Si nous avions su </a:t>
            </a:r>
            <a:r>
              <a:rPr lang="fr-CA" sz="2800" i="1" dirty="0">
                <a:solidFill>
                  <a:srgbClr val="FFFF00"/>
                </a:solidFill>
                <a:latin typeface="Comic Sans MS" panose="030F0702030302020204" pitchFamily="66" charset="0"/>
                <a:cs typeface="Arial" panose="020B0604020202020204" pitchFamily="34" charset="0"/>
              </a:rPr>
              <a:t>rester de l’autre côté </a:t>
            </a:r>
            <a:r>
              <a:rPr lang="fr-CA" sz="2800" i="1" dirty="0">
                <a:latin typeface="Comic Sans MS" panose="030F0702030302020204" pitchFamily="66" charset="0"/>
                <a:cs typeface="Arial" panose="020B0604020202020204" pitchFamily="34" charset="0"/>
              </a:rPr>
              <a:t>du Jourdain!’’</a:t>
            </a:r>
          </a:p>
          <a:p>
            <a:pPr marL="0" indent="0">
              <a:buNone/>
            </a:pPr>
            <a:r>
              <a:rPr lang="fr-CA" sz="2800" i="1" dirty="0">
                <a:latin typeface="Comic Sans MS" panose="030F0702030302020204" pitchFamily="66" charset="0"/>
                <a:cs typeface="Arial" panose="020B0604020202020204" pitchFamily="34" charset="0"/>
              </a:rPr>
              <a:t>           Jos 7:7b</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345089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195481"/>
          </a:xfrm>
        </p:spPr>
        <p:txBody>
          <a:bodyPr>
            <a:no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A. Évitez une mentalité de victime…une analyse erronée. </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3. </a:t>
            </a:r>
            <a:r>
              <a:rPr lang="fr-CA" sz="2800" dirty="0">
                <a:solidFill>
                  <a:srgbClr val="FFFF00"/>
                </a:solidFill>
                <a:latin typeface="Arial" panose="020B0604020202020204" pitchFamily="34" charset="0"/>
                <a:cs typeface="Arial" panose="020B0604020202020204" pitchFamily="34" charset="0"/>
              </a:rPr>
              <a:t>Pitié</a:t>
            </a:r>
            <a:r>
              <a:rPr lang="fr-CA" sz="2800" dirty="0">
                <a:latin typeface="Arial" panose="020B0604020202020204" pitchFamily="34" charset="0"/>
                <a:cs typeface="Arial" panose="020B0604020202020204" pitchFamily="34" charset="0"/>
              </a:rPr>
              <a:t> de soi. </a:t>
            </a:r>
          </a:p>
          <a:p>
            <a:pPr marL="0" indent="0">
              <a:buNone/>
            </a:pPr>
            <a:r>
              <a:rPr lang="fr-CA" sz="2800" i="1" dirty="0">
                <a:latin typeface="Comic Sans MS" panose="030F0702030302020204" pitchFamily="66" charset="0"/>
                <a:cs typeface="Arial" panose="020B0604020202020204" pitchFamily="34" charset="0"/>
              </a:rPr>
              <a:t>         ’’…que dirai-je, après qu’Israël a tourné le dos devant ses </a:t>
            </a:r>
          </a:p>
          <a:p>
            <a:pPr marL="0" indent="0">
              <a:buNone/>
            </a:pPr>
            <a:r>
              <a:rPr lang="fr-CA" sz="2800" i="1" dirty="0">
                <a:latin typeface="Comic Sans MS" panose="030F0702030302020204" pitchFamily="66" charset="0"/>
                <a:cs typeface="Arial" panose="020B0604020202020204" pitchFamily="34" charset="0"/>
              </a:rPr>
              <a:t>          ennemis? Les Cananéens et tous les habitants du pays </a:t>
            </a:r>
          </a:p>
          <a:p>
            <a:pPr marL="0" indent="0">
              <a:buNone/>
            </a:pPr>
            <a:r>
              <a:rPr lang="fr-CA" sz="2800" i="1" dirty="0">
                <a:latin typeface="Comic Sans MS" panose="030F0702030302020204" pitchFamily="66" charset="0"/>
                <a:cs typeface="Arial" panose="020B0604020202020204" pitchFamily="34" charset="0"/>
              </a:rPr>
              <a:t>          l’apprendront; ils </a:t>
            </a:r>
            <a:r>
              <a:rPr lang="fr-CA" sz="2800" i="1" dirty="0">
                <a:solidFill>
                  <a:srgbClr val="FFFF00"/>
                </a:solidFill>
                <a:latin typeface="Comic Sans MS" panose="030F0702030302020204" pitchFamily="66" charset="0"/>
                <a:cs typeface="Arial" panose="020B0604020202020204" pitchFamily="34" charset="0"/>
              </a:rPr>
              <a:t>nous</a:t>
            </a:r>
            <a:r>
              <a:rPr lang="fr-CA" sz="2800" i="1" dirty="0">
                <a:latin typeface="Comic Sans MS" panose="030F0702030302020204" pitchFamily="66" charset="0"/>
                <a:cs typeface="Arial" panose="020B0604020202020204" pitchFamily="34" charset="0"/>
              </a:rPr>
              <a:t> envelopperont, et ils feront disparaître</a:t>
            </a:r>
          </a:p>
          <a:p>
            <a:pPr marL="0" indent="0">
              <a:buNone/>
            </a:pPr>
            <a:r>
              <a:rPr lang="fr-CA" sz="2800" i="1"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notre</a:t>
            </a:r>
            <a:r>
              <a:rPr lang="fr-CA" sz="2800" i="1" dirty="0">
                <a:latin typeface="Comic Sans MS" panose="030F0702030302020204" pitchFamily="66" charset="0"/>
                <a:cs typeface="Arial" panose="020B0604020202020204" pitchFamily="34" charset="0"/>
              </a:rPr>
              <a:t> nom de la terre.’’      Jos 7:9a</a:t>
            </a: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2771236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2052918"/>
            <a:ext cx="11241090" cy="4195481"/>
          </a:xfrm>
        </p:spPr>
        <p:txBody>
          <a:bodyPr>
            <a:normAutofit/>
          </a:bodyPr>
          <a:lstStyle/>
          <a:p>
            <a:pPr marL="0" indent="0">
              <a:buNone/>
            </a:pPr>
            <a:r>
              <a:rPr lang="fr-CA" sz="3200" dirty="0">
                <a:latin typeface="Arial" panose="020B0604020202020204" pitchFamily="34" charset="0"/>
                <a:cs typeface="Arial" panose="020B0604020202020204" pitchFamily="34" charset="0"/>
              </a:rPr>
              <a:t>APRÈS UNE DÉFAITE:</a:t>
            </a:r>
          </a:p>
          <a:p>
            <a:r>
              <a:rPr lang="fr-CA" sz="3200" dirty="0">
                <a:latin typeface="Arial" panose="020B0604020202020204" pitchFamily="34" charset="0"/>
                <a:cs typeface="Arial" panose="020B0604020202020204" pitchFamily="34" charset="0"/>
              </a:rPr>
              <a:t>NE LAISSEZ PAS LA DÉFAITE VOUS DÉFINIR!</a:t>
            </a:r>
          </a:p>
          <a:p>
            <a:endParaRPr lang="fr-CA" sz="3200" dirty="0">
              <a:latin typeface="Arial" panose="020B0604020202020204" pitchFamily="34" charset="0"/>
              <a:cs typeface="Arial" panose="020B0604020202020204" pitchFamily="34" charset="0"/>
            </a:endParaRPr>
          </a:p>
          <a:p>
            <a:r>
              <a:rPr lang="fr-CA" sz="3200" dirty="0">
                <a:latin typeface="Arial" panose="020B0604020202020204" pitchFamily="34" charset="0"/>
                <a:cs typeface="Arial" panose="020B0604020202020204" pitchFamily="34" charset="0"/>
              </a:rPr>
              <a:t>NE NIVELEZ PAS VERS LE BAS!</a:t>
            </a:r>
          </a:p>
        </p:txBody>
      </p:sp>
    </p:spTree>
    <p:extLst>
      <p:ext uri="{BB962C8B-B14F-4D97-AF65-F5344CB8AC3E}">
        <p14:creationId xmlns:p14="http://schemas.microsoft.com/office/powerpoint/2010/main" val="3080249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1358283"/>
            <a:ext cx="11656381" cy="5362113"/>
          </a:xfrm>
        </p:spPr>
        <p:txBody>
          <a:bodyPr>
            <a:no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B. Adoptez une mentalité de </a:t>
            </a:r>
            <a:r>
              <a:rPr lang="fr-CA" sz="3200" i="1" dirty="0">
                <a:solidFill>
                  <a:srgbClr val="FFFF00"/>
                </a:solidFill>
                <a:latin typeface="Arial" panose="020B0604020202020204" pitchFamily="34" charset="0"/>
                <a:cs typeface="Arial" panose="020B0604020202020204" pitchFamily="34" charset="0"/>
              </a:rPr>
              <a:t>Vainqueur</a:t>
            </a:r>
            <a:r>
              <a:rPr lang="fr-CA" sz="3200" dirty="0">
                <a:latin typeface="Arial" panose="020B0604020202020204" pitchFamily="34" charset="0"/>
                <a:cs typeface="Arial" panose="020B0604020202020204" pitchFamily="34" charset="0"/>
              </a:rPr>
              <a:t>…</a:t>
            </a:r>
            <a:r>
              <a:rPr lang="fr-CA" sz="3200" dirty="0">
                <a:solidFill>
                  <a:srgbClr val="FFFF00"/>
                </a:solidFill>
                <a:latin typeface="Arial" panose="020B0604020202020204" pitchFamily="34" charset="0"/>
                <a:cs typeface="Arial" panose="020B0604020202020204" pitchFamily="34" charset="0"/>
              </a:rPr>
              <a:t>Lève-toi</a:t>
            </a:r>
            <a:r>
              <a:rPr lang="fr-CA" sz="3200" dirty="0">
                <a:latin typeface="Arial" panose="020B0604020202020204" pitchFamily="34"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1. le péché </a:t>
            </a:r>
            <a:r>
              <a:rPr lang="fr-CA" sz="2800" dirty="0">
                <a:solidFill>
                  <a:srgbClr val="FFFF00"/>
                </a:solidFill>
                <a:latin typeface="Arial" panose="020B0604020202020204" pitchFamily="34" charset="0"/>
                <a:cs typeface="Arial" panose="020B0604020202020204" pitchFamily="34" charset="0"/>
              </a:rPr>
              <a:t>démasqué</a:t>
            </a:r>
            <a:r>
              <a:rPr lang="fr-CA" sz="2800" dirty="0">
                <a:latin typeface="Arial" panose="020B0604020202020204" pitchFamily="34" charset="0"/>
                <a:cs typeface="Arial" panose="020B0604020202020204" pitchFamily="34" charset="0"/>
              </a:rPr>
              <a:t>…si toléré, le péché privera Israël de:</a:t>
            </a:r>
          </a:p>
          <a:p>
            <a:pPr marL="0" indent="0">
              <a:buNone/>
            </a:pPr>
            <a:r>
              <a:rPr lang="fr-CA" sz="2800" i="1" dirty="0">
                <a:latin typeface="Arial" panose="020B0604020202020204" pitchFamily="34" charset="0"/>
                <a:cs typeface="Arial" panose="020B0604020202020204" pitchFamily="34" charset="0"/>
              </a:rPr>
              <a:t>       </a:t>
            </a:r>
          </a:p>
          <a:p>
            <a:pPr marL="0" indent="0">
              <a:buNone/>
            </a:pPr>
            <a:r>
              <a:rPr lang="fr-CA" sz="2800" i="1" dirty="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la </a:t>
            </a:r>
            <a:r>
              <a:rPr lang="fr-CA" sz="2800" dirty="0">
                <a:solidFill>
                  <a:srgbClr val="FFFF00"/>
                </a:solidFill>
                <a:latin typeface="Arial" panose="020B0604020202020204" pitchFamily="34" charset="0"/>
                <a:cs typeface="Arial" panose="020B0604020202020204" pitchFamily="34" charset="0"/>
              </a:rPr>
              <a:t>puissance</a:t>
            </a:r>
            <a:r>
              <a:rPr lang="fr-CA" sz="2800" dirty="0">
                <a:latin typeface="Arial" panose="020B0604020202020204" pitchFamily="34" charset="0"/>
                <a:cs typeface="Arial" panose="020B0604020202020204" pitchFamily="34" charset="0"/>
              </a:rPr>
              <a:t> de Dieu… </a:t>
            </a:r>
            <a:r>
              <a:rPr lang="fr-CA" sz="2800" i="1" dirty="0">
                <a:latin typeface="Comic Sans MS" panose="030F0702030302020204" pitchFamily="66" charset="0"/>
                <a:cs typeface="Arial" panose="020B0604020202020204" pitchFamily="34" charset="0"/>
              </a:rPr>
              <a:t>‘’les enfants d’Israël </a:t>
            </a:r>
            <a:r>
              <a:rPr lang="fr-CA" sz="2800" i="1" dirty="0">
                <a:solidFill>
                  <a:srgbClr val="FFFF00"/>
                </a:solidFill>
                <a:latin typeface="Comic Sans MS" panose="030F0702030302020204" pitchFamily="66" charset="0"/>
                <a:cs typeface="Arial" panose="020B0604020202020204" pitchFamily="34" charset="0"/>
              </a:rPr>
              <a:t>ne peuvent-ils</a:t>
            </a:r>
          </a:p>
          <a:p>
            <a:pPr marL="0" indent="0">
              <a:buNone/>
            </a:pPr>
            <a:r>
              <a:rPr lang="fr-CA" sz="2800" i="1"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résister</a:t>
            </a:r>
            <a:r>
              <a:rPr lang="fr-CA" sz="2800" i="1" dirty="0">
                <a:latin typeface="Comic Sans MS" panose="030F0702030302020204" pitchFamily="66" charset="0"/>
                <a:cs typeface="Arial" panose="020B0604020202020204" pitchFamily="34" charset="0"/>
              </a:rPr>
              <a:t> à leurs, ennemis; ils tourneront le dos devant leurs </a:t>
            </a:r>
          </a:p>
          <a:p>
            <a:pPr marL="0" indent="0">
              <a:buNone/>
            </a:pPr>
            <a:r>
              <a:rPr lang="fr-CA" sz="2800" i="1" dirty="0">
                <a:latin typeface="Comic Sans MS" panose="030F0702030302020204" pitchFamily="66" charset="0"/>
                <a:cs typeface="Arial" panose="020B0604020202020204" pitchFamily="34" charset="0"/>
              </a:rPr>
              <a:t>        ennemis…’’   Jos 7:12a</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la </a:t>
            </a:r>
            <a:r>
              <a:rPr lang="fr-CA" sz="2800" dirty="0">
                <a:solidFill>
                  <a:srgbClr val="FFFF00"/>
                </a:solidFill>
                <a:latin typeface="Arial" panose="020B0604020202020204" pitchFamily="34" charset="0"/>
                <a:cs typeface="Arial" panose="020B0604020202020204" pitchFamily="34" charset="0"/>
              </a:rPr>
              <a:t>présence</a:t>
            </a:r>
            <a:r>
              <a:rPr lang="fr-CA" sz="2800" dirty="0">
                <a:latin typeface="Arial" panose="020B0604020202020204" pitchFamily="34" charset="0"/>
                <a:cs typeface="Arial" panose="020B0604020202020204" pitchFamily="34" charset="0"/>
              </a:rPr>
              <a:t> de Dieu: </a:t>
            </a:r>
            <a:r>
              <a:rPr lang="fr-CA" sz="2800" i="1" dirty="0">
                <a:latin typeface="Comic Sans MS" panose="030F0702030302020204" pitchFamily="66" charset="0"/>
                <a:cs typeface="Arial" panose="020B0604020202020204" pitchFamily="34" charset="0"/>
              </a:rPr>
              <a:t>‘’…je </a:t>
            </a:r>
            <a:r>
              <a:rPr lang="fr-CA" sz="2800" i="1" dirty="0">
                <a:solidFill>
                  <a:srgbClr val="FFFF00"/>
                </a:solidFill>
                <a:latin typeface="Comic Sans MS" panose="030F0702030302020204" pitchFamily="66" charset="0"/>
                <a:cs typeface="Arial" panose="020B0604020202020204" pitchFamily="34" charset="0"/>
              </a:rPr>
              <a:t>ne serai plus </a:t>
            </a:r>
            <a:r>
              <a:rPr lang="fr-CA" sz="2800" i="1" dirty="0">
                <a:latin typeface="Comic Sans MS" panose="030F0702030302020204" pitchFamily="66" charset="0"/>
                <a:cs typeface="Arial" panose="020B0604020202020204" pitchFamily="34" charset="0"/>
              </a:rPr>
              <a:t>avec vous…’’   Jos 7:12c</a:t>
            </a: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4152406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667478"/>
          </a:xfrm>
        </p:spPr>
        <p:txBody>
          <a:bodyPr>
            <a:no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B. Adoptez une mentalité de vainqueur…Lève-toi!!. </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2. le péché </a:t>
            </a:r>
            <a:r>
              <a:rPr lang="fr-CA" sz="2800" dirty="0">
                <a:solidFill>
                  <a:srgbClr val="FFFF00"/>
                </a:solidFill>
                <a:latin typeface="Arial" panose="020B0604020202020204" pitchFamily="34" charset="0"/>
                <a:cs typeface="Arial" panose="020B0604020202020204" pitchFamily="34" charset="0"/>
              </a:rPr>
              <a:t>découvert</a:t>
            </a:r>
            <a:r>
              <a:rPr lang="fr-CA" sz="2800" dirty="0">
                <a:latin typeface="Arial" panose="020B0604020202020204" pitchFamily="34" charset="0"/>
                <a:cs typeface="Arial" panose="020B0604020202020204" pitchFamily="34" charset="0"/>
              </a:rPr>
              <a:t>.</a:t>
            </a:r>
          </a:p>
          <a:p>
            <a:pPr marL="0" indent="0">
              <a:buNone/>
            </a:pPr>
            <a:r>
              <a:rPr lang="fr-CA" sz="2800" dirty="0">
                <a:latin typeface="Arial" panose="020B0604020202020204" pitchFamily="34" charset="0"/>
                <a:cs typeface="Arial" panose="020B0604020202020204" pitchFamily="34" charset="0"/>
              </a:rPr>
              <a:t>     -le </a:t>
            </a:r>
            <a:r>
              <a:rPr lang="fr-CA" sz="2800" dirty="0">
                <a:solidFill>
                  <a:srgbClr val="FFFF00"/>
                </a:solidFill>
                <a:latin typeface="Arial" panose="020B0604020202020204" pitchFamily="34" charset="0"/>
                <a:cs typeface="Arial" panose="020B0604020202020204" pitchFamily="34" charset="0"/>
              </a:rPr>
              <a:t>processus</a:t>
            </a:r>
            <a:r>
              <a:rPr lang="fr-CA" sz="2800" dirty="0">
                <a:latin typeface="Arial" panose="020B0604020202020204" pitchFamily="34" charset="0"/>
                <a:cs typeface="Arial" panose="020B0604020202020204" pitchFamily="34" charset="0"/>
              </a:rPr>
              <a:t>:  </a:t>
            </a:r>
            <a:r>
              <a:rPr lang="fr-CA" sz="2800" i="1" dirty="0">
                <a:latin typeface="Comic Sans MS" panose="030F0702030302020204" pitchFamily="66" charset="0"/>
                <a:cs typeface="Arial" panose="020B0604020202020204" pitchFamily="34" charset="0"/>
              </a:rPr>
              <a:t>‘’Vous vous approcherez le matin selon vos tribus;</a:t>
            </a:r>
          </a:p>
          <a:p>
            <a:pPr marL="0" indent="0">
              <a:buNone/>
            </a:pPr>
            <a:r>
              <a:rPr lang="fr-CA" sz="2800" i="1" dirty="0">
                <a:latin typeface="Comic Sans MS" panose="030F0702030302020204" pitchFamily="66" charset="0"/>
                <a:cs typeface="Arial" panose="020B0604020202020204" pitchFamily="34" charset="0"/>
              </a:rPr>
              <a:t>                             et la tribu que désignera l’Éternel s’approchera</a:t>
            </a:r>
          </a:p>
          <a:p>
            <a:pPr marL="0" indent="0">
              <a:buNone/>
            </a:pPr>
            <a:r>
              <a:rPr lang="fr-CA" sz="2800" i="1" dirty="0">
                <a:latin typeface="Comic Sans MS" panose="030F0702030302020204" pitchFamily="66" charset="0"/>
                <a:cs typeface="Arial" panose="020B0604020202020204" pitchFamily="34" charset="0"/>
              </a:rPr>
              <a:t>                             par famille et la famille…et </a:t>
            </a:r>
            <a:r>
              <a:rPr lang="fr-CA" sz="2800" i="1" dirty="0" err="1">
                <a:solidFill>
                  <a:srgbClr val="FFFF00"/>
                </a:solidFill>
                <a:latin typeface="Comic Sans MS" panose="030F0702030302020204" pitchFamily="66" charset="0"/>
                <a:cs typeface="Arial" panose="020B0604020202020204" pitchFamily="34" charset="0"/>
              </a:rPr>
              <a:t>Acan</a:t>
            </a:r>
            <a:r>
              <a:rPr lang="fr-CA" sz="2800" i="1" dirty="0">
                <a:latin typeface="Comic Sans MS" panose="030F0702030302020204" pitchFamily="66" charset="0"/>
                <a:cs typeface="Arial" panose="020B0604020202020204" pitchFamily="34" charset="0"/>
              </a:rPr>
              <a:t>, fils de Carmi,</a:t>
            </a:r>
          </a:p>
          <a:p>
            <a:pPr marL="0" indent="0">
              <a:buNone/>
            </a:pPr>
            <a:r>
              <a:rPr lang="fr-CA" sz="2800" i="1" dirty="0">
                <a:latin typeface="Comic Sans MS" panose="030F0702030302020204" pitchFamily="66" charset="0"/>
                <a:cs typeface="Arial" panose="020B0604020202020204" pitchFamily="34" charset="0"/>
              </a:rPr>
              <a:t>                             fils de </a:t>
            </a:r>
            <a:r>
              <a:rPr lang="fr-CA" sz="2800" i="1" dirty="0" err="1">
                <a:latin typeface="Comic Sans MS" panose="030F0702030302020204" pitchFamily="66" charset="0"/>
                <a:cs typeface="Arial" panose="020B0604020202020204" pitchFamily="34" charset="0"/>
              </a:rPr>
              <a:t>Zabdi</a:t>
            </a:r>
            <a:r>
              <a:rPr lang="fr-CA" sz="2800" i="1" dirty="0">
                <a:latin typeface="Comic Sans MS" panose="030F0702030302020204" pitchFamily="66" charset="0"/>
                <a:cs typeface="Arial" panose="020B0604020202020204" pitchFamily="34" charset="0"/>
              </a:rPr>
              <a:t>, fils de </a:t>
            </a:r>
            <a:r>
              <a:rPr lang="fr-CA" sz="2800" i="1" dirty="0" err="1">
                <a:latin typeface="Comic Sans MS" panose="030F0702030302020204" pitchFamily="66" charset="0"/>
                <a:cs typeface="Arial" panose="020B0604020202020204" pitchFamily="34" charset="0"/>
              </a:rPr>
              <a:t>Zérach</a:t>
            </a:r>
            <a:r>
              <a:rPr lang="fr-CA" sz="2800" i="1" dirty="0">
                <a:latin typeface="Comic Sans MS" panose="030F0702030302020204" pitchFamily="66" charset="0"/>
                <a:cs typeface="Arial" panose="020B0604020202020204" pitchFamily="34" charset="0"/>
              </a:rPr>
              <a:t>, de la tribu de Juda, </a:t>
            </a:r>
          </a:p>
          <a:p>
            <a:pPr marL="0" indent="0">
              <a:buNone/>
            </a:pPr>
            <a:r>
              <a:rPr lang="fr-CA" sz="2800" i="1"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fut désigné</a:t>
            </a:r>
            <a:r>
              <a:rPr lang="fr-CA" sz="2800" i="1" dirty="0">
                <a:latin typeface="Comic Sans MS" panose="030F0702030302020204" pitchFamily="66" charset="0"/>
                <a:cs typeface="Arial" panose="020B0604020202020204" pitchFamily="34" charset="0"/>
              </a:rPr>
              <a:t>.   Jos 7:14-18    </a:t>
            </a:r>
            <a:r>
              <a:rPr lang="fr-CA" sz="2800" i="1" dirty="0">
                <a:solidFill>
                  <a:srgbClr val="FFFF00"/>
                </a:solidFill>
                <a:latin typeface="Comic Sans MS" panose="030F0702030302020204" pitchFamily="66" charset="0"/>
                <a:cs typeface="Arial" panose="020B0604020202020204" pitchFamily="34" charset="0"/>
              </a:rPr>
              <a:t>         </a:t>
            </a:r>
            <a:endParaRPr lang="fr-CA" sz="2800" dirty="0">
              <a:latin typeface="Arial" panose="020B0604020202020204" pitchFamily="34" charset="0"/>
              <a:cs typeface="Arial" panose="020B0604020202020204" pitchFamily="34" charset="0"/>
            </a:endParaRPr>
          </a:p>
          <a:p>
            <a:pPr marL="0" indent="0">
              <a:buNone/>
            </a:pPr>
            <a:r>
              <a:rPr lang="fr-CA" sz="2800" i="1"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471948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extLst/>
          </a:blip>
          <a:stretch/>
        </a:blipFill>
        <a:effectLst/>
      </p:bgPr>
    </p:bg>
    <p:spTree>
      <p:nvGrpSpPr>
        <p:cNvPr id="1" name=""/>
        <p:cNvGrpSpPr/>
        <p:nvPr/>
      </p:nvGrpSpPr>
      <p:grpSpPr>
        <a:xfrm>
          <a:off x="0" y="0"/>
          <a:ext cx="0" cy="0"/>
          <a:chOff x="0" y="0"/>
          <a:chExt cx="0" cy="0"/>
        </a:xfrm>
      </p:grpSpPr>
      <p:pic>
        <p:nvPicPr>
          <p:cNvPr id="2050" name="Picture 2" descr="Image result for bible">
            <a:extLst>
              <a:ext uri="{FF2B5EF4-FFF2-40B4-BE49-F238E27FC236}">
                <a16:creationId xmlns:a16="http://schemas.microsoft.com/office/drawing/2014/main" id="{E9F6B0CA-F034-4B46-B52E-A6CC9988D9DE}"/>
              </a:ext>
            </a:extLst>
          </p:cNvPr>
          <p:cNvPicPr>
            <a:picLocks noChangeAspect="1" noChangeArrowheads="1"/>
          </p:cNvPicPr>
          <p:nvPr/>
        </p:nvPicPr>
        <p:blipFill rotWithShape="1">
          <a:blip r:embed="rId3">
            <a:duotone>
              <a:prstClr val="black"/>
              <a:schemeClr val="accent5">
                <a:tint val="45000"/>
                <a:satMod val="400000"/>
              </a:schemeClr>
            </a:duotone>
            <a:alphaModFix amt="15000"/>
            <a:extLst>
              <a:ext uri="{28A0092B-C50C-407E-A947-70E740481C1C}">
                <a14:useLocalDpi xmlns:a14="http://schemas.microsoft.com/office/drawing/2010/main" val="0"/>
              </a:ext>
            </a:extLst>
          </a:blip>
          <a:srcRect l="6929" r="181" b="-1"/>
          <a:stretch/>
        </p:blipFill>
        <p:spPr bwMode="auto">
          <a:xfrm>
            <a:off x="-623035" y="-179501"/>
            <a:ext cx="15487640" cy="76758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9404723" cy="1400530"/>
          </a:xfrm>
        </p:spPr>
        <p:txBody>
          <a:bodyPr>
            <a:normAutofit/>
          </a:bodyPr>
          <a:lstStyle/>
          <a:p>
            <a:r>
              <a:rPr lang="fr-CA" dirty="0">
                <a:latin typeface="Arial" panose="020B0604020202020204" pitchFamily="34" charset="0"/>
                <a:cs typeface="Arial" panose="020B0604020202020204" pitchFamily="34" charset="0"/>
              </a:rPr>
              <a:t>La Victoire après la défaite; Oui, c’est possible! </a:t>
            </a:r>
            <a:endParaRPr lang="en-CA" dirty="0">
              <a:latin typeface="Arial" panose="020B0604020202020204" pitchFamily="34" charset="0"/>
              <a:cs typeface="Arial" panose="020B0604020202020204" pitchFamily="34" charset="0"/>
            </a:endParaRPr>
          </a:p>
        </p:txBody>
      </p:sp>
      <p:sp>
        <p:nvSpPr>
          <p:cNvPr id="71" name="Rectangle 70">
            <a:extLst>
              <a:ext uri="{FF2B5EF4-FFF2-40B4-BE49-F238E27FC236}">
                <a16:creationId xmlns:a16="http://schemas.microsoft.com/office/drawing/2014/main" id="{C696EBFA-4394-4B46-9875-039A1F1D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2" y="1943100"/>
            <a:ext cx="11364914" cy="4695825"/>
          </a:xfrm>
        </p:spPr>
        <p:txBody>
          <a:bodyPr anchor="ctr">
            <a:normAutofit/>
          </a:bodyPr>
          <a:lstStyle/>
          <a:p>
            <a:pPr marL="0" indent="0">
              <a:buNone/>
            </a:pPr>
            <a:r>
              <a:rPr lang="fr-CA" sz="2800" i="1" dirty="0">
                <a:latin typeface="Comic Sans MS" panose="030F0702030302020204" pitchFamily="66" charset="0"/>
                <a:cs typeface="Arial" panose="020B0604020202020204" pitchFamily="34" charset="0"/>
              </a:rPr>
              <a:t>                                </a:t>
            </a:r>
            <a:r>
              <a:rPr lang="fr-CA" sz="4000" dirty="0">
                <a:solidFill>
                  <a:srgbClr val="FFFF00"/>
                </a:solidFill>
                <a:latin typeface="Arial" panose="020B0604020202020204" pitchFamily="34" charset="0"/>
                <a:cs typeface="Arial" panose="020B0604020202020204" pitchFamily="34" charset="0"/>
              </a:rPr>
              <a:t>Jos 7:19-26</a:t>
            </a:r>
            <a:endParaRPr lang="fr-CA" sz="2800" i="1" dirty="0">
              <a:solidFill>
                <a:srgbClr val="FFFF00"/>
              </a:solidFill>
              <a:latin typeface="Comic Sans MS" panose="030F0702030302020204" pitchFamily="66" charset="0"/>
              <a:cs typeface="Arial" panose="020B0604020202020204" pitchFamily="34" charset="0"/>
            </a:endParaRPr>
          </a:p>
          <a:p>
            <a:pPr marL="0" indent="0">
              <a:buNone/>
            </a:pPr>
            <a:endParaRPr lang="fr-CA"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37342755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667478"/>
          </a:xfrm>
        </p:spPr>
        <p:txBody>
          <a:bodyPr>
            <a:no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B. Adoptez une mentalité de Vainqueur.</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2. le péché découvert.</a:t>
            </a:r>
          </a:p>
          <a:p>
            <a:pPr marL="0" indent="0">
              <a:buNone/>
            </a:pPr>
            <a:r>
              <a:rPr lang="fr-CA" sz="2800" dirty="0">
                <a:latin typeface="Arial" panose="020B0604020202020204" pitchFamily="34" charset="0"/>
                <a:cs typeface="Arial" panose="020B0604020202020204" pitchFamily="34" charset="0"/>
              </a:rPr>
              <a:t>           -la </a:t>
            </a:r>
            <a:r>
              <a:rPr lang="fr-CA" sz="2800" dirty="0">
                <a:solidFill>
                  <a:srgbClr val="FFFF00"/>
                </a:solidFill>
                <a:latin typeface="Arial" panose="020B0604020202020204" pitchFamily="34" charset="0"/>
                <a:cs typeface="Arial" panose="020B0604020202020204" pitchFamily="34" charset="0"/>
              </a:rPr>
              <a:t>confrontation</a:t>
            </a:r>
            <a:r>
              <a:rPr lang="fr-CA" sz="2800" dirty="0">
                <a:latin typeface="Arial" panose="020B0604020202020204" pitchFamily="34" charset="0"/>
                <a:cs typeface="Arial" panose="020B0604020202020204" pitchFamily="34" charset="0"/>
              </a:rPr>
              <a:t>: </a:t>
            </a:r>
            <a:r>
              <a:rPr lang="fr-CA" sz="2800" i="1" dirty="0">
                <a:latin typeface="Comic Sans MS" panose="030F0702030302020204" pitchFamily="66" charset="0"/>
                <a:cs typeface="Arial" panose="020B0604020202020204" pitchFamily="34" charset="0"/>
              </a:rPr>
              <a:t>‘’Josué dit à </a:t>
            </a:r>
            <a:r>
              <a:rPr lang="fr-CA" sz="2800" i="1" dirty="0" err="1">
                <a:latin typeface="Comic Sans MS" panose="030F0702030302020204" pitchFamily="66" charset="0"/>
                <a:cs typeface="Arial" panose="020B0604020202020204" pitchFamily="34" charset="0"/>
              </a:rPr>
              <a:t>Acan</a:t>
            </a:r>
            <a:r>
              <a:rPr lang="fr-CA" sz="2800" i="1" dirty="0">
                <a:latin typeface="Comic Sans MS" panose="030F0702030302020204" pitchFamily="66" charset="0"/>
                <a:cs typeface="Arial" panose="020B0604020202020204" pitchFamily="34" charset="0"/>
              </a:rPr>
              <a:t>: Mon fils, donne gloire à </a:t>
            </a:r>
          </a:p>
          <a:p>
            <a:pPr marL="0" indent="0">
              <a:buNone/>
            </a:pPr>
            <a:r>
              <a:rPr lang="fr-CA" sz="2800" i="1" dirty="0">
                <a:latin typeface="Comic Sans MS" panose="030F0702030302020204" pitchFamily="66" charset="0"/>
                <a:cs typeface="Arial" panose="020B0604020202020204" pitchFamily="34" charset="0"/>
              </a:rPr>
              <a:t>                                      l’Éternel, le Dieu d’Israël et rends-lui </a:t>
            </a:r>
          </a:p>
          <a:p>
            <a:pPr marL="0" indent="0">
              <a:buNone/>
            </a:pPr>
            <a:r>
              <a:rPr lang="fr-CA" sz="2800" i="1" dirty="0">
                <a:latin typeface="Comic Sans MS" panose="030F0702030302020204" pitchFamily="66" charset="0"/>
                <a:cs typeface="Arial" panose="020B0604020202020204" pitchFamily="34" charset="0"/>
              </a:rPr>
              <a:t>                                      hommage. Dis-moi donc ce que tu as fait, </a:t>
            </a:r>
            <a:r>
              <a:rPr lang="fr-CA" sz="2800" i="1" dirty="0">
                <a:solidFill>
                  <a:srgbClr val="FFFF00"/>
                </a:solidFill>
                <a:latin typeface="Comic Sans MS" panose="030F0702030302020204" pitchFamily="66" charset="0"/>
                <a:cs typeface="Arial" panose="020B0604020202020204" pitchFamily="34" charset="0"/>
              </a:rPr>
              <a:t>ne</a:t>
            </a: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me le cache point</a:t>
            </a:r>
            <a:r>
              <a:rPr lang="fr-CA" sz="2800" i="1" dirty="0">
                <a:latin typeface="Comic Sans MS" panose="030F0702030302020204" pitchFamily="66" charset="0"/>
                <a:cs typeface="Arial" panose="020B0604020202020204" pitchFamily="34" charset="0"/>
              </a:rPr>
              <a:t>.’’    Jos 7:19</a:t>
            </a:r>
            <a:endParaRPr lang="fr-CA" sz="2800" dirty="0">
              <a:latin typeface="Arial" panose="020B0604020202020204" pitchFamily="34" charset="0"/>
              <a:cs typeface="Arial" panose="020B0604020202020204" pitchFamily="34" charset="0"/>
            </a:endParaRPr>
          </a:p>
          <a:p>
            <a:pPr marL="0" indent="0">
              <a:buNone/>
            </a:pPr>
            <a:r>
              <a:rPr lang="fr-CA" sz="2800" i="1"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40321252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667478"/>
          </a:xfrm>
        </p:spPr>
        <p:txBody>
          <a:bodyPr>
            <a:no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B. Adoptez une mentalité de vainqueur…une analyse . </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2. le péché découvert.</a:t>
            </a:r>
          </a:p>
          <a:p>
            <a:pPr marL="0" indent="0">
              <a:buNone/>
            </a:pPr>
            <a:r>
              <a:rPr lang="fr-CA" sz="2800" dirty="0">
                <a:latin typeface="Arial" panose="020B0604020202020204" pitchFamily="34" charset="0"/>
                <a:cs typeface="Arial" panose="020B0604020202020204" pitchFamily="34" charset="0"/>
              </a:rPr>
              <a:t>       -la </a:t>
            </a:r>
            <a:r>
              <a:rPr lang="fr-CA" sz="2800" dirty="0">
                <a:solidFill>
                  <a:srgbClr val="FFFF00"/>
                </a:solidFill>
                <a:latin typeface="Arial" panose="020B0604020202020204" pitchFamily="34" charset="0"/>
                <a:cs typeface="Arial" panose="020B0604020202020204" pitchFamily="34" charset="0"/>
              </a:rPr>
              <a:t>confession</a:t>
            </a:r>
            <a:r>
              <a:rPr lang="fr-CA" sz="2800" dirty="0">
                <a:latin typeface="Arial" panose="020B0604020202020204" pitchFamily="34" charset="0"/>
                <a:cs typeface="Arial" panose="020B0604020202020204" pitchFamily="34" charset="0"/>
              </a:rPr>
              <a:t>: </a:t>
            </a:r>
            <a:r>
              <a:rPr lang="fr-CA" sz="2800" i="1" dirty="0">
                <a:latin typeface="Comic Sans MS" panose="030F0702030302020204" pitchFamily="66" charset="0"/>
                <a:cs typeface="Arial" panose="020B0604020202020204" pitchFamily="34" charset="0"/>
              </a:rPr>
              <a:t>‘’</a:t>
            </a:r>
            <a:r>
              <a:rPr lang="fr-CA" sz="2800" i="1" dirty="0" err="1">
                <a:latin typeface="Comic Sans MS" panose="030F0702030302020204" pitchFamily="66" charset="0"/>
                <a:cs typeface="Arial" panose="020B0604020202020204" pitchFamily="34" charset="0"/>
              </a:rPr>
              <a:t>Acan</a:t>
            </a:r>
            <a:r>
              <a:rPr lang="fr-CA" sz="2800" i="1" dirty="0">
                <a:latin typeface="Comic Sans MS" panose="030F0702030302020204" pitchFamily="66" charset="0"/>
                <a:cs typeface="Arial" panose="020B0604020202020204" pitchFamily="34" charset="0"/>
              </a:rPr>
              <a:t> répondit à Josué: Il est vrai que </a:t>
            </a:r>
            <a:r>
              <a:rPr lang="fr-CA" sz="2800" i="1" dirty="0">
                <a:solidFill>
                  <a:srgbClr val="FFFF00"/>
                </a:solidFill>
                <a:latin typeface="Comic Sans MS" panose="030F0702030302020204" pitchFamily="66" charset="0"/>
                <a:cs typeface="Arial" panose="020B0604020202020204" pitchFamily="34" charset="0"/>
              </a:rPr>
              <a:t>j’ai </a:t>
            </a:r>
          </a:p>
          <a:p>
            <a:pPr marL="0" indent="0">
              <a:buNone/>
            </a:pPr>
            <a:r>
              <a:rPr lang="fr-CA" sz="2800" i="1"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péché contre l’Éternel</a:t>
            </a:r>
            <a:r>
              <a:rPr lang="fr-CA" sz="2800" i="1" dirty="0">
                <a:latin typeface="Comic Sans MS" panose="030F0702030302020204" pitchFamily="66" charset="0"/>
                <a:cs typeface="Arial" panose="020B0604020202020204" pitchFamily="34" charset="0"/>
              </a:rPr>
              <a:t>, le Dieu d’Israël, et </a:t>
            </a:r>
          </a:p>
          <a:p>
            <a:pPr marL="0" indent="0">
              <a:buNone/>
            </a:pPr>
            <a:r>
              <a:rPr lang="fr-CA" sz="2800" i="1" dirty="0">
                <a:latin typeface="Comic Sans MS" panose="030F0702030302020204" pitchFamily="66" charset="0"/>
                <a:cs typeface="Arial" panose="020B0604020202020204" pitchFamily="34" charset="0"/>
              </a:rPr>
              <a:t>                             voici ce que j’ai fait. J’ai vu dans le butin…</a:t>
            </a:r>
          </a:p>
          <a:p>
            <a:pPr marL="0" indent="0">
              <a:buNone/>
            </a:pPr>
            <a:r>
              <a:rPr lang="fr-CA" sz="2800" i="1" dirty="0">
                <a:latin typeface="Comic Sans MS" panose="030F0702030302020204" pitchFamily="66" charset="0"/>
                <a:cs typeface="Arial" panose="020B0604020202020204" pitchFamily="34" charset="0"/>
              </a:rPr>
              <a:t>                             je les ai convoités et je les ai pris…’’ Jos 7:20,21</a:t>
            </a:r>
          </a:p>
          <a:p>
            <a:pPr marL="0" indent="0">
              <a:buNone/>
            </a:pPr>
            <a:endParaRPr lang="fr-CA" sz="2800" dirty="0">
              <a:latin typeface="Arial" panose="020B0604020202020204" pitchFamily="34" charset="0"/>
              <a:cs typeface="Arial" panose="020B0604020202020204" pitchFamily="34" charset="0"/>
            </a:endParaRPr>
          </a:p>
          <a:p>
            <a:pPr marL="0" indent="0">
              <a:buNone/>
            </a:pPr>
            <a:r>
              <a:rPr lang="fr-CA" sz="2800" i="1"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05875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667478"/>
          </a:xfrm>
        </p:spPr>
        <p:txBody>
          <a:bodyPr>
            <a:no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B. Adoptez une mentalité de vainqueur.</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3. le péché </a:t>
            </a:r>
            <a:r>
              <a:rPr lang="fr-CA" sz="2800" dirty="0">
                <a:solidFill>
                  <a:srgbClr val="FFFF00"/>
                </a:solidFill>
                <a:latin typeface="Arial" panose="020B0604020202020204" pitchFamily="34" charset="0"/>
                <a:cs typeface="Arial" panose="020B0604020202020204" pitchFamily="34" charset="0"/>
              </a:rPr>
              <a:t>détruit</a:t>
            </a:r>
            <a:r>
              <a:rPr lang="fr-CA" sz="2800" dirty="0">
                <a:latin typeface="Arial" panose="020B0604020202020204" pitchFamily="34" charset="0"/>
                <a:cs typeface="Arial" panose="020B0604020202020204" pitchFamily="34" charset="0"/>
              </a:rPr>
              <a:t>.</a:t>
            </a:r>
          </a:p>
          <a:p>
            <a:pPr marL="0" indent="0">
              <a:buNone/>
            </a:pPr>
            <a:r>
              <a:rPr lang="fr-CA" sz="2800" dirty="0">
                <a:latin typeface="Arial" panose="020B0604020202020204" pitchFamily="34" charset="0"/>
                <a:cs typeface="Arial" panose="020B0604020202020204" pitchFamily="34" charset="0"/>
              </a:rPr>
              <a:t>           -la </a:t>
            </a:r>
            <a:r>
              <a:rPr lang="fr-CA" sz="2800" dirty="0">
                <a:solidFill>
                  <a:srgbClr val="FFFF00"/>
                </a:solidFill>
                <a:latin typeface="Arial" panose="020B0604020202020204" pitchFamily="34" charset="0"/>
                <a:cs typeface="Arial" panose="020B0604020202020204" pitchFamily="34" charset="0"/>
              </a:rPr>
              <a:t>mort</a:t>
            </a:r>
            <a:r>
              <a:rPr lang="fr-CA" sz="2800" dirty="0">
                <a:latin typeface="Arial" panose="020B0604020202020204" pitchFamily="34" charset="0"/>
                <a:cs typeface="Arial" panose="020B0604020202020204" pitchFamily="34" charset="0"/>
              </a:rPr>
              <a:t>: </a:t>
            </a:r>
            <a:r>
              <a:rPr lang="fr-CA" sz="2800" i="1" dirty="0">
                <a:latin typeface="Comic Sans MS" panose="030F0702030302020204" pitchFamily="66" charset="0"/>
                <a:cs typeface="Arial" panose="020B0604020202020204" pitchFamily="34" charset="0"/>
              </a:rPr>
              <a:t>‘’Josué et tout Israël avec lui prirent </a:t>
            </a:r>
            <a:r>
              <a:rPr lang="fr-CA" sz="2800" i="1" dirty="0" err="1">
                <a:solidFill>
                  <a:srgbClr val="FFFF00"/>
                </a:solidFill>
                <a:latin typeface="Comic Sans MS" panose="030F0702030302020204" pitchFamily="66" charset="0"/>
                <a:cs typeface="Arial" panose="020B0604020202020204" pitchFamily="34" charset="0"/>
              </a:rPr>
              <a:t>Acan</a:t>
            </a:r>
            <a:r>
              <a:rPr lang="fr-CA" sz="2800" i="1" dirty="0">
                <a:latin typeface="Comic Sans MS" panose="030F0702030302020204" pitchFamily="66" charset="0"/>
                <a:cs typeface="Arial" panose="020B0604020202020204" pitchFamily="34" charset="0"/>
              </a:rPr>
              <a:t>,…l’argent</a:t>
            </a:r>
          </a:p>
          <a:p>
            <a:pPr marL="0" indent="0">
              <a:buNone/>
            </a:pPr>
            <a:r>
              <a:rPr lang="fr-CA" sz="2800" i="1" dirty="0">
                <a:latin typeface="Comic Sans MS" panose="030F0702030302020204" pitchFamily="66" charset="0"/>
                <a:cs typeface="Arial" panose="020B0604020202020204" pitchFamily="34" charset="0"/>
              </a:rPr>
              <a:t>                         le manteau, le lingot d’or, les fils et les filles d’</a:t>
            </a:r>
            <a:r>
              <a:rPr lang="fr-CA" sz="2800" i="1" dirty="0" err="1">
                <a:latin typeface="Comic Sans MS" panose="030F0702030302020204" pitchFamily="66" charset="0"/>
                <a:cs typeface="Arial" panose="020B0604020202020204" pitchFamily="34" charset="0"/>
              </a:rPr>
              <a:t>Acan</a:t>
            </a: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ses bœufs…et ils les firent monter dans la vallée</a:t>
            </a:r>
          </a:p>
          <a:p>
            <a:pPr marL="0" indent="0">
              <a:buNone/>
            </a:pPr>
            <a:r>
              <a:rPr lang="fr-CA" sz="2800" i="1" dirty="0">
                <a:latin typeface="Comic Sans MS" panose="030F0702030302020204" pitchFamily="66" charset="0"/>
                <a:cs typeface="Arial" panose="020B0604020202020204" pitchFamily="34" charset="0"/>
              </a:rPr>
              <a:t>                         d’</a:t>
            </a:r>
            <a:r>
              <a:rPr lang="fr-CA" sz="2800" i="1" dirty="0" err="1">
                <a:latin typeface="Comic Sans MS" panose="030F0702030302020204" pitchFamily="66" charset="0"/>
                <a:cs typeface="Arial" panose="020B0604020202020204" pitchFamily="34" charset="0"/>
              </a:rPr>
              <a:t>Acor</a:t>
            </a:r>
            <a:r>
              <a:rPr lang="fr-CA" sz="2800" i="1" dirty="0">
                <a:latin typeface="Comic Sans MS" panose="030F0702030302020204" pitchFamily="66" charset="0"/>
                <a:cs typeface="Arial" panose="020B0604020202020204" pitchFamily="34" charset="0"/>
              </a:rPr>
              <a:t>…Et tout Israël </a:t>
            </a:r>
            <a:r>
              <a:rPr lang="fr-CA" sz="2800" i="1" dirty="0">
                <a:solidFill>
                  <a:srgbClr val="FFFF00"/>
                </a:solidFill>
                <a:latin typeface="Comic Sans MS" panose="030F0702030302020204" pitchFamily="66" charset="0"/>
                <a:cs typeface="Arial" panose="020B0604020202020204" pitchFamily="34" charset="0"/>
              </a:rPr>
              <a:t>le lapida</a:t>
            </a:r>
            <a:r>
              <a:rPr lang="fr-CA" sz="2800" i="1" dirty="0">
                <a:latin typeface="Comic Sans MS" panose="030F0702030302020204" pitchFamily="66" charset="0"/>
                <a:cs typeface="Arial" panose="020B0604020202020204" pitchFamily="34" charset="0"/>
              </a:rPr>
              <a:t>. On </a:t>
            </a:r>
            <a:r>
              <a:rPr lang="fr-CA" sz="2800" i="1" dirty="0">
                <a:solidFill>
                  <a:srgbClr val="FFFF00"/>
                </a:solidFill>
                <a:latin typeface="Comic Sans MS" panose="030F0702030302020204" pitchFamily="66" charset="0"/>
                <a:cs typeface="Arial" panose="020B0604020202020204" pitchFamily="34" charset="0"/>
              </a:rPr>
              <a:t>les brûla au feu</a:t>
            </a:r>
            <a:r>
              <a:rPr lang="fr-CA" sz="2800" i="1" dirty="0">
                <a:latin typeface="Comic Sans MS" panose="030F0702030302020204" pitchFamily="66" charset="0"/>
                <a:cs typeface="Arial" panose="020B0604020202020204" pitchFamily="34" charset="0"/>
              </a:rPr>
              <a:t>..’’</a:t>
            </a:r>
          </a:p>
          <a:p>
            <a:pPr marL="0" indent="0">
              <a:buNone/>
            </a:pPr>
            <a:r>
              <a:rPr lang="fr-CA" sz="2800" i="1" dirty="0">
                <a:latin typeface="Comic Sans MS" panose="030F0702030302020204" pitchFamily="66" charset="0"/>
                <a:cs typeface="Arial" panose="020B0604020202020204" pitchFamily="34" charset="0"/>
              </a:rPr>
              <a:t>                          Jos 7:24-26.</a:t>
            </a:r>
          </a:p>
          <a:p>
            <a:pPr marL="0" indent="0">
              <a:buNone/>
            </a:pPr>
            <a:endParaRPr lang="fr-CA" sz="2800" dirty="0">
              <a:latin typeface="Arial" panose="020B0604020202020204" pitchFamily="34" charset="0"/>
              <a:cs typeface="Arial" panose="020B0604020202020204" pitchFamily="34" charset="0"/>
            </a:endParaRPr>
          </a:p>
          <a:p>
            <a:pPr marL="0" indent="0">
              <a:buNone/>
            </a:pPr>
            <a:r>
              <a:rPr lang="fr-CA" sz="2800" i="1"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38743236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667478"/>
          </a:xfrm>
        </p:spPr>
        <p:txBody>
          <a:bodyPr>
            <a:noAutofit/>
          </a:bodyPr>
          <a:lstStyle/>
          <a:p>
            <a:r>
              <a:rPr lang="fr-CA" sz="3200" dirty="0">
                <a:latin typeface="Arial" panose="020B0604020202020204" pitchFamily="34" charset="0"/>
                <a:cs typeface="Arial" panose="020B0604020202020204" pitchFamily="34" charset="0"/>
              </a:rPr>
              <a:t>2. Le Remède pour la défaite…consécration renouvelée.</a:t>
            </a:r>
          </a:p>
          <a:p>
            <a:pPr marL="0" indent="0">
              <a:buNone/>
            </a:pPr>
            <a:r>
              <a:rPr lang="fr-CA" sz="3200" dirty="0">
                <a:latin typeface="Arial" panose="020B0604020202020204" pitchFamily="34" charset="0"/>
                <a:cs typeface="Arial" panose="020B0604020202020204" pitchFamily="34" charset="0"/>
              </a:rPr>
              <a:t>    B. Adoptez une mentalité de vainqueur…une analyse . </a:t>
            </a:r>
          </a:p>
          <a:p>
            <a:pPr marL="0" indent="0">
              <a:buNone/>
            </a:pPr>
            <a:r>
              <a:rPr lang="fr-CA" sz="2800" i="1" dirty="0">
                <a:latin typeface="Comic Sans MS" panose="030F0702030302020204" pitchFamily="66" charset="0"/>
                <a:cs typeface="Arial" panose="020B0604020202020204" pitchFamily="34" charset="0"/>
              </a:rPr>
              <a:t>       </a:t>
            </a:r>
            <a:r>
              <a:rPr lang="fr-CA" sz="2800" dirty="0">
                <a:latin typeface="Arial" panose="020B0604020202020204" pitchFamily="34" charset="0"/>
                <a:cs typeface="Arial" panose="020B0604020202020204" pitchFamily="34" charset="0"/>
              </a:rPr>
              <a:t>3. le péché détruit.</a:t>
            </a:r>
          </a:p>
          <a:p>
            <a:pPr marL="0" indent="0">
              <a:buNone/>
            </a:pPr>
            <a:r>
              <a:rPr lang="fr-CA" sz="2800" dirty="0">
                <a:latin typeface="Arial" panose="020B0604020202020204" pitchFamily="34" charset="0"/>
                <a:cs typeface="Arial" panose="020B0604020202020204" pitchFamily="34" charset="0"/>
              </a:rPr>
              <a:t>        -le </a:t>
            </a:r>
            <a:r>
              <a:rPr lang="fr-CA" sz="2800" dirty="0">
                <a:solidFill>
                  <a:srgbClr val="FFFF00"/>
                </a:solidFill>
                <a:latin typeface="Arial" panose="020B0604020202020204" pitchFamily="34" charset="0"/>
                <a:cs typeface="Arial" panose="020B0604020202020204" pitchFamily="34" charset="0"/>
              </a:rPr>
              <a:t>mémorial</a:t>
            </a:r>
            <a:r>
              <a:rPr lang="fr-CA" sz="2800" dirty="0">
                <a:latin typeface="Arial" panose="020B0604020202020204" pitchFamily="34" charset="0"/>
                <a:cs typeface="Arial" panose="020B0604020202020204" pitchFamily="34" charset="0"/>
              </a:rPr>
              <a:t>:</a:t>
            </a:r>
            <a:r>
              <a:rPr lang="fr-CA" sz="2800" i="1" dirty="0">
                <a:latin typeface="Comic Sans MS" panose="030F0702030302020204" pitchFamily="66" charset="0"/>
                <a:cs typeface="Arial" panose="020B0604020202020204" pitchFamily="34" charset="0"/>
              </a:rPr>
              <a:t>’’…et l’on éleva sur </a:t>
            </a:r>
            <a:r>
              <a:rPr lang="fr-CA" sz="2800" i="1" dirty="0" err="1">
                <a:latin typeface="Comic Sans MS" panose="030F0702030302020204" pitchFamily="66" charset="0"/>
                <a:cs typeface="Arial" panose="020B0604020202020204" pitchFamily="34" charset="0"/>
              </a:rPr>
              <a:t>Acan</a:t>
            </a:r>
            <a:r>
              <a:rPr lang="fr-CA" sz="2800" i="1" dirty="0">
                <a:latin typeface="Comic Sans MS" panose="030F0702030302020204" pitchFamily="66" charset="0"/>
                <a:cs typeface="Arial" panose="020B0604020202020204" pitchFamily="34" charset="0"/>
              </a:rPr>
              <a:t> un grand </a:t>
            </a:r>
            <a:r>
              <a:rPr lang="fr-CA" sz="2800" i="1" dirty="0">
                <a:solidFill>
                  <a:srgbClr val="FFFF00"/>
                </a:solidFill>
                <a:latin typeface="Comic Sans MS" panose="030F0702030302020204" pitchFamily="66" charset="0"/>
                <a:cs typeface="Arial" panose="020B0604020202020204" pitchFamily="34" charset="0"/>
              </a:rPr>
              <a:t>monceau de </a:t>
            </a:r>
          </a:p>
          <a:p>
            <a:pPr marL="0" indent="0">
              <a:buNone/>
            </a:pPr>
            <a:r>
              <a:rPr lang="fr-CA" sz="2800" i="1"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pierres</a:t>
            </a:r>
            <a:r>
              <a:rPr lang="fr-CA" sz="2800" i="1" dirty="0">
                <a:latin typeface="Comic Sans MS" panose="030F0702030302020204" pitchFamily="66" charset="0"/>
                <a:cs typeface="Arial" panose="020B0604020202020204" pitchFamily="34" charset="0"/>
              </a:rPr>
              <a:t>, qui subsiste encore aujourd’hui.’’ Jos 7:26a</a:t>
            </a:r>
          </a:p>
          <a:p>
            <a:pPr marL="0" indent="0">
              <a:buNone/>
            </a:pPr>
            <a:r>
              <a:rPr lang="fr-CA" sz="2800" i="1" dirty="0">
                <a:latin typeface="Comic Sans MS" panose="030F0702030302020204" pitchFamily="66" charset="0"/>
                <a:cs typeface="Arial" panose="020B0604020202020204" pitchFamily="34" charset="0"/>
              </a:rPr>
              <a:t>       </a:t>
            </a:r>
            <a:r>
              <a:rPr lang="fr-CA" sz="2800" i="1" dirty="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-l’</a:t>
            </a:r>
            <a:r>
              <a:rPr lang="fr-CA" sz="2800" dirty="0">
                <a:solidFill>
                  <a:srgbClr val="FFFF00"/>
                </a:solidFill>
                <a:latin typeface="Arial" panose="020B0604020202020204" pitchFamily="34" charset="0"/>
                <a:cs typeface="Arial" panose="020B0604020202020204" pitchFamily="34" charset="0"/>
              </a:rPr>
              <a:t>apaisement</a:t>
            </a:r>
            <a:r>
              <a:rPr lang="fr-CA" sz="2800" dirty="0">
                <a:latin typeface="Arial" panose="020B0604020202020204" pitchFamily="34" charset="0"/>
                <a:cs typeface="Arial" panose="020B0604020202020204" pitchFamily="34" charset="0"/>
              </a:rPr>
              <a:t>: </a:t>
            </a:r>
            <a:r>
              <a:rPr lang="fr-CA" sz="2800" i="1" dirty="0">
                <a:latin typeface="Comic Sans MS" panose="030F0702030302020204" pitchFamily="66" charset="0"/>
                <a:cs typeface="Arial" panose="020B0604020202020204" pitchFamily="34" charset="0"/>
              </a:rPr>
              <a:t>‘’Et l’Éternel revint de </a:t>
            </a:r>
            <a:r>
              <a:rPr lang="fr-CA" sz="2800" i="1" dirty="0">
                <a:solidFill>
                  <a:srgbClr val="FFFF00"/>
                </a:solidFill>
                <a:latin typeface="Comic Sans MS" panose="030F0702030302020204" pitchFamily="66" charset="0"/>
                <a:cs typeface="Arial" panose="020B0604020202020204" pitchFamily="34" charset="0"/>
              </a:rPr>
              <a:t>l’ardeur</a:t>
            </a:r>
            <a:r>
              <a:rPr lang="fr-CA" sz="2800" i="1" dirty="0">
                <a:latin typeface="Comic Sans MS" panose="030F0702030302020204" pitchFamily="66" charset="0"/>
                <a:cs typeface="Arial" panose="020B0604020202020204" pitchFamily="34" charset="0"/>
              </a:rPr>
              <a:t> de sa colère.’’</a:t>
            </a:r>
          </a:p>
          <a:p>
            <a:pPr marL="0" indent="0">
              <a:buNone/>
            </a:pPr>
            <a:r>
              <a:rPr lang="fr-CA" sz="2800" i="1" dirty="0">
                <a:latin typeface="Comic Sans MS" panose="030F0702030302020204" pitchFamily="66" charset="0"/>
                <a:cs typeface="Arial" panose="020B0604020202020204" pitchFamily="34" charset="0"/>
              </a:rPr>
              <a:t>                               Jos 7:26b.</a:t>
            </a:r>
          </a:p>
          <a:p>
            <a:pPr marL="0" indent="0">
              <a:buNone/>
            </a:pPr>
            <a:endParaRPr lang="fr-CA" sz="2800" dirty="0">
              <a:latin typeface="Arial" panose="020B0604020202020204" pitchFamily="34" charset="0"/>
              <a:cs typeface="Arial" panose="020B0604020202020204" pitchFamily="34" charset="0"/>
            </a:endParaRPr>
          </a:p>
          <a:p>
            <a:pPr marL="0" indent="0">
              <a:buNone/>
            </a:pPr>
            <a:r>
              <a:rPr lang="fr-CA" sz="2800" i="1"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9106672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extLst/>
          </a:blip>
          <a:stretch/>
        </a:blipFill>
        <a:effectLst/>
      </p:bgPr>
    </p:bg>
    <p:spTree>
      <p:nvGrpSpPr>
        <p:cNvPr id="1" name=""/>
        <p:cNvGrpSpPr/>
        <p:nvPr/>
      </p:nvGrpSpPr>
      <p:grpSpPr>
        <a:xfrm>
          <a:off x="0" y="0"/>
          <a:ext cx="0" cy="0"/>
          <a:chOff x="0" y="0"/>
          <a:chExt cx="0" cy="0"/>
        </a:xfrm>
      </p:grpSpPr>
      <p:pic>
        <p:nvPicPr>
          <p:cNvPr id="2050" name="Picture 2" descr="Image result for bible">
            <a:extLst>
              <a:ext uri="{FF2B5EF4-FFF2-40B4-BE49-F238E27FC236}">
                <a16:creationId xmlns:a16="http://schemas.microsoft.com/office/drawing/2014/main" id="{E9F6B0CA-F034-4B46-B52E-A6CC9988D9DE}"/>
              </a:ext>
            </a:extLst>
          </p:cNvPr>
          <p:cNvPicPr>
            <a:picLocks noChangeAspect="1" noChangeArrowheads="1"/>
          </p:cNvPicPr>
          <p:nvPr/>
        </p:nvPicPr>
        <p:blipFill rotWithShape="1">
          <a:blip r:embed="rId3">
            <a:duotone>
              <a:prstClr val="black"/>
              <a:schemeClr val="accent5">
                <a:tint val="45000"/>
                <a:satMod val="400000"/>
              </a:schemeClr>
            </a:duotone>
            <a:alphaModFix amt="15000"/>
            <a:extLst>
              <a:ext uri="{28A0092B-C50C-407E-A947-70E740481C1C}">
                <a14:useLocalDpi xmlns:a14="http://schemas.microsoft.com/office/drawing/2010/main" val="0"/>
              </a:ext>
            </a:extLst>
          </a:blip>
          <a:srcRect l="6929" r="181" b="-1"/>
          <a:stretch/>
        </p:blipFill>
        <p:spPr bwMode="auto">
          <a:xfrm>
            <a:off x="-623035" y="-179501"/>
            <a:ext cx="15487640" cy="76758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9404723" cy="1400530"/>
          </a:xfrm>
        </p:spPr>
        <p:txBody>
          <a:bodyPr>
            <a:normAutofit/>
          </a:bodyPr>
          <a:lstStyle/>
          <a:p>
            <a:r>
              <a:rPr lang="fr-CA" dirty="0">
                <a:latin typeface="Arial" panose="020B0604020202020204" pitchFamily="34" charset="0"/>
                <a:cs typeface="Arial" panose="020B0604020202020204" pitchFamily="34" charset="0"/>
              </a:rPr>
              <a:t>La Victoire après la défaite; Oui, c’est possible! </a:t>
            </a:r>
            <a:endParaRPr lang="en-CA" dirty="0">
              <a:latin typeface="Arial" panose="020B0604020202020204" pitchFamily="34" charset="0"/>
              <a:cs typeface="Arial" panose="020B0604020202020204" pitchFamily="34" charset="0"/>
            </a:endParaRPr>
          </a:p>
        </p:txBody>
      </p:sp>
      <p:sp>
        <p:nvSpPr>
          <p:cNvPr id="71" name="Rectangle 70">
            <a:extLst>
              <a:ext uri="{FF2B5EF4-FFF2-40B4-BE49-F238E27FC236}">
                <a16:creationId xmlns:a16="http://schemas.microsoft.com/office/drawing/2014/main" id="{C696EBFA-4394-4B46-9875-039A1F1D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2" y="1943100"/>
            <a:ext cx="11364914" cy="4695825"/>
          </a:xfrm>
        </p:spPr>
        <p:txBody>
          <a:bodyPr anchor="ctr">
            <a:normAutofit/>
          </a:bodyPr>
          <a:lstStyle/>
          <a:p>
            <a:pPr marL="0" indent="0">
              <a:buNone/>
            </a:pPr>
            <a:r>
              <a:rPr lang="fr-CA" sz="2800" i="1" dirty="0">
                <a:latin typeface="Comic Sans MS" panose="030F0702030302020204" pitchFamily="66" charset="0"/>
                <a:cs typeface="Arial" panose="020B0604020202020204" pitchFamily="34" charset="0"/>
              </a:rPr>
              <a:t>                                </a:t>
            </a:r>
            <a:r>
              <a:rPr lang="fr-CA" sz="4000" dirty="0">
                <a:solidFill>
                  <a:srgbClr val="FFFF00"/>
                </a:solidFill>
                <a:latin typeface="Arial" panose="020B0604020202020204" pitchFamily="34" charset="0"/>
                <a:cs typeface="Arial" panose="020B0604020202020204" pitchFamily="34" charset="0"/>
              </a:rPr>
              <a:t>Jos 8:1,2</a:t>
            </a:r>
            <a:endParaRPr lang="fr-CA" sz="2800" i="1" dirty="0">
              <a:solidFill>
                <a:srgbClr val="FFFF00"/>
              </a:solidFill>
              <a:latin typeface="Comic Sans MS" panose="030F0702030302020204" pitchFamily="66" charset="0"/>
              <a:cs typeface="Arial" panose="020B0604020202020204" pitchFamily="34" charset="0"/>
            </a:endParaRPr>
          </a:p>
          <a:p>
            <a:pPr marL="0" indent="0">
              <a:buNone/>
            </a:pPr>
            <a:endParaRPr lang="fr-CA"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4329712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1186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667478"/>
          </a:xfrm>
        </p:spPr>
        <p:txBody>
          <a:bodyPr>
            <a:noAutofit/>
          </a:bodyPr>
          <a:lstStyle/>
          <a:p>
            <a:r>
              <a:rPr lang="fr-CA" sz="3200" dirty="0">
                <a:latin typeface="Arial" panose="020B0604020202020204" pitchFamily="34" charset="0"/>
                <a:cs typeface="Arial" panose="020B0604020202020204" pitchFamily="34" charset="0"/>
              </a:rPr>
              <a:t>3. Le </a:t>
            </a:r>
            <a:r>
              <a:rPr lang="fr-CA" sz="3200" i="1" dirty="0">
                <a:solidFill>
                  <a:srgbClr val="FFFF00"/>
                </a:solidFill>
                <a:latin typeface="Arial" panose="020B0604020202020204" pitchFamily="34" charset="0"/>
                <a:cs typeface="Arial" panose="020B0604020202020204" pitchFamily="34" charset="0"/>
              </a:rPr>
              <a:t>Relèvement</a:t>
            </a:r>
            <a:r>
              <a:rPr lang="fr-CA" sz="3200" dirty="0">
                <a:latin typeface="Arial" panose="020B0604020202020204" pitchFamily="34" charset="0"/>
                <a:cs typeface="Arial" panose="020B0604020202020204" pitchFamily="34" charset="0"/>
              </a:rPr>
              <a:t> après la défaite…Dieu: </a:t>
            </a:r>
          </a:p>
          <a:p>
            <a:pPr marL="0" indent="0">
              <a:buNone/>
            </a:pPr>
            <a:r>
              <a:rPr lang="fr-CA" sz="3200" dirty="0">
                <a:latin typeface="Arial" panose="020B0604020202020204" pitchFamily="34" charset="0"/>
                <a:cs typeface="Arial" panose="020B0604020202020204" pitchFamily="34" charset="0"/>
              </a:rPr>
              <a:t>     - Rassure: </a:t>
            </a:r>
            <a:r>
              <a:rPr lang="fr-CA" sz="2800" i="1" dirty="0">
                <a:latin typeface="Comic Sans MS" panose="030F0702030302020204" pitchFamily="66" charset="0"/>
                <a:cs typeface="Arial" panose="020B0604020202020204" pitchFamily="34" charset="0"/>
              </a:rPr>
              <a:t>‘’L’Éternel dit à Josué: Ne </a:t>
            </a:r>
            <a:r>
              <a:rPr lang="fr-CA" sz="2800" i="1" dirty="0">
                <a:solidFill>
                  <a:srgbClr val="FFFF00"/>
                </a:solidFill>
                <a:latin typeface="Comic Sans MS" panose="030F0702030302020204" pitchFamily="66" charset="0"/>
                <a:cs typeface="Arial" panose="020B0604020202020204" pitchFamily="34" charset="0"/>
              </a:rPr>
              <a:t>crains</a:t>
            </a:r>
            <a:r>
              <a:rPr lang="fr-CA" sz="2800" i="1" dirty="0">
                <a:latin typeface="Comic Sans MS" panose="030F0702030302020204" pitchFamily="66" charset="0"/>
                <a:cs typeface="Arial" panose="020B0604020202020204" pitchFamily="34" charset="0"/>
              </a:rPr>
              <a:t> point, et ne </a:t>
            </a:r>
          </a:p>
          <a:p>
            <a:pPr marL="0" indent="0">
              <a:buNone/>
            </a:pPr>
            <a:r>
              <a:rPr lang="fr-CA" sz="2800" i="1" dirty="0">
                <a:latin typeface="Comic Sans MS" panose="030F0702030302020204" pitchFamily="66" charset="0"/>
                <a:cs typeface="Arial" panose="020B0604020202020204" pitchFamily="34" charset="0"/>
              </a:rPr>
              <a:t>                               </a:t>
            </a:r>
            <a:r>
              <a:rPr lang="fr-CA" sz="2800" i="1" dirty="0">
                <a:solidFill>
                  <a:srgbClr val="FFFF00"/>
                </a:solidFill>
                <a:latin typeface="Comic Sans MS" panose="030F0702030302020204" pitchFamily="66" charset="0"/>
                <a:cs typeface="Arial" panose="020B0604020202020204" pitchFamily="34" charset="0"/>
              </a:rPr>
              <a:t>t’effraie</a:t>
            </a:r>
            <a:r>
              <a:rPr lang="fr-CA" sz="2800" i="1" dirty="0">
                <a:latin typeface="Comic Sans MS" panose="030F0702030302020204" pitchFamily="66" charset="0"/>
                <a:cs typeface="Arial" panose="020B0604020202020204" pitchFamily="34" charset="0"/>
              </a:rPr>
              <a:t> point…’’   Jos 8:1a</a:t>
            </a:r>
          </a:p>
          <a:p>
            <a:pPr marL="0" indent="0">
              <a:buNone/>
            </a:pPr>
            <a:r>
              <a:rPr lang="fr-CA" sz="2800" i="1" dirty="0">
                <a:latin typeface="Comic Sans MS" panose="030F0702030302020204" pitchFamily="66" charset="0"/>
                <a:cs typeface="Arial" panose="020B0604020202020204" pitchFamily="34" charset="0"/>
              </a:rPr>
              <a:t>     </a:t>
            </a:r>
            <a:r>
              <a:rPr lang="fr-CA" sz="3200" i="1" dirty="0">
                <a:latin typeface="Arial" panose="020B0604020202020204" pitchFamily="34" charset="0"/>
                <a:cs typeface="Arial" panose="020B0604020202020204" pitchFamily="34" charset="0"/>
              </a:rPr>
              <a:t>-</a:t>
            </a:r>
            <a:r>
              <a:rPr lang="fr-CA" sz="3200" dirty="0">
                <a:latin typeface="Arial" panose="020B0604020202020204" pitchFamily="34" charset="0"/>
                <a:cs typeface="Arial" panose="020B0604020202020204" pitchFamily="34" charset="0"/>
              </a:rPr>
              <a:t>Restaure: </a:t>
            </a:r>
            <a:r>
              <a:rPr lang="fr-CA" sz="2800" i="1" dirty="0">
                <a:latin typeface="Comic Sans MS" panose="030F0702030302020204" pitchFamily="66" charset="0"/>
                <a:cs typeface="Arial" panose="020B0604020202020204" pitchFamily="34" charset="0"/>
              </a:rPr>
              <a:t>‘’Vois, </a:t>
            </a:r>
            <a:r>
              <a:rPr lang="fr-CA" sz="2800" i="1" dirty="0">
                <a:solidFill>
                  <a:srgbClr val="FFFF00"/>
                </a:solidFill>
                <a:latin typeface="Comic Sans MS" panose="030F0702030302020204" pitchFamily="66" charset="0"/>
                <a:cs typeface="Arial" panose="020B0604020202020204" pitchFamily="34" charset="0"/>
              </a:rPr>
              <a:t>je</a:t>
            </a:r>
            <a:r>
              <a:rPr lang="fr-CA" sz="2800" i="1" dirty="0">
                <a:latin typeface="Comic Sans MS" panose="030F0702030302020204" pitchFamily="66" charset="0"/>
                <a:cs typeface="Arial" panose="020B0604020202020204" pitchFamily="34" charset="0"/>
              </a:rPr>
              <a:t> livre entre </a:t>
            </a:r>
            <a:r>
              <a:rPr lang="fr-CA" sz="2800" i="1" dirty="0">
                <a:solidFill>
                  <a:srgbClr val="FFFF00"/>
                </a:solidFill>
                <a:latin typeface="Comic Sans MS" panose="030F0702030302020204" pitchFamily="66" charset="0"/>
                <a:cs typeface="Arial" panose="020B0604020202020204" pitchFamily="34" charset="0"/>
              </a:rPr>
              <a:t>tes mains </a:t>
            </a:r>
            <a:r>
              <a:rPr lang="fr-CA" sz="2800" i="1" dirty="0">
                <a:latin typeface="Comic Sans MS" panose="030F0702030302020204" pitchFamily="66" charset="0"/>
                <a:cs typeface="Arial" panose="020B0604020202020204" pitchFamily="34" charset="0"/>
              </a:rPr>
              <a:t>le roi d’Aï et son</a:t>
            </a:r>
          </a:p>
          <a:p>
            <a:pPr marL="0" indent="0">
              <a:buNone/>
            </a:pPr>
            <a:r>
              <a:rPr lang="fr-CA" sz="2800" i="1" dirty="0">
                <a:latin typeface="Comic Sans MS" panose="030F0702030302020204" pitchFamily="66" charset="0"/>
                <a:cs typeface="Arial" panose="020B0604020202020204" pitchFamily="34" charset="0"/>
              </a:rPr>
              <a:t>                                peuple, sa ville et son pays.’’  Jos 8:1c</a:t>
            </a:r>
          </a:p>
          <a:p>
            <a:pPr marL="0" indent="0">
              <a:buNone/>
            </a:pPr>
            <a:r>
              <a:rPr lang="fr-CA" sz="2800" i="1" dirty="0">
                <a:latin typeface="Comic Sans MS" panose="030F0702030302020204" pitchFamily="66" charset="0"/>
                <a:cs typeface="Arial" panose="020B0604020202020204" pitchFamily="34" charset="0"/>
              </a:rPr>
              <a:t>     </a:t>
            </a:r>
            <a:r>
              <a:rPr lang="fr-CA" sz="3200" i="1" dirty="0">
                <a:latin typeface="Arial" panose="020B0604020202020204" pitchFamily="34" charset="0"/>
                <a:cs typeface="Arial" panose="020B0604020202020204" pitchFamily="34" charset="0"/>
              </a:rPr>
              <a:t>-</a:t>
            </a:r>
            <a:r>
              <a:rPr lang="fr-CA" sz="3200" dirty="0">
                <a:latin typeface="Arial" panose="020B0604020202020204" pitchFamily="34" charset="0"/>
                <a:cs typeface="Arial" panose="020B0604020202020204" pitchFamily="34" charset="0"/>
              </a:rPr>
              <a:t>Récompense: </a:t>
            </a:r>
            <a:r>
              <a:rPr lang="fr-CA" sz="2800" i="1" dirty="0">
                <a:latin typeface="Comic Sans MS" panose="030F0702030302020204" pitchFamily="66" charset="0"/>
                <a:cs typeface="Arial" panose="020B0604020202020204" pitchFamily="34" charset="0"/>
              </a:rPr>
              <a:t>‘’…vous </a:t>
            </a:r>
            <a:r>
              <a:rPr lang="fr-CA" sz="2800" i="1" dirty="0">
                <a:solidFill>
                  <a:srgbClr val="FFFF00"/>
                </a:solidFill>
                <a:latin typeface="Comic Sans MS" panose="030F0702030302020204" pitchFamily="66" charset="0"/>
                <a:cs typeface="Arial" panose="020B0604020202020204" pitchFamily="34" charset="0"/>
              </a:rPr>
              <a:t>garderez pour vous </a:t>
            </a:r>
            <a:r>
              <a:rPr lang="fr-CA" sz="2800" i="1" dirty="0">
                <a:latin typeface="Comic Sans MS" panose="030F0702030302020204" pitchFamily="66" charset="0"/>
                <a:cs typeface="Arial" panose="020B0604020202020204" pitchFamily="34" charset="0"/>
              </a:rPr>
              <a:t>le butin et le bétail.’’</a:t>
            </a:r>
          </a:p>
          <a:p>
            <a:pPr marL="0" indent="0">
              <a:buNone/>
            </a:pPr>
            <a:r>
              <a:rPr lang="fr-CA" sz="2800" i="1" dirty="0">
                <a:latin typeface="Comic Sans MS" panose="030F0702030302020204" pitchFamily="66" charset="0"/>
                <a:cs typeface="Arial" panose="020B0604020202020204" pitchFamily="34" charset="0"/>
              </a:rPr>
              <a:t>                                 Jos 8:2b</a:t>
            </a:r>
          </a:p>
          <a:p>
            <a:pPr marL="0" indent="0">
              <a:buNone/>
            </a:pPr>
            <a:r>
              <a:rPr lang="fr-CA" sz="2800" i="1" dirty="0">
                <a:latin typeface="Comic Sans MS" panose="030F0702030302020204" pitchFamily="66" charset="0"/>
                <a:cs typeface="Arial" panose="020B0604020202020204" pitchFamily="34" charset="0"/>
              </a:rPr>
              <a:t>      </a:t>
            </a:r>
            <a:endParaRPr lang="fr-CA" sz="3200" dirty="0">
              <a:latin typeface="Arial" panose="020B0604020202020204" pitchFamily="34"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r>
              <a:rPr lang="fr-CA" sz="2800" i="1"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8788821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1420428"/>
            <a:ext cx="11241090" cy="4827972"/>
          </a:xfrm>
        </p:spPr>
        <p:txBody>
          <a:bodyPr>
            <a:normAutofit/>
          </a:bodyPr>
          <a:lstStyle/>
          <a:p>
            <a:pPr marL="0" indent="0">
              <a:buNone/>
            </a:pPr>
            <a:r>
              <a:rPr lang="fr-CA" sz="3200" dirty="0">
                <a:latin typeface="Arial" panose="020B0604020202020204" pitchFamily="34" charset="0"/>
                <a:cs typeface="Arial" panose="020B0604020202020204" pitchFamily="34" charset="0"/>
              </a:rPr>
              <a:t>APRÈS UNE DÉFAITE, QUAND NOUS NOUS OCCUPONS</a:t>
            </a:r>
          </a:p>
          <a:p>
            <a:pPr marL="0" indent="0">
              <a:buNone/>
            </a:pPr>
            <a:r>
              <a:rPr lang="fr-CA" sz="3200" dirty="0">
                <a:latin typeface="Arial" panose="020B0604020202020204" pitchFamily="34" charset="0"/>
                <a:cs typeface="Arial" panose="020B0604020202020204" pitchFamily="34" charset="0"/>
              </a:rPr>
              <a:t>DU PÉCHÉ:</a:t>
            </a:r>
          </a:p>
          <a:p>
            <a:r>
              <a:rPr lang="fr-CA" sz="3200" dirty="0">
                <a:latin typeface="Arial" panose="020B0604020202020204" pitchFamily="34" charset="0"/>
                <a:cs typeface="Arial" panose="020B0604020202020204" pitchFamily="34" charset="0"/>
              </a:rPr>
              <a:t>DIEU S’OCCUPE DE LA VICTOIRE!</a:t>
            </a:r>
          </a:p>
          <a:p>
            <a:endParaRPr lang="fr-CA" sz="3200" dirty="0">
              <a:latin typeface="Arial" panose="020B0604020202020204" pitchFamily="34" charset="0"/>
              <a:cs typeface="Arial" panose="020B0604020202020204" pitchFamily="34" charset="0"/>
            </a:endParaRPr>
          </a:p>
          <a:p>
            <a:r>
              <a:rPr lang="fr-CA" sz="3200" dirty="0">
                <a:latin typeface="Arial" panose="020B0604020202020204" pitchFamily="34" charset="0"/>
                <a:cs typeface="Arial" panose="020B0604020202020204" pitchFamily="34" charset="0"/>
              </a:rPr>
              <a:t>DIEU N’A PAS TERMINÉ AVEC NOUS!</a:t>
            </a:r>
          </a:p>
          <a:p>
            <a:pPr marL="0" indent="0">
              <a:buNone/>
            </a:pPr>
            <a:r>
              <a:rPr lang="fr-CA" sz="2800" i="1" dirty="0">
                <a:latin typeface="Comic Sans MS" panose="030F0702030302020204" pitchFamily="66" charset="0"/>
                <a:cs typeface="Arial" panose="020B0604020202020204" pitchFamily="34" charset="0"/>
              </a:rPr>
              <a:t>‘’…Celui qui a commencé en vous cette bonne œuvre la rendra</a:t>
            </a:r>
          </a:p>
          <a:p>
            <a:pPr marL="0" indent="0">
              <a:buNone/>
            </a:pPr>
            <a:r>
              <a:rPr lang="fr-CA" sz="2800" i="1" dirty="0">
                <a:latin typeface="Comic Sans MS" panose="030F0702030302020204" pitchFamily="66" charset="0"/>
                <a:cs typeface="Arial" panose="020B0604020202020204" pitchFamily="34" charset="0"/>
              </a:rPr>
              <a:t>    parfaite pour le jour de Jésus-Christ.’’    Ph 1:6</a:t>
            </a:r>
          </a:p>
        </p:txBody>
      </p:sp>
    </p:spTree>
    <p:extLst>
      <p:ext uri="{BB962C8B-B14F-4D97-AF65-F5344CB8AC3E}">
        <p14:creationId xmlns:p14="http://schemas.microsoft.com/office/powerpoint/2010/main" val="22967930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020975"/>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230819" y="2052918"/>
            <a:ext cx="11656381" cy="4667478"/>
          </a:xfrm>
        </p:spPr>
        <p:txBody>
          <a:bodyPr>
            <a:noAutofit/>
          </a:bodyPr>
          <a:lstStyle/>
          <a:p>
            <a:pPr marL="0" indent="0">
              <a:buNone/>
            </a:pPr>
            <a:r>
              <a:rPr lang="fr-CA" sz="3200" dirty="0">
                <a:latin typeface="Arial" panose="020B0604020202020204" pitchFamily="34" charset="0"/>
                <a:cs typeface="Arial" panose="020B0604020202020204" pitchFamily="34" charset="0"/>
              </a:rPr>
              <a:t>Le ‘péché d’</a:t>
            </a:r>
            <a:r>
              <a:rPr lang="fr-CA" sz="3200" dirty="0" err="1">
                <a:latin typeface="Arial" panose="020B0604020202020204" pitchFamily="34" charset="0"/>
                <a:cs typeface="Arial" panose="020B0604020202020204" pitchFamily="34" charset="0"/>
              </a:rPr>
              <a:t>Acan</a:t>
            </a:r>
            <a:r>
              <a:rPr lang="fr-CA" sz="3200" dirty="0">
                <a:latin typeface="Arial" panose="020B0604020202020204" pitchFamily="34" charset="0"/>
                <a:cs typeface="Arial" panose="020B0604020202020204" pitchFamily="34" charset="0"/>
              </a:rPr>
              <a:t>’ dans l’église.</a:t>
            </a:r>
          </a:p>
          <a:p>
            <a:r>
              <a:rPr lang="fr-CA" sz="2800" dirty="0">
                <a:solidFill>
                  <a:srgbClr val="FFFF00"/>
                </a:solidFill>
                <a:latin typeface="Arial" panose="020B0604020202020204" pitchFamily="34" charset="0"/>
                <a:cs typeface="Arial" panose="020B0604020202020204" pitchFamily="34" charset="0"/>
              </a:rPr>
              <a:t>Péché public</a:t>
            </a:r>
            <a:r>
              <a:rPr lang="fr-CA" sz="2800" dirty="0">
                <a:latin typeface="Arial" panose="020B0604020202020204" pitchFamily="34" charset="0"/>
                <a:cs typeface="Arial" panose="020B0604020202020204" pitchFamily="34" charset="0"/>
              </a:rPr>
              <a:t>…responsabilité de tous, surtout le leadership…1Co 5. </a:t>
            </a:r>
          </a:p>
          <a:p>
            <a:pPr marL="0" indent="0">
              <a:buNone/>
            </a:pPr>
            <a:r>
              <a:rPr lang="fr-CA" sz="2800" dirty="0">
                <a:latin typeface="Arial" panose="020B0604020202020204" pitchFamily="34" charset="0"/>
                <a:cs typeface="Arial" panose="020B0604020202020204" pitchFamily="34" charset="0"/>
              </a:rPr>
              <a:t>   </a:t>
            </a:r>
            <a:r>
              <a:rPr lang="fr-CA" sz="2800" dirty="0">
                <a:latin typeface="Comic Sans MS" panose="030F0702030302020204" pitchFamily="66" charset="0"/>
                <a:cs typeface="Arial" panose="020B0604020202020204" pitchFamily="34" charset="0"/>
              </a:rPr>
              <a:t>‘’…</a:t>
            </a:r>
            <a:r>
              <a:rPr lang="fr-CA" sz="2800" i="1" dirty="0">
                <a:latin typeface="Comic Sans MS" panose="030F0702030302020204" pitchFamily="66" charset="0"/>
                <a:cs typeface="Arial" panose="020B0604020202020204" pitchFamily="34" charset="0"/>
              </a:rPr>
              <a:t>un peu de levain fait lever toute la pâte.</a:t>
            </a:r>
          </a:p>
          <a:p>
            <a:pPr marL="0" indent="0">
              <a:buNone/>
            </a:pPr>
            <a:r>
              <a:rPr lang="fr-CA" sz="2800" i="1" dirty="0">
                <a:latin typeface="Comic Sans MS" panose="030F0702030302020204" pitchFamily="66" charset="0"/>
                <a:cs typeface="Arial" panose="020B0604020202020204" pitchFamily="34" charset="0"/>
              </a:rPr>
              <a:t>   ‘’…ôtez le méchant du milieu de vous.’’        </a:t>
            </a:r>
            <a:endParaRPr lang="fr-CA" sz="2800" dirty="0">
              <a:latin typeface="Arial" panose="020B0604020202020204" pitchFamily="34" charset="0"/>
              <a:cs typeface="Arial" panose="020B0604020202020204" pitchFamily="34" charset="0"/>
            </a:endParaRPr>
          </a:p>
          <a:p>
            <a:r>
              <a:rPr lang="fr-CA" sz="2800" dirty="0">
                <a:solidFill>
                  <a:srgbClr val="FFFF00"/>
                </a:solidFill>
                <a:latin typeface="Arial" panose="020B0604020202020204" pitchFamily="34" charset="0"/>
                <a:cs typeface="Arial" panose="020B0604020202020204" pitchFamily="34" charset="0"/>
              </a:rPr>
              <a:t>Péché privé</a:t>
            </a:r>
            <a:r>
              <a:rPr lang="fr-CA" sz="2800" dirty="0">
                <a:latin typeface="Arial" panose="020B0604020202020204" pitchFamily="34" charset="0"/>
                <a:cs typeface="Arial" panose="020B0604020202020204" pitchFamily="34" charset="0"/>
              </a:rPr>
              <a:t>…responsabilité de l’individu…1Co 11.</a:t>
            </a:r>
          </a:p>
          <a:p>
            <a:pPr marL="0" indent="0">
              <a:buNone/>
            </a:pPr>
            <a:r>
              <a:rPr lang="fr-CA" sz="2800" i="1" dirty="0">
                <a:latin typeface="Arial" panose="020B0604020202020204" pitchFamily="34" charset="0"/>
                <a:cs typeface="Arial" panose="020B0604020202020204" pitchFamily="34" charset="0"/>
              </a:rPr>
              <a:t>   </a:t>
            </a:r>
            <a:r>
              <a:rPr lang="fr-CA" sz="2800" i="1" dirty="0">
                <a:latin typeface="Comic Sans MS" panose="030F0702030302020204" pitchFamily="66" charset="0"/>
                <a:cs typeface="Arial" panose="020B0604020202020204" pitchFamily="34" charset="0"/>
              </a:rPr>
              <a:t>‘’Que chacun donc s’éprouve soi-même, et qu’ainsi qu’il mange du</a:t>
            </a:r>
          </a:p>
          <a:p>
            <a:pPr marL="0" indent="0">
              <a:buNone/>
            </a:pPr>
            <a:r>
              <a:rPr lang="fr-CA" sz="2800" i="1" dirty="0">
                <a:latin typeface="Comic Sans MS" panose="030F0702030302020204" pitchFamily="66" charset="0"/>
                <a:cs typeface="Arial" panose="020B0604020202020204" pitchFamily="34" charset="0"/>
              </a:rPr>
              <a:t>     pain et boive de la coupe.’’</a:t>
            </a:r>
          </a:p>
          <a:p>
            <a:pPr marL="0" indent="0">
              <a:buNone/>
            </a:pPr>
            <a:r>
              <a:rPr lang="fr-CA" sz="2800" i="1" dirty="0">
                <a:latin typeface="Comic Sans MS" panose="030F0702030302020204" pitchFamily="66" charset="0"/>
                <a:cs typeface="Arial" panose="020B0604020202020204" pitchFamily="34" charset="0"/>
              </a:rPr>
              <a:t>   ‘’Si nous nous jugions nous-mêmes, nous ne serions pas jugés.’’      </a:t>
            </a:r>
            <a:endParaRPr lang="fr-CA" sz="3200" dirty="0">
              <a:latin typeface="Arial" panose="020B0604020202020204" pitchFamily="34"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r>
              <a:rPr lang="fr-CA" sz="2800" i="1" dirty="0">
                <a:latin typeface="Arial" panose="020B0604020202020204" pitchFamily="34" charset="0"/>
                <a:cs typeface="Arial" panose="020B0604020202020204" pitchFamily="34" charset="0"/>
              </a:rPr>
              <a:t>           </a:t>
            </a:r>
            <a:endParaRPr lang="fr-CA" sz="2800" i="1" dirty="0">
              <a:latin typeface="Comic Sans MS" panose="030F0702030302020204" pitchFamily="66"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r>
              <a:rPr lang="fr-CA" sz="2800" i="1" dirty="0">
                <a:latin typeface="Comic Sans MS" panose="030F0702030302020204" pitchFamily="66" charset="0"/>
                <a:cs typeface="Arial" panose="020B0604020202020204" pitchFamily="34" charset="0"/>
              </a:rPr>
              <a:t> </a:t>
            </a:r>
          </a:p>
          <a:p>
            <a:pPr marL="0" indent="0">
              <a:buNone/>
            </a:pPr>
            <a:r>
              <a:rPr lang="fr-CA" sz="2800" i="1" dirty="0">
                <a:latin typeface="Comic Sans MS" panose="030F0702030302020204" pitchFamily="66" charset="0"/>
                <a:cs typeface="Arial" panose="020B0604020202020204" pitchFamily="34" charset="0"/>
              </a:rPr>
              <a:t>                       </a:t>
            </a:r>
            <a:endParaRPr lang="en-CA" sz="2800" i="1"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4690060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49AD5-8EC4-4502-BE26-886F624A62FD}"/>
              </a:ext>
            </a:extLst>
          </p:cNvPr>
          <p:cNvSpPr>
            <a:spLocks noGrp="1"/>
          </p:cNvSpPr>
          <p:nvPr>
            <p:ph type="title"/>
          </p:nvPr>
        </p:nvSpPr>
        <p:spPr>
          <a:xfrm>
            <a:off x="646111" y="452718"/>
            <a:ext cx="11241089" cy="1400530"/>
          </a:xfrm>
        </p:spPr>
        <p:txBody>
          <a:bodyPr/>
          <a:lstStyle/>
          <a:p>
            <a:r>
              <a:rPr lang="fr-CA" sz="3600" dirty="0">
                <a:latin typeface="Arial" panose="020B0604020202020204" pitchFamily="34" charset="0"/>
                <a:cs typeface="Arial" panose="020B0604020202020204" pitchFamily="34" charset="0"/>
              </a:rPr>
              <a:t>La Victoire après la défaite; Oui, c’est possible! </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825874C-D627-4BC8-8A68-2DC5546F8420}"/>
              </a:ext>
            </a:extLst>
          </p:cNvPr>
          <p:cNvSpPr>
            <a:spLocks noGrp="1"/>
          </p:cNvSpPr>
          <p:nvPr>
            <p:ph idx="1"/>
          </p:nvPr>
        </p:nvSpPr>
        <p:spPr>
          <a:xfrm>
            <a:off x="646110" y="1420428"/>
            <a:ext cx="11241090" cy="4827972"/>
          </a:xfrm>
        </p:spPr>
        <p:txBody>
          <a:bodyPr>
            <a:normAutofit/>
          </a:bodyPr>
          <a:lstStyle/>
          <a:p>
            <a:r>
              <a:rPr lang="fr-CA" sz="3200" dirty="0">
                <a:latin typeface="Arial" panose="020B0604020202020204" pitchFamily="34" charset="0"/>
                <a:cs typeface="Arial" panose="020B0604020202020204" pitchFamily="34" charset="0"/>
              </a:rPr>
              <a:t>SI NOUS DEMEURONS </a:t>
            </a:r>
            <a:r>
              <a:rPr lang="fr-CA" sz="3200" dirty="0">
                <a:solidFill>
                  <a:srgbClr val="FFFF00"/>
                </a:solidFill>
                <a:latin typeface="Arial" panose="020B0604020202020204" pitchFamily="34" charset="0"/>
                <a:cs typeface="Arial" panose="020B0604020202020204" pitchFamily="34" charset="0"/>
              </a:rPr>
              <a:t>HUMBLES</a:t>
            </a:r>
            <a:r>
              <a:rPr lang="fr-CA" sz="3200" dirty="0">
                <a:latin typeface="Arial" panose="020B0604020202020204" pitchFamily="34" charset="0"/>
                <a:cs typeface="Arial" panose="020B0604020202020204" pitchFamily="34" charset="0"/>
              </a:rPr>
              <a:t>.</a:t>
            </a:r>
          </a:p>
          <a:p>
            <a:endParaRPr lang="fr-CA" sz="3200" dirty="0">
              <a:latin typeface="Arial" panose="020B0604020202020204" pitchFamily="34" charset="0"/>
              <a:cs typeface="Arial" panose="020B0604020202020204" pitchFamily="34" charset="0"/>
            </a:endParaRPr>
          </a:p>
          <a:p>
            <a:r>
              <a:rPr lang="fr-CA" sz="3200" dirty="0">
                <a:latin typeface="Arial" panose="020B0604020202020204" pitchFamily="34" charset="0"/>
                <a:cs typeface="Arial" panose="020B0604020202020204" pitchFamily="34" charset="0"/>
              </a:rPr>
              <a:t>SI NOUS DEMEURONS </a:t>
            </a:r>
            <a:r>
              <a:rPr lang="fr-CA" sz="3200" dirty="0">
                <a:solidFill>
                  <a:srgbClr val="FFFF00"/>
                </a:solidFill>
                <a:latin typeface="Arial" panose="020B0604020202020204" pitchFamily="34" charset="0"/>
                <a:cs typeface="Arial" panose="020B0604020202020204" pitchFamily="34" charset="0"/>
              </a:rPr>
              <a:t>PURS</a:t>
            </a:r>
            <a:r>
              <a:rPr lang="fr-CA" sz="3200" dirty="0">
                <a:latin typeface="Arial" panose="020B0604020202020204" pitchFamily="34" charset="0"/>
                <a:cs typeface="Arial" panose="020B0604020202020204" pitchFamily="34" charset="0"/>
              </a:rPr>
              <a:t>.</a:t>
            </a:r>
          </a:p>
          <a:p>
            <a:endParaRPr lang="fr-CA" sz="3200" dirty="0">
              <a:latin typeface="Arial" panose="020B0604020202020204" pitchFamily="34" charset="0"/>
              <a:cs typeface="Arial" panose="020B0604020202020204" pitchFamily="34" charset="0"/>
            </a:endParaRPr>
          </a:p>
          <a:p>
            <a:r>
              <a:rPr lang="fr-CA" sz="3200" dirty="0">
                <a:latin typeface="Arial" panose="020B0604020202020204" pitchFamily="34" charset="0"/>
                <a:cs typeface="Arial" panose="020B0604020202020204" pitchFamily="34" charset="0"/>
              </a:rPr>
              <a:t>SI NOUS DEMEURONS </a:t>
            </a:r>
            <a:r>
              <a:rPr lang="fr-CA" sz="3200" dirty="0">
                <a:solidFill>
                  <a:srgbClr val="FFFF00"/>
                </a:solidFill>
                <a:latin typeface="Arial" panose="020B0604020202020204" pitchFamily="34" charset="0"/>
                <a:cs typeface="Arial" panose="020B0604020202020204" pitchFamily="34" charset="0"/>
              </a:rPr>
              <a:t>DISPONIBLES</a:t>
            </a:r>
            <a:r>
              <a:rPr lang="fr-CA" sz="32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2739270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0C88D-AFD5-4F72-BB30-B689EF2E4BD6}"/>
              </a:ext>
            </a:extLst>
          </p:cNvPr>
          <p:cNvSpPr>
            <a:spLocks noGrp="1"/>
          </p:cNvSpPr>
          <p:nvPr>
            <p:ph type="title"/>
          </p:nvPr>
        </p:nvSpPr>
        <p:spPr>
          <a:xfrm>
            <a:off x="646111" y="452718"/>
            <a:ext cx="10885982" cy="914443"/>
          </a:xfrm>
        </p:spPr>
        <p:txBody>
          <a:bodyPr/>
          <a:lstStyle/>
          <a:p>
            <a:r>
              <a:rPr lang="fr-CA" dirty="0"/>
              <a:t> </a:t>
            </a:r>
            <a:r>
              <a:rPr lang="fr-CA" sz="3600" dirty="0">
                <a:latin typeface="Arial" panose="020B0604020202020204" pitchFamily="34" charset="0"/>
                <a:cs typeface="Arial" panose="020B0604020202020204" pitchFamily="34" charset="0"/>
              </a:rPr>
              <a:t>La Victoire après la défaite; Oui, c’est possible!</a:t>
            </a:r>
            <a:endParaRPr lang="en-CA" dirty="0"/>
          </a:p>
        </p:txBody>
      </p:sp>
      <p:sp>
        <p:nvSpPr>
          <p:cNvPr id="3" name="Text Placeholder 2">
            <a:extLst>
              <a:ext uri="{FF2B5EF4-FFF2-40B4-BE49-F238E27FC236}">
                <a16:creationId xmlns:a16="http://schemas.microsoft.com/office/drawing/2014/main" id="{AEDACF6A-75E9-4E70-9FEE-C8AFCE57A19F}"/>
              </a:ext>
            </a:extLst>
          </p:cNvPr>
          <p:cNvSpPr>
            <a:spLocks noGrp="1"/>
          </p:cNvSpPr>
          <p:nvPr>
            <p:ph type="body" idx="1"/>
          </p:nvPr>
        </p:nvSpPr>
        <p:spPr>
          <a:xfrm>
            <a:off x="437487" y="1367162"/>
            <a:ext cx="5821267" cy="710214"/>
          </a:xfrm>
        </p:spPr>
        <p:txBody>
          <a:bodyPr/>
          <a:lstStyle/>
          <a:p>
            <a:r>
              <a:rPr lang="fr-CA" sz="2800" dirty="0">
                <a:solidFill>
                  <a:schemeClr val="tx1"/>
                </a:solidFill>
                <a:latin typeface="Arial" panose="020B0604020202020204" pitchFamily="34" charset="0"/>
                <a:cs typeface="Arial" panose="020B0604020202020204" pitchFamily="34" charset="0"/>
              </a:rPr>
              <a:t>Le Personnage d’</a:t>
            </a:r>
            <a:r>
              <a:rPr lang="fr-CA" sz="2800" dirty="0" err="1">
                <a:solidFill>
                  <a:schemeClr val="tx1"/>
                </a:solidFill>
                <a:latin typeface="Arial" panose="020B0604020202020204" pitchFamily="34" charset="0"/>
                <a:cs typeface="Arial" panose="020B0604020202020204" pitchFamily="34" charset="0"/>
              </a:rPr>
              <a:t>Acan</a:t>
            </a:r>
            <a:endParaRPr lang="en-CA" sz="2800" dirty="0">
              <a:solidFill>
                <a:schemeClr val="tx1"/>
              </a:solidFill>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A920E770-2BBE-4F1C-B2E8-3CC70A014354}"/>
              </a:ext>
            </a:extLst>
          </p:cNvPr>
          <p:cNvSpPr>
            <a:spLocks noGrp="1"/>
          </p:cNvSpPr>
          <p:nvPr>
            <p:ph sz="half" idx="2"/>
          </p:nvPr>
        </p:nvSpPr>
        <p:spPr>
          <a:xfrm>
            <a:off x="437488" y="2077376"/>
            <a:ext cx="5821267" cy="4178962"/>
          </a:xfrm>
        </p:spPr>
        <p:txBody>
          <a:bodyPr>
            <a:normAutofit/>
          </a:bodyPr>
          <a:lstStyle/>
          <a:p>
            <a:r>
              <a:rPr lang="fr-CA" sz="2800" dirty="0">
                <a:latin typeface="Arial" panose="020B0604020202020204" pitchFamily="34" charset="0"/>
                <a:cs typeface="Arial" panose="020B0604020202020204" pitchFamily="34" charset="0"/>
              </a:rPr>
              <a:t>Tribu de Juda.</a:t>
            </a:r>
          </a:p>
          <a:p>
            <a:r>
              <a:rPr lang="fr-CA" sz="2800" dirty="0">
                <a:latin typeface="Arial" panose="020B0604020202020204" pitchFamily="34" charset="0"/>
                <a:cs typeface="Arial" panose="020B0604020202020204" pitchFamily="34" charset="0"/>
              </a:rPr>
              <a:t>Orgueil.</a:t>
            </a:r>
          </a:p>
          <a:p>
            <a:r>
              <a:rPr lang="fr-CA" sz="2800" dirty="0">
                <a:latin typeface="Arial" panose="020B0604020202020204" pitchFamily="34" charset="0"/>
                <a:cs typeface="Arial" panose="020B0604020202020204" pitchFamily="34" charset="0"/>
              </a:rPr>
              <a:t>Vol.</a:t>
            </a:r>
          </a:p>
          <a:p>
            <a:r>
              <a:rPr lang="fr-CA" sz="2800" dirty="0">
                <a:latin typeface="Arial" panose="020B0604020202020204" pitchFamily="34" charset="0"/>
                <a:cs typeface="Arial" panose="020B0604020202020204" pitchFamily="34" charset="0"/>
              </a:rPr>
              <a:t>Cœur endurci.</a:t>
            </a:r>
          </a:p>
          <a:p>
            <a:r>
              <a:rPr lang="fr-CA" sz="2800" dirty="0">
                <a:latin typeface="Arial" panose="020B0604020202020204" pitchFamily="34" charset="0"/>
                <a:cs typeface="Arial" panose="020B0604020202020204" pitchFamily="34" charset="0"/>
              </a:rPr>
              <a:t>Cause de mort.</a:t>
            </a:r>
          </a:p>
          <a:p>
            <a:r>
              <a:rPr lang="fr-CA" sz="2800" dirty="0">
                <a:latin typeface="Arial" panose="020B0604020202020204" pitchFamily="34" charset="0"/>
                <a:cs typeface="Arial" panose="020B0604020202020204" pitchFamily="34" charset="0"/>
              </a:rPr>
              <a:t>Triste mémorial.</a:t>
            </a:r>
          </a:p>
          <a:p>
            <a:endParaRPr lang="en-CA" sz="2800" dirty="0">
              <a:latin typeface="Arial" panose="020B0604020202020204" pitchFamily="34" charset="0"/>
              <a:cs typeface="Arial" panose="020B0604020202020204" pitchFamily="34" charset="0"/>
            </a:endParaRPr>
          </a:p>
        </p:txBody>
      </p:sp>
      <p:sp>
        <p:nvSpPr>
          <p:cNvPr id="5" name="Text Placeholder 4">
            <a:extLst>
              <a:ext uri="{FF2B5EF4-FFF2-40B4-BE49-F238E27FC236}">
                <a16:creationId xmlns:a16="http://schemas.microsoft.com/office/drawing/2014/main" id="{7C9BA769-2692-43EC-9033-D1CD6A2C4E8E}"/>
              </a:ext>
            </a:extLst>
          </p:cNvPr>
          <p:cNvSpPr>
            <a:spLocks noGrp="1"/>
          </p:cNvSpPr>
          <p:nvPr>
            <p:ph type="body" sz="quarter" idx="3"/>
          </p:nvPr>
        </p:nvSpPr>
        <p:spPr>
          <a:xfrm>
            <a:off x="6258756" y="1367161"/>
            <a:ext cx="5273337" cy="710215"/>
          </a:xfrm>
        </p:spPr>
        <p:txBody>
          <a:bodyPr/>
          <a:lstStyle/>
          <a:p>
            <a:r>
              <a:rPr lang="fr-CA" sz="2800" dirty="0">
                <a:solidFill>
                  <a:schemeClr val="tx1"/>
                </a:solidFill>
                <a:latin typeface="Arial" panose="020B0604020202020204" pitchFamily="34" charset="0"/>
                <a:cs typeface="Arial" panose="020B0604020202020204" pitchFamily="34" charset="0"/>
              </a:rPr>
              <a:t>Le Personnage de Jésus-Christ.</a:t>
            </a:r>
            <a:endParaRPr lang="en-CA" sz="2800" dirty="0">
              <a:solidFill>
                <a:schemeClr val="tx1"/>
              </a:solidFill>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5E095274-521E-442A-8E8D-23CDB9A20B17}"/>
              </a:ext>
            </a:extLst>
          </p:cNvPr>
          <p:cNvSpPr>
            <a:spLocks noGrp="1"/>
          </p:cNvSpPr>
          <p:nvPr>
            <p:ph sz="quarter" idx="4"/>
          </p:nvPr>
        </p:nvSpPr>
        <p:spPr>
          <a:xfrm>
            <a:off x="6258757" y="2077375"/>
            <a:ext cx="5273335" cy="4178963"/>
          </a:xfrm>
        </p:spPr>
        <p:txBody>
          <a:bodyPr>
            <a:normAutofit/>
          </a:bodyPr>
          <a:lstStyle/>
          <a:p>
            <a:pPr lvl="2"/>
            <a:r>
              <a:rPr lang="fr-CA" sz="2800" dirty="0">
                <a:latin typeface="Arial" panose="020B0604020202020204" pitchFamily="34" charset="0"/>
                <a:cs typeface="Arial" panose="020B0604020202020204" pitchFamily="34" charset="0"/>
              </a:rPr>
              <a:t>Tribu de Juda.</a:t>
            </a:r>
          </a:p>
          <a:p>
            <a:pPr lvl="2"/>
            <a:r>
              <a:rPr lang="fr-CA" sz="2800" dirty="0">
                <a:latin typeface="Arial" panose="020B0604020202020204" pitchFamily="34" charset="0"/>
                <a:cs typeface="Arial" panose="020B0604020202020204" pitchFamily="34" charset="0"/>
              </a:rPr>
              <a:t>Humilité.</a:t>
            </a:r>
          </a:p>
          <a:p>
            <a:pPr lvl="2"/>
            <a:r>
              <a:rPr lang="fr-CA" sz="2800" dirty="0">
                <a:latin typeface="Arial" panose="020B0604020202020204" pitchFamily="34" charset="0"/>
                <a:cs typeface="Arial" panose="020B0604020202020204" pitchFamily="34" charset="0"/>
              </a:rPr>
              <a:t>Restitution.</a:t>
            </a:r>
          </a:p>
          <a:p>
            <a:pPr lvl="2"/>
            <a:r>
              <a:rPr lang="fr-CA" sz="2800" dirty="0">
                <a:latin typeface="Arial" panose="020B0604020202020204" pitchFamily="34" charset="0"/>
                <a:cs typeface="Arial" panose="020B0604020202020204" pitchFamily="34" charset="0"/>
              </a:rPr>
              <a:t>Cœur brisé.</a:t>
            </a:r>
          </a:p>
          <a:p>
            <a:pPr lvl="2"/>
            <a:r>
              <a:rPr lang="fr-CA" sz="2800" dirty="0">
                <a:latin typeface="Arial" panose="020B0604020202020204" pitchFamily="34" charset="0"/>
                <a:cs typeface="Arial" panose="020B0604020202020204" pitchFamily="34" charset="0"/>
              </a:rPr>
              <a:t>Source de vie.</a:t>
            </a:r>
          </a:p>
          <a:p>
            <a:pPr lvl="2"/>
            <a:r>
              <a:rPr lang="fr-CA" sz="2800" dirty="0">
                <a:latin typeface="Arial" panose="020B0604020202020204" pitchFamily="34" charset="0"/>
                <a:cs typeface="Arial" panose="020B0604020202020204" pitchFamily="34" charset="0"/>
              </a:rPr>
              <a:t> Mémorial célèbre.</a:t>
            </a:r>
          </a:p>
          <a:p>
            <a:pPr marL="914400" lvl="2" indent="0">
              <a:buNone/>
            </a:pPr>
            <a:endParaRPr lang="en-C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94408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otalTime>0</TotalTime>
  <Words>1993</Words>
  <Application>Microsoft Office PowerPoint</Application>
  <PresentationFormat>Grand écran</PresentationFormat>
  <Paragraphs>231</Paragraphs>
  <Slides>31</Slides>
  <Notes>0</Notes>
  <HiddenSlides>0</HiddenSlides>
  <MMClips>0</MMClips>
  <ScaleCrop>false</ScaleCrop>
  <HeadingPairs>
    <vt:vector size="4" baseType="variant">
      <vt:variant>
        <vt:lpstr>Thème</vt:lpstr>
      </vt:variant>
      <vt:variant>
        <vt:i4>1</vt:i4>
      </vt:variant>
      <vt:variant>
        <vt:lpstr>Titres des diapositives</vt:lpstr>
      </vt:variant>
      <vt:variant>
        <vt:i4>31</vt:i4>
      </vt:variant>
    </vt:vector>
  </HeadingPairs>
  <TitlesOfParts>
    <vt:vector size="32" baseType="lpstr">
      <vt:lpstr>Ion</vt:lpstr>
      <vt:lpstr>Présentation PowerPoint</vt:lpstr>
      <vt:lpstr>2019, La Meilleure Année de ma Vie!</vt:lpstr>
      <vt:lpstr>2019, La Meilleure Année de ma Vie!</vt:lpstr>
      <vt:lpstr>2019, La Meilleure Année de ma Vie!</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La Victoire après la défaite; Oui, c’est possible! </vt:lpstr>
      <vt:lpstr> La Victoire après la défaite; Oui, c’est possible!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Trevor Bridgeman</dc:creator>
  <cp:lastModifiedBy>Trevor Bridgeman</cp:lastModifiedBy>
  <cp:revision>19</cp:revision>
  <dcterms:created xsi:type="dcterms:W3CDTF">2019-02-22T20:25:06Z</dcterms:created>
  <dcterms:modified xsi:type="dcterms:W3CDTF">2019-02-24T14:17:42Z</dcterms:modified>
</cp:coreProperties>
</file>