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6" r:id="rId12"/>
    <p:sldId id="267" r:id="rId13"/>
    <p:sldId id="270" r:id="rId14"/>
    <p:sldId id="271" r:id="rId15"/>
    <p:sldId id="269" r:id="rId1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5CC713-268E-469A-AC54-033EE8497A1B}" v="145" dt="2020-08-16T00:26:20.246"/>
    <p1510:client id="{29322B7E-1FD4-EB16-A4FC-E92CE0F13777}" v="79" dt="2020-08-16T11:40:24.087"/>
    <p1510:client id="{67B6F74A-441E-251F-7F71-600381C9085F}" v="100" dt="2020-08-16T00:58:12.422"/>
    <p1510:client id="{8FA797FB-4D10-E693-098A-76F39776ECF9}" v="56" dt="2020-08-16T02:30:55.316"/>
    <p1510:client id="{B75902AE-F275-E3C4-FC5C-F3C7E36CF542}" v="37" dt="2020-08-16T01:44:52.696"/>
    <p1510:client id="{E475C204-D503-0E1F-A772-BE7D4F8CC605}" v="16" dt="2020-08-16T01:17:53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de-D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de-D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049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de-D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de-D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41795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de-D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6923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de-D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de-D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de-D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7632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de-D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de-D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de-D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1866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de-D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95854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0201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de-D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de-D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06407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de-D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0903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de-D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de-D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2787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de-D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de-D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02177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de-D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de-D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941B0-F4D5-4460-BCAD-F7E2B41A8257}" type="datetimeFigureOut">
              <a:rPr lang="de-DE" smtClean="0"/>
              <a:t>16.08.2020</a:t>
            </a:fld>
            <a:endParaRPr lang="de-D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6CCC6-2BE5-4E42-96A4-D1E8E81A3D8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71127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4" descr="Une image contenant personne, homme, debout, tenant&#10;&#10;Description générée automatiquement">
            <a:extLst>
              <a:ext uri="{FF2B5EF4-FFF2-40B4-BE49-F238E27FC236}">
                <a16:creationId xmlns:a16="http://schemas.microsoft.com/office/drawing/2014/main" id="{28048D6A-0090-440D-A427-3B5FCA87B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1" y="-1476"/>
            <a:ext cx="12203502" cy="686095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18551BF-59ED-4ADA-9CA1-27DE9B6C21F3}"/>
              </a:ext>
            </a:extLst>
          </p:cNvPr>
          <p:cNvSpPr txBox="1"/>
          <p:nvPr/>
        </p:nvSpPr>
        <p:spPr>
          <a:xfrm>
            <a:off x="5960853" y="1719532"/>
            <a:ext cx="4166557" cy="2554545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sz="8000">
                <a:cs typeface="Calibri"/>
              </a:rPr>
              <a:t>Sortez de</a:t>
            </a:r>
          </a:p>
          <a:p>
            <a:r>
              <a:rPr lang="fr-FR" sz="8000">
                <a:cs typeface="Calibri"/>
              </a:rPr>
              <a:t>  la foule!</a:t>
            </a:r>
          </a:p>
        </p:txBody>
      </p:sp>
    </p:spTree>
    <p:extLst>
      <p:ext uri="{BB962C8B-B14F-4D97-AF65-F5344CB8AC3E}">
        <p14:creationId xmlns:p14="http://schemas.microsoft.com/office/powerpoint/2010/main" val="3784089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D6B9EAF-3975-491D-A60A-36292B94D5F0}"/>
              </a:ext>
            </a:extLst>
          </p:cNvPr>
          <p:cNvSpPr txBox="1"/>
          <p:nvPr/>
        </p:nvSpPr>
        <p:spPr>
          <a:xfrm>
            <a:off x="-5751" y="-5751"/>
            <a:ext cx="12016596" cy="7017306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sz="4800">
                <a:ea typeface="+mn-lt"/>
                <a:cs typeface="+mn-lt"/>
              </a:rPr>
              <a:t>Luc 14</a:t>
            </a:r>
          </a:p>
          <a:p>
            <a:r>
              <a:rPr lang="fr-FR" sz="4800">
                <a:ea typeface="+mn-lt"/>
                <a:cs typeface="+mn-lt"/>
              </a:rPr>
              <a:t>25 </a:t>
            </a:r>
            <a:r>
              <a:rPr lang="fr-FR" sz="4800">
                <a:latin typeface="Times New Roman"/>
                <a:cs typeface="Times New Roman"/>
              </a:rPr>
              <a:t>De grandes foules faisaient route avec Jésus. Il se retourna, et leur dit</a:t>
            </a:r>
            <a:endParaRPr lang="fr-FR" sz="4800">
              <a:cs typeface="Calibri"/>
            </a:endParaRPr>
          </a:p>
          <a:p>
            <a:r>
              <a:rPr lang="fr-FR" sz="4800">
                <a:latin typeface="Times New Roman"/>
                <a:cs typeface="Times New Roman"/>
              </a:rPr>
              <a:t>26 Si quelqu'un vient à moi, et s'il ne hait pas son père, sa mère, sa femme, ses enfants, ses frères, et ses </a:t>
            </a:r>
            <a:r>
              <a:rPr lang="fr-FR" sz="4800" err="1">
                <a:latin typeface="Times New Roman"/>
                <a:cs typeface="Times New Roman"/>
              </a:rPr>
              <a:t>soeurs</a:t>
            </a:r>
            <a:r>
              <a:rPr lang="fr-FR" sz="4800">
                <a:latin typeface="Times New Roman"/>
                <a:cs typeface="Times New Roman"/>
              </a:rPr>
              <a:t>, et même à sa propre vie, il ne peut être mon disciple.</a:t>
            </a:r>
            <a:endParaRPr lang="fr-FR" sz="4800">
              <a:cs typeface="Calibri"/>
            </a:endParaRPr>
          </a:p>
          <a:p>
            <a:r>
              <a:rPr lang="fr-FR" sz="4800">
                <a:latin typeface="Times New Roman"/>
                <a:cs typeface="Times New Roman"/>
              </a:rPr>
              <a:t>27 Et quiconque ne porte pas sa croix, et ne me suis pas, ne peut être mon disciple.</a:t>
            </a:r>
            <a:endParaRPr lang="fr-FR" sz="4800"/>
          </a:p>
          <a:p>
            <a:pPr algn="l"/>
            <a:endParaRPr lang="fr-FR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72804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9AB77AB-5DCE-4F47-AA9C-8308D9B3980E}"/>
              </a:ext>
            </a:extLst>
          </p:cNvPr>
          <p:cNvSpPr txBox="1"/>
          <p:nvPr/>
        </p:nvSpPr>
        <p:spPr>
          <a:xfrm>
            <a:off x="549020" y="3186406"/>
            <a:ext cx="5525489" cy="238760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v.25</a:t>
            </a:r>
            <a:endParaRPr lang="en-US" sz="6000">
              <a:solidFill>
                <a:schemeClr val="bg1"/>
              </a:solidFill>
              <a:latin typeface="+mj-lt"/>
              <a:ea typeface="+mj-ea"/>
              <a:cs typeface="Calibri Ligh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 </a:t>
            </a:r>
            <a:r>
              <a:rPr lang="en-US" sz="600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grandes</a:t>
            </a:r>
            <a:r>
              <a:rPr lang="en-US" sz="60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00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foules</a:t>
            </a:r>
            <a:r>
              <a:rPr lang="en-US" sz="60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00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faisaient</a:t>
            </a:r>
            <a:r>
              <a:rPr lang="en-US" sz="60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route avec Jésus.</a:t>
            </a:r>
            <a:endParaRPr lang="en-US" sz="6000">
              <a:solidFill>
                <a:schemeClr val="bg1"/>
              </a:solidFill>
              <a:latin typeface="+mj-lt"/>
              <a:ea typeface="+mj-ea"/>
              <a:cs typeface="Calibri Ligh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9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" name="Image 2" descr="Une image contenant personne, extérieur, gens, groupe&#10;&#10;Description générée automatiquement">
            <a:extLst>
              <a:ext uri="{FF2B5EF4-FFF2-40B4-BE49-F238E27FC236}">
                <a16:creationId xmlns:a16="http://schemas.microsoft.com/office/drawing/2014/main" id="{85395678-04E3-4EB9-B929-DB4B324FB3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718" r="9567" b="-2"/>
          <a:stretch/>
        </p:blipFill>
        <p:spPr>
          <a:xfrm>
            <a:off x="5800735" y="884747"/>
            <a:ext cx="6391853" cy="5117261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84C2E9E-0B5D-4B5F-9A1F-70EBDCE390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977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866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 2" descr="Une image contenant personne, extérieur, femme, eau&#10;&#10;Description générée automatiquement">
            <a:extLst>
              <a:ext uri="{FF2B5EF4-FFF2-40B4-BE49-F238E27FC236}">
                <a16:creationId xmlns:a16="http://schemas.microsoft.com/office/drawing/2014/main" id="{C1C2FB37-7BEF-4B50-9C82-28B4D58C47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574"/>
          <a:stretch/>
        </p:blipFill>
        <p:spPr>
          <a:xfrm>
            <a:off x="5848350" y="1528511"/>
            <a:ext cx="5890683" cy="3954143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A55B759-31A7-423C-9BC2-A8BC09FE9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78796AF-79A0-47AC-BEFD-BFFC00F96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2A7A606-9860-4813-A9A3-4D7DECA1B122}"/>
              </a:ext>
            </a:extLst>
          </p:cNvPr>
          <p:cNvSpPr txBox="1"/>
          <p:nvPr/>
        </p:nvSpPr>
        <p:spPr>
          <a:xfrm>
            <a:off x="186446" y="338328"/>
            <a:ext cx="4495282" cy="220629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latin typeface="+mj-lt"/>
                <a:ea typeface="+mj-ea"/>
                <a:cs typeface="+mj-cs"/>
              </a:rPr>
              <a:t>«</a:t>
            </a:r>
            <a:r>
              <a:rPr lang="en-US" sz="5400" kern="1200">
                <a:latin typeface="+mj-lt"/>
                <a:ea typeface="+mj-ea"/>
                <a:cs typeface="+mj-cs"/>
              </a:rPr>
              <a:t>Si </a:t>
            </a:r>
            <a:r>
              <a:rPr lang="en-US" sz="5400" kern="1200" err="1">
                <a:latin typeface="+mj-lt"/>
                <a:ea typeface="+mj-ea"/>
                <a:cs typeface="+mj-cs"/>
              </a:rPr>
              <a:t>quelqu'un</a:t>
            </a:r>
            <a:r>
              <a:rPr lang="en-US" sz="5400" kern="1200">
                <a:latin typeface="+mj-lt"/>
                <a:ea typeface="+mj-ea"/>
                <a:cs typeface="+mj-cs"/>
              </a:rPr>
              <a:t> </a:t>
            </a:r>
            <a:r>
              <a:rPr lang="en-US" sz="5400" kern="1200" err="1">
                <a:latin typeface="+mj-lt"/>
                <a:ea typeface="+mj-ea"/>
                <a:cs typeface="+mj-cs"/>
              </a:rPr>
              <a:t>vient</a:t>
            </a:r>
            <a:r>
              <a:rPr lang="en-US" sz="5400" kern="1200">
                <a:latin typeface="+mj-lt"/>
                <a:ea typeface="+mj-ea"/>
                <a:cs typeface="+mj-cs"/>
              </a:rPr>
              <a:t> à </a:t>
            </a:r>
            <a:r>
              <a:rPr lang="en-US" sz="5400" kern="1200" err="1">
                <a:latin typeface="+mj-lt"/>
                <a:ea typeface="+mj-ea"/>
                <a:cs typeface="+mj-cs"/>
              </a:rPr>
              <a:t>moi</a:t>
            </a:r>
            <a:r>
              <a:rPr lang="en-US" sz="5400">
                <a:latin typeface="+mj-lt"/>
                <a:ea typeface="+mj-ea"/>
                <a:cs typeface="+mj-cs"/>
              </a:rPr>
              <a:t>...»</a:t>
            </a:r>
            <a:endParaRPr lang="en-US" sz="5400" kern="120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895483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65F4110-C0FC-4D61-ACD2-A7C950EAE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708357" y="3509963"/>
            <a:ext cx="7092215" cy="2967839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80F4B01-94BA-42CA-AEF3-36CE5DEECF30}"/>
              </a:ext>
            </a:extLst>
          </p:cNvPr>
          <p:cNvSpPr txBox="1"/>
          <p:nvPr/>
        </p:nvSpPr>
        <p:spPr>
          <a:xfrm>
            <a:off x="5021821" y="3812954"/>
            <a:ext cx="6465287" cy="2666202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«...ET </a:t>
            </a:r>
            <a:r>
              <a:rPr lang="en-US" sz="3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s'il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ne </a:t>
            </a:r>
            <a:r>
              <a:rPr lang="en-US" sz="3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hait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pas son </a:t>
            </a:r>
            <a:r>
              <a:rPr lang="en-US" sz="3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père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, sa </a:t>
            </a:r>
            <a:r>
              <a:rPr lang="en-US" sz="3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mère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, sa femme, </a:t>
            </a:r>
            <a:r>
              <a:rPr lang="en-US" sz="3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ses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enfants, </a:t>
            </a:r>
            <a:r>
              <a:rPr lang="en-US" sz="3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ses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frères, et </a:t>
            </a:r>
            <a:r>
              <a:rPr lang="en-US" sz="3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ses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soeurs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, et </a:t>
            </a:r>
            <a:r>
              <a:rPr lang="en-US" sz="3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même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à sa propre vie,</a:t>
            </a:r>
            <a:r>
              <a:rPr lang="en-US" sz="36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 </a:t>
            </a:r>
            <a:endParaRPr lang="fr-FR"/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il ne </a:t>
            </a:r>
            <a:r>
              <a:rPr lang="en-US" sz="3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peut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être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mon disciple.»</a:t>
            </a:r>
            <a:endParaRPr lang="en-US"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3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C94CBDB-A76C-499E-95AB-C0A049E31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38287" y="5443086"/>
            <a:ext cx="64008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 3" descr="Une image contenant dessin&#10;&#10;Description générée automatiquement">
            <a:extLst>
              <a:ext uri="{FF2B5EF4-FFF2-40B4-BE49-F238E27FC236}">
                <a16:creationId xmlns:a16="http://schemas.microsoft.com/office/drawing/2014/main" id="{CBB03646-8E64-48B4-8667-F065307546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17" r="10224" b="-2"/>
          <a:stretch/>
        </p:blipFill>
        <p:spPr>
          <a:xfrm>
            <a:off x="317635" y="321733"/>
            <a:ext cx="4160452" cy="6214534"/>
          </a:xfrm>
          <a:prstGeom prst="rect">
            <a:avLst/>
          </a:prstGeom>
        </p:spPr>
      </p:pic>
      <p:pic>
        <p:nvPicPr>
          <p:cNvPr id="2" name="Image 2" descr="Une image contenant signe, extérieur, rue, trafic&#10;&#10;Description générée automatiquement">
            <a:extLst>
              <a:ext uri="{FF2B5EF4-FFF2-40B4-BE49-F238E27FC236}">
                <a16:creationId xmlns:a16="http://schemas.microsoft.com/office/drawing/2014/main" id="{7ED6BB42-891C-41E6-BD85-AF9C9DA02B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465" r="-1" b="12171"/>
          <a:stretch/>
        </p:blipFill>
        <p:spPr>
          <a:xfrm>
            <a:off x="4654296" y="299363"/>
            <a:ext cx="7217085" cy="300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173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 2" descr="Une image contenant miroir&#10;&#10;Description générée automatiquement">
            <a:extLst>
              <a:ext uri="{FF2B5EF4-FFF2-40B4-BE49-F238E27FC236}">
                <a16:creationId xmlns:a16="http://schemas.microsoft.com/office/drawing/2014/main" id="{721D8108-B1F6-4576-A67F-1DCB994C64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75" r="22397" b="1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3" descr="Une image contenant crépuscule, soleil, conduisant, voiture&#10;&#10;Description générée automatiquement">
            <a:extLst>
              <a:ext uri="{FF2B5EF4-FFF2-40B4-BE49-F238E27FC236}">
                <a16:creationId xmlns:a16="http://schemas.microsoft.com/office/drawing/2014/main" id="{80A5413B-8BD7-4FFA-BBAB-938E3E638B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322" r="14291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518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Freeform: Shape 8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Image 2" descr="Une image contenant intérieur, meubles, photo, lit&#10;&#10;Description générée automatiquement">
            <a:extLst>
              <a:ext uri="{FF2B5EF4-FFF2-40B4-BE49-F238E27FC236}">
                <a16:creationId xmlns:a16="http://schemas.microsoft.com/office/drawing/2014/main" id="{57B49E3C-FA0F-44AE-8638-99D83E3411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012" y="643466"/>
            <a:ext cx="5566833" cy="5566833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46599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F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745A829-94E0-4F78-8702-FBF511925ED3}"/>
              </a:ext>
            </a:extLst>
          </p:cNvPr>
          <p:cNvSpPr txBox="1"/>
          <p:nvPr/>
        </p:nvSpPr>
        <p:spPr>
          <a:xfrm>
            <a:off x="8633421" y="618681"/>
            <a:ext cx="3505267" cy="485207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«Et </a:t>
            </a:r>
            <a:r>
              <a:rPr lang="en-US" sz="44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quiconque</a:t>
            </a:r>
            <a:endParaRPr lang="fr-FR" sz="4400">
              <a:cs typeface="Calibri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ne </a:t>
            </a:r>
            <a:r>
              <a:rPr lang="en-US" sz="44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porte</a:t>
            </a: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pas sa </a:t>
            </a:r>
            <a:r>
              <a:rPr lang="en-US" sz="44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croix</a:t>
            </a: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, </a:t>
            </a:r>
            <a:endParaRPr lang="en-US" sz="4400">
              <a:solidFill>
                <a:srgbClr val="000000"/>
              </a:solidFill>
              <a:latin typeface="Calibri" panose="020F0502020204030204"/>
              <a:ea typeface="+mj-ea"/>
              <a:cs typeface="Calibri" panose="020F0502020204030204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et ne me </a:t>
            </a:r>
            <a:r>
              <a:rPr lang="en-US" sz="44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suis</a:t>
            </a: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pas,</a:t>
            </a:r>
            <a:endParaRPr lang="en-US" sz="4400">
              <a:solidFill>
                <a:srgbClr val="000000"/>
              </a:solidFill>
              <a:latin typeface="Calibri" panose="020F0502020204030204"/>
              <a:ea typeface="+mj-ea"/>
              <a:cs typeface="Calibri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ne </a:t>
            </a:r>
            <a:r>
              <a:rPr lang="en-US" sz="44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peut</a:t>
            </a: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4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être</a:t>
            </a:r>
            <a:r>
              <a:rPr lang="en-US" sz="4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mon disciple.»</a:t>
            </a:r>
            <a:endParaRPr lang="en-US" sz="4400">
              <a:ea typeface="+mj-ea"/>
              <a:cs typeface="Calibri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 2" descr="Une image contenant personne, gens, groupe, grand&#10;&#10;Description générée automatiquement">
            <a:extLst>
              <a:ext uri="{FF2B5EF4-FFF2-40B4-BE49-F238E27FC236}">
                <a16:creationId xmlns:a16="http://schemas.microsoft.com/office/drawing/2014/main" id="{88006200-AA2E-4DC3-A9E9-14430DA421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440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566058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Freeform: Shape 8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Image 2" descr="Une image contenant fenêtre, eau, photo, assis&#10;&#10;Description générée automatiquement">
            <a:extLst>
              <a:ext uri="{FF2B5EF4-FFF2-40B4-BE49-F238E27FC236}">
                <a16:creationId xmlns:a16="http://schemas.microsoft.com/office/drawing/2014/main" id="{C8C2B208-D856-4171-ACEB-CE49FC80D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008223"/>
            <a:ext cx="7047923" cy="4837319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Image 4" descr="Une image contenant voiture, miroir, véhicule, fauteuil&#10;&#10;Description générée automatiquement">
            <a:extLst>
              <a:ext uri="{FF2B5EF4-FFF2-40B4-BE49-F238E27FC236}">
                <a16:creationId xmlns:a16="http://schemas.microsoft.com/office/drawing/2014/main" id="{797475DD-4682-4042-90F5-DDD49FE07D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8438" y="1449238"/>
            <a:ext cx="8120332" cy="406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76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>
            <a:extLst>
              <a:ext uri="{FF2B5EF4-FFF2-40B4-BE49-F238E27FC236}">
                <a16:creationId xmlns:a16="http://schemas.microsoft.com/office/drawing/2014/main" id="{864DBD10-4497-4C17-93EA-85FC18FF9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1" y="-6063"/>
            <a:ext cx="12203501" cy="687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983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Freeform: Shape 8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Image 2" descr="Une image contenant texte, capture d’écran&#10;&#10;Description générée automatiquement">
            <a:extLst>
              <a:ext uri="{FF2B5EF4-FFF2-40B4-BE49-F238E27FC236}">
                <a16:creationId xmlns:a16="http://schemas.microsoft.com/office/drawing/2014/main" id="{291A459C-2042-4807-9BAF-92D0D35BE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7208" y="643466"/>
            <a:ext cx="5680441" cy="5566833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405793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 2" descr="Une image contenant personne, extérieur, femme, eau&#10;&#10;Description générée automatiquement">
            <a:extLst>
              <a:ext uri="{FF2B5EF4-FFF2-40B4-BE49-F238E27FC236}">
                <a16:creationId xmlns:a16="http://schemas.microsoft.com/office/drawing/2014/main" id="{C1C2FB37-7BEF-4B50-9C82-28B4D58C47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574"/>
          <a:stretch/>
        </p:blipFill>
        <p:spPr>
          <a:xfrm>
            <a:off x="5848350" y="1528511"/>
            <a:ext cx="5890683" cy="3954143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A55B759-31A7-423C-9BC2-A8BC09FE9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78796AF-79A0-47AC-BEFD-BFFC00F96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2A7A606-9860-4813-A9A3-4D7DECA1B122}"/>
              </a:ext>
            </a:extLst>
          </p:cNvPr>
          <p:cNvSpPr txBox="1"/>
          <p:nvPr/>
        </p:nvSpPr>
        <p:spPr>
          <a:xfrm>
            <a:off x="186446" y="338328"/>
            <a:ext cx="4495282" cy="220629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latin typeface="+mj-lt"/>
                <a:ea typeface="+mj-ea"/>
                <a:cs typeface="+mj-cs"/>
              </a:rPr>
              <a:t>«</a:t>
            </a:r>
            <a:r>
              <a:rPr lang="en-US" sz="5400" kern="1200">
                <a:latin typeface="+mj-lt"/>
                <a:ea typeface="+mj-ea"/>
                <a:cs typeface="+mj-cs"/>
              </a:rPr>
              <a:t>Si </a:t>
            </a:r>
            <a:r>
              <a:rPr lang="en-US" sz="5400" kern="1200" err="1">
                <a:latin typeface="+mj-lt"/>
                <a:ea typeface="+mj-ea"/>
                <a:cs typeface="+mj-cs"/>
              </a:rPr>
              <a:t>quelqu'un</a:t>
            </a:r>
            <a:r>
              <a:rPr lang="en-US" sz="5400" kern="1200">
                <a:latin typeface="+mj-lt"/>
                <a:ea typeface="+mj-ea"/>
                <a:cs typeface="+mj-cs"/>
              </a:rPr>
              <a:t> </a:t>
            </a:r>
            <a:r>
              <a:rPr lang="en-US" sz="5400" kern="1200" err="1">
                <a:latin typeface="+mj-lt"/>
                <a:ea typeface="+mj-ea"/>
                <a:cs typeface="+mj-cs"/>
              </a:rPr>
              <a:t>vient</a:t>
            </a:r>
            <a:r>
              <a:rPr lang="en-US" sz="5400" kern="1200">
                <a:latin typeface="+mj-lt"/>
                <a:ea typeface="+mj-ea"/>
                <a:cs typeface="+mj-cs"/>
              </a:rPr>
              <a:t> à </a:t>
            </a:r>
            <a:r>
              <a:rPr lang="en-US" sz="5400" kern="1200" err="1">
                <a:latin typeface="+mj-lt"/>
                <a:ea typeface="+mj-ea"/>
                <a:cs typeface="+mj-cs"/>
              </a:rPr>
              <a:t>moi</a:t>
            </a:r>
            <a:r>
              <a:rPr lang="en-US" sz="5400">
                <a:latin typeface="+mj-lt"/>
                <a:ea typeface="+mj-ea"/>
                <a:cs typeface="+mj-cs"/>
              </a:rPr>
              <a:t>...»</a:t>
            </a:r>
            <a:endParaRPr lang="en-US" sz="5400" kern="120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270709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Image 2" descr="Une image contenant extérieur, nature, crépuscule, nuages&#10;&#10;Description générée automatiquement">
            <a:extLst>
              <a:ext uri="{FF2B5EF4-FFF2-40B4-BE49-F238E27FC236}">
                <a16:creationId xmlns:a16="http://schemas.microsoft.com/office/drawing/2014/main" id="{86CD12C1-79CB-4988-87CF-8A44A65374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992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4708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25693E7-789E-4961-8CFD-CFD377E3AF9A}"/>
              </a:ext>
            </a:extLst>
          </p:cNvPr>
          <p:cNvSpPr txBox="1"/>
          <p:nvPr/>
        </p:nvSpPr>
        <p:spPr>
          <a:xfrm>
            <a:off x="4867275" y="334327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fr-FR" dirty="0">
              <a:cs typeface="Calibri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AA4CF20-8866-4369-9142-9CBB3F1EE886}"/>
              </a:ext>
            </a:extLst>
          </p:cNvPr>
          <p:cNvSpPr txBox="1"/>
          <p:nvPr/>
        </p:nvSpPr>
        <p:spPr>
          <a:xfrm>
            <a:off x="4233773" y="1113886"/>
            <a:ext cx="7602747" cy="46782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sz="4000" dirty="0">
                <a:ea typeface="+mn-lt"/>
                <a:cs typeface="+mn-lt"/>
              </a:rPr>
              <a:t>« Demain est le jour du diable, mais aujourd'hui est le jour de Dieu. Satan n'est aucunement préoccupé par vos intentions spirituelles, ou à quel point vos résolutions sont saintes, </a:t>
            </a:r>
            <a:r>
              <a:rPr lang="fr-FR" sz="4000" u="sng" dirty="0">
                <a:ea typeface="+mn-lt"/>
                <a:cs typeface="+mn-lt"/>
              </a:rPr>
              <a:t>tant et aussi longtemps qu'elles sont pour demain</a:t>
            </a:r>
            <a:r>
              <a:rPr lang="fr-FR" sz="4000" dirty="0">
                <a:ea typeface="+mn-lt"/>
                <a:cs typeface="+mn-lt"/>
              </a:rPr>
              <a:t>.»</a:t>
            </a:r>
            <a:endParaRPr lang="fr-FR" sz="4000" dirty="0"/>
          </a:p>
          <a:p>
            <a:pPr algn="l"/>
            <a:endParaRPr lang="fr-FR" dirty="0">
              <a:cs typeface="Calibri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D63A642-872F-4996-989D-D1E9208EC710}"/>
              </a:ext>
            </a:extLst>
          </p:cNvPr>
          <p:cNvSpPr txBox="1"/>
          <p:nvPr/>
        </p:nvSpPr>
        <p:spPr>
          <a:xfrm>
            <a:off x="997968" y="4894233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sz="2400" b="1" dirty="0"/>
              <a:t>JC Ryle  1816 - 1900</a:t>
            </a:r>
            <a:endParaRPr lang="fr-FR" sz="2400" b="1" dirty="0">
              <a:cs typeface="Calibri"/>
            </a:endParaRPr>
          </a:p>
        </p:txBody>
      </p:sp>
      <p:pic>
        <p:nvPicPr>
          <p:cNvPr id="8" name="Image 8" descr="Une image contenant équipement électronique, moniteur, télévision, ordinateur&#10;&#10;Description générée automatiquement">
            <a:extLst>
              <a:ext uri="{FF2B5EF4-FFF2-40B4-BE49-F238E27FC236}">
                <a16:creationId xmlns:a16="http://schemas.microsoft.com/office/drawing/2014/main" id="{44E30459-0224-4572-8BD1-E7880AF6AD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760" y="1222345"/>
            <a:ext cx="2911235" cy="362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7816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DAB4737-E9CE-4AD9-A6D1-538A1B98AC38}"/>
              </a:ext>
            </a:extLst>
          </p:cNvPr>
          <p:cNvSpPr txBox="1"/>
          <p:nvPr/>
        </p:nvSpPr>
        <p:spPr>
          <a:xfrm>
            <a:off x="6774001" y="1197391"/>
            <a:ext cx="4605340" cy="4817373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«...</a:t>
            </a:r>
            <a:r>
              <a:rPr lang="en-US" sz="480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Voici</a:t>
            </a:r>
            <a:r>
              <a:rPr lang="en-US" sz="48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maintenant</a:t>
            </a:r>
            <a:r>
              <a:rPr lang="en-US" sz="48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le temps favorable, </a:t>
            </a:r>
            <a:r>
              <a:rPr lang="en-US" sz="480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voici</a:t>
            </a:r>
            <a:r>
              <a:rPr lang="en-US" sz="48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maintenant</a:t>
            </a:r>
            <a:r>
              <a:rPr lang="en-US" sz="48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le jour du </a:t>
            </a:r>
            <a:r>
              <a:rPr lang="en-US" sz="480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salut</a:t>
            </a:r>
            <a:r>
              <a:rPr lang="en-US" sz="48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.»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>
                <a:solidFill>
                  <a:schemeClr val="bg1"/>
                </a:solidFill>
                <a:latin typeface="+mj-lt"/>
                <a:ea typeface="+mj-ea"/>
                <a:cs typeface="Calibri Light"/>
              </a:rPr>
              <a:t>                2 Co 6:2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900">
              <a:solidFill>
                <a:schemeClr val="bg1"/>
              </a:solidFill>
              <a:latin typeface="+mj-lt"/>
              <a:ea typeface="+mj-ea"/>
              <a:cs typeface="Calibri Light" panose="020F03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84C2E9E-0B5D-4B5F-9A1F-70EBDCE390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977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F36B2BE-65F4-46E3-AFDD-A9AE9E885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 4" descr="Une image contenant tenant, homme&#10;&#10;Description générée automatiquement">
            <a:extLst>
              <a:ext uri="{FF2B5EF4-FFF2-40B4-BE49-F238E27FC236}">
                <a16:creationId xmlns:a16="http://schemas.microsoft.com/office/drawing/2014/main" id="{A6CF633C-A10F-4661-8F0B-0263253C02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578" y="775929"/>
            <a:ext cx="5152845" cy="523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03093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Thème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revision>55</cp:revision>
  <dcterms:created xsi:type="dcterms:W3CDTF">2020-08-16T00:11:06Z</dcterms:created>
  <dcterms:modified xsi:type="dcterms:W3CDTF">2020-08-16T13:25:01Z</dcterms:modified>
</cp:coreProperties>
</file>