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7" r:id="rId2"/>
    <p:sldId id="258" r:id="rId3"/>
    <p:sldId id="300" r:id="rId4"/>
    <p:sldId id="259" r:id="rId5"/>
    <p:sldId id="263" r:id="rId6"/>
    <p:sldId id="264" r:id="rId7"/>
    <p:sldId id="285" r:id="rId8"/>
    <p:sldId id="267" r:id="rId9"/>
    <p:sldId id="268" r:id="rId10"/>
    <p:sldId id="290" r:id="rId11"/>
    <p:sldId id="291" r:id="rId12"/>
    <p:sldId id="292" r:id="rId13"/>
    <p:sldId id="293" r:id="rId14"/>
    <p:sldId id="294" r:id="rId15"/>
    <p:sldId id="295" r:id="rId16"/>
    <p:sldId id="296" r:id="rId17"/>
    <p:sldId id="297" r:id="rId18"/>
    <p:sldId id="298" r:id="rId19"/>
    <p:sldId id="282" r:id="rId20"/>
    <p:sldId id="283" r:id="rId21"/>
    <p:sldId id="299" r:id="rId22"/>
  </p:sldIdLst>
  <p:sldSz cx="12192000" cy="6858000"/>
  <p:notesSz cx="7077075" cy="936307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1993EAB4-566F-40A5-9F15-A2F0ADD7441D}"/>
              </a:ext>
            </a:extLst>
          </p:cNvPr>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fr-CA"/>
          </a:p>
        </p:txBody>
      </p:sp>
      <p:sp>
        <p:nvSpPr>
          <p:cNvPr id="3" name="Espace réservé de la date 2">
            <a:extLst>
              <a:ext uri="{FF2B5EF4-FFF2-40B4-BE49-F238E27FC236}">
                <a16:creationId xmlns:a16="http://schemas.microsoft.com/office/drawing/2014/main" id="{B3FB9C40-EB27-449C-B469-E39EAB43FA37}"/>
              </a:ext>
            </a:extLst>
          </p:cNvPr>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10E98B1A-2473-45BD-BABF-08D12BB2EF9D}" type="datetimeFigureOut">
              <a:rPr lang="fr-CA" smtClean="0"/>
              <a:t>2018-01-28</a:t>
            </a:fld>
            <a:endParaRPr lang="fr-CA"/>
          </a:p>
        </p:txBody>
      </p:sp>
      <p:sp>
        <p:nvSpPr>
          <p:cNvPr id="4" name="Espace réservé du pied de page 3">
            <a:extLst>
              <a:ext uri="{FF2B5EF4-FFF2-40B4-BE49-F238E27FC236}">
                <a16:creationId xmlns:a16="http://schemas.microsoft.com/office/drawing/2014/main" id="{7B2F78E6-00EE-483F-B00E-4790FF45AC2A}"/>
              </a:ext>
            </a:extLst>
          </p:cNvPr>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fr-CA"/>
          </a:p>
        </p:txBody>
      </p:sp>
      <p:sp>
        <p:nvSpPr>
          <p:cNvPr id="5" name="Espace réservé du numéro de diapositive 4">
            <a:extLst>
              <a:ext uri="{FF2B5EF4-FFF2-40B4-BE49-F238E27FC236}">
                <a16:creationId xmlns:a16="http://schemas.microsoft.com/office/drawing/2014/main" id="{D75558F5-56F9-48A8-BAE9-032350E17FBD}"/>
              </a:ext>
            </a:extLst>
          </p:cNvPr>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96882637-F22A-4362-ACD7-CA48E39B6795}" type="slidenum">
              <a:rPr lang="fr-CA" smtClean="0"/>
              <a:t>‹N°›</a:t>
            </a:fld>
            <a:endParaRPr lang="fr-CA"/>
          </a:p>
        </p:txBody>
      </p:sp>
    </p:spTree>
    <p:extLst>
      <p:ext uri="{BB962C8B-B14F-4D97-AF65-F5344CB8AC3E}">
        <p14:creationId xmlns:p14="http://schemas.microsoft.com/office/powerpoint/2010/main" val="362661229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775095-E075-43FC-8135-88EC63CB275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a:extLst>
              <a:ext uri="{FF2B5EF4-FFF2-40B4-BE49-F238E27FC236}">
                <a16:creationId xmlns:a16="http://schemas.microsoft.com/office/drawing/2014/main" id="{9562AD14-259F-4D95-8917-F32DEC71DB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A"/>
          </a:p>
        </p:txBody>
      </p:sp>
      <p:sp>
        <p:nvSpPr>
          <p:cNvPr id="4" name="Espace réservé de la date 3">
            <a:extLst>
              <a:ext uri="{FF2B5EF4-FFF2-40B4-BE49-F238E27FC236}">
                <a16:creationId xmlns:a16="http://schemas.microsoft.com/office/drawing/2014/main" id="{4DBCB79B-D000-4D1F-8881-98344CE154AB}"/>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5" name="Espace réservé du pied de page 4">
            <a:extLst>
              <a:ext uri="{FF2B5EF4-FFF2-40B4-BE49-F238E27FC236}">
                <a16:creationId xmlns:a16="http://schemas.microsoft.com/office/drawing/2014/main" id="{B65BBF52-99B0-4729-88C8-6DECCC4E8B7A}"/>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351B738-144C-4AEF-91B3-1244C9FC6F34}"/>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4167995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982DC-6519-42A3-850E-AF8F927D30EE}"/>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36AB5D5E-D1DF-4E2B-9F40-B1E67C2B0B48}"/>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16E6FED7-0487-4BAE-BC6D-B703700DF49D}"/>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5" name="Espace réservé du pied de page 4">
            <a:extLst>
              <a:ext uri="{FF2B5EF4-FFF2-40B4-BE49-F238E27FC236}">
                <a16:creationId xmlns:a16="http://schemas.microsoft.com/office/drawing/2014/main" id="{8CD422DF-07C2-42F8-9027-B31215E3694C}"/>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5CD2C1A1-431A-4339-8659-291B53FC3437}"/>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4064438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A96ADB-E0D8-447D-B4C8-6A132B1D6CC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5BAAB466-24E5-423A-A745-DA721F33DC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F59CB555-BD6B-4E97-85AE-3BC900D43A03}"/>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5" name="Espace réservé du pied de page 4">
            <a:extLst>
              <a:ext uri="{FF2B5EF4-FFF2-40B4-BE49-F238E27FC236}">
                <a16:creationId xmlns:a16="http://schemas.microsoft.com/office/drawing/2014/main" id="{57BEA858-03F1-4843-BDEA-681B176BF9A8}"/>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D30D13E2-35DF-4C66-8BF2-1CE82E709803}"/>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2878813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74EF9E-0A62-4543-9867-0B9AABF1DF39}"/>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9A85BECC-710D-43F9-8E81-C514D2D7C2CB}"/>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1AFABFC0-B053-4082-B284-4A38B6AFA9C5}"/>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290CC8A8-48AF-4AD9-A4D8-2D55CCA744D7}"/>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6" name="Espace réservé du pied de page 5">
            <a:extLst>
              <a:ext uri="{FF2B5EF4-FFF2-40B4-BE49-F238E27FC236}">
                <a16:creationId xmlns:a16="http://schemas.microsoft.com/office/drawing/2014/main" id="{AA59C707-E316-4410-A9E5-3EDC4AD4EB77}"/>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06527985-5881-4569-AA35-BC26915BEF9B}"/>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1543037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F9216A-8098-40D7-996B-066776FE386D}"/>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0AC2140A-BD06-41C5-8B8C-37FFB76E32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6FA3619F-AA02-4B60-8C3D-578D1BE5D2C5}"/>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E409EBED-98C3-4662-84CE-39D5FD891D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EA81C703-B3E7-4596-A9E5-883759E64BC8}"/>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6B26A33F-65A6-4722-BABA-486B6396F369}"/>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8" name="Espace réservé du pied de page 7">
            <a:extLst>
              <a:ext uri="{FF2B5EF4-FFF2-40B4-BE49-F238E27FC236}">
                <a16:creationId xmlns:a16="http://schemas.microsoft.com/office/drawing/2014/main" id="{36F9CA5B-FD93-496F-9499-7E8CBFFE09C0}"/>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A0EF04F6-3FA4-49E7-9BE8-D9FF5F38A547}"/>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2366370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4A9FA9-7E08-413A-B827-6CB8AB9CF91F}"/>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A0BD92FE-1B6F-4821-B907-1FD5ACB2BD18}"/>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4" name="Espace réservé du pied de page 3">
            <a:extLst>
              <a:ext uri="{FF2B5EF4-FFF2-40B4-BE49-F238E27FC236}">
                <a16:creationId xmlns:a16="http://schemas.microsoft.com/office/drawing/2014/main" id="{FFE9511C-512C-41E5-89D7-10F9DE02CDA8}"/>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368D7165-FA19-4D8F-82E0-423CC0950FC2}"/>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1929607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8A9D0E0-A4C7-45E1-AC80-ADA1C438C97F}"/>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3" name="Espace réservé du pied de page 2">
            <a:extLst>
              <a:ext uri="{FF2B5EF4-FFF2-40B4-BE49-F238E27FC236}">
                <a16:creationId xmlns:a16="http://schemas.microsoft.com/office/drawing/2014/main" id="{10068C59-A09B-4CC6-8DAD-7187867ABD68}"/>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6D053F5C-D350-4ECA-BB52-D54AA8643237}"/>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2110902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E9D2DD-6099-43A8-8881-9750287E4F8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A89E1B8C-21FA-48B0-B387-FA138050D5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75F48208-CAEA-4C9D-A780-4FEF7E44DB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6FEF6189-893D-4F7F-ADB0-F144F74583DB}"/>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6" name="Espace réservé du pied de page 5">
            <a:extLst>
              <a:ext uri="{FF2B5EF4-FFF2-40B4-BE49-F238E27FC236}">
                <a16:creationId xmlns:a16="http://schemas.microsoft.com/office/drawing/2014/main" id="{6B60BEC9-36C6-493A-B181-CFE182B0268B}"/>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8F9128DB-67E7-4AF8-80E4-D57081B12F1B}"/>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1866395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F21199-0611-4C59-BF05-D8C6C98EC55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16EBA449-6F11-4C6F-8CA2-16F12D6B55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23A4BEC9-36F2-4AB7-B7AB-E0A85CE796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219262BF-AED5-4D27-9198-3F59BCAB5E64}"/>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6" name="Espace réservé du pied de page 5">
            <a:extLst>
              <a:ext uri="{FF2B5EF4-FFF2-40B4-BE49-F238E27FC236}">
                <a16:creationId xmlns:a16="http://schemas.microsoft.com/office/drawing/2014/main" id="{FE367C4C-E839-4DC3-86E5-0E36A51629A8}"/>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CF54F00D-4700-48C2-AB26-91EDA4D7ED2E}"/>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2987143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9ED37F-D39C-4572-A354-940EF75159BF}"/>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4628FB13-34BE-4832-B53D-7239476E08FE}"/>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CB4D3A22-9224-44E5-AC24-8F5ECFD636E3}"/>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5" name="Espace réservé du pied de page 4">
            <a:extLst>
              <a:ext uri="{FF2B5EF4-FFF2-40B4-BE49-F238E27FC236}">
                <a16:creationId xmlns:a16="http://schemas.microsoft.com/office/drawing/2014/main" id="{A0CD2635-634F-4881-8373-0AD077CB7092}"/>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AB60E91A-78AA-42D6-B24D-2F5F2DA70BF3}"/>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3506092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9AE51BF-60C2-4DAF-AAC5-01128CE87FC7}"/>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BBABBA4B-7246-4B49-8DA3-B65D7FDFDB46}"/>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E05F754B-E8B7-4EA0-BB63-636FF2F58F09}"/>
              </a:ext>
            </a:extLst>
          </p:cNvPr>
          <p:cNvSpPr>
            <a:spLocks noGrp="1"/>
          </p:cNvSpPr>
          <p:nvPr>
            <p:ph type="dt" sz="half" idx="10"/>
          </p:nvPr>
        </p:nvSpPr>
        <p:spPr/>
        <p:txBody>
          <a:bodyPr/>
          <a:lstStyle/>
          <a:p>
            <a:fld id="{9EE2F4C4-1673-4C6E-BD56-B78751508B84}" type="datetimeFigureOut">
              <a:rPr lang="fr-CA" smtClean="0"/>
              <a:t>2018-01-28</a:t>
            </a:fld>
            <a:endParaRPr lang="fr-CA"/>
          </a:p>
        </p:txBody>
      </p:sp>
      <p:sp>
        <p:nvSpPr>
          <p:cNvPr id="5" name="Espace réservé du pied de page 4">
            <a:extLst>
              <a:ext uri="{FF2B5EF4-FFF2-40B4-BE49-F238E27FC236}">
                <a16:creationId xmlns:a16="http://schemas.microsoft.com/office/drawing/2014/main" id="{61B4CE6A-8512-4A26-8E4A-D4EF58667D69}"/>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D0947C9F-BCC3-4555-9CF2-32E6FDD7ED8D}"/>
              </a:ext>
            </a:extLst>
          </p:cNvPr>
          <p:cNvSpPr>
            <a:spLocks noGrp="1"/>
          </p:cNvSpPr>
          <p:nvPr>
            <p:ph type="sldNum" sz="quarter" idx="12"/>
          </p:nvPr>
        </p:nvSpPr>
        <p:spPr/>
        <p:txBody>
          <a:bodyPr/>
          <a:lstStyle/>
          <a:p>
            <a:fld id="{05D63B35-49B1-4805-B5C2-EC6117FB5624}" type="slidenum">
              <a:rPr lang="fr-CA" smtClean="0"/>
              <a:t>‹N°›</a:t>
            </a:fld>
            <a:endParaRPr lang="fr-CA"/>
          </a:p>
        </p:txBody>
      </p:sp>
    </p:spTree>
    <p:extLst>
      <p:ext uri="{BB962C8B-B14F-4D97-AF65-F5344CB8AC3E}">
        <p14:creationId xmlns:p14="http://schemas.microsoft.com/office/powerpoint/2010/main" val="964697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C49626E-7351-40FF-93C5-ADD468D9BF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5B638EB1-8335-42B7-99E1-8624F5B6BF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1A695DA4-B7DC-4392-9FDC-ED745496C8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E2F4C4-1673-4C6E-BD56-B78751508B84}" type="datetimeFigureOut">
              <a:rPr lang="fr-CA" smtClean="0"/>
              <a:t>2018-01-28</a:t>
            </a:fld>
            <a:endParaRPr lang="fr-CA"/>
          </a:p>
        </p:txBody>
      </p:sp>
      <p:sp>
        <p:nvSpPr>
          <p:cNvPr id="5" name="Espace réservé du pied de page 4">
            <a:extLst>
              <a:ext uri="{FF2B5EF4-FFF2-40B4-BE49-F238E27FC236}">
                <a16:creationId xmlns:a16="http://schemas.microsoft.com/office/drawing/2014/main" id="{401A26FE-E0BC-40EA-958C-3CAE39BEDB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1ADC619E-C864-42FB-9670-DBD08C8165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D63B35-49B1-4805-B5C2-EC6117FB5624}" type="slidenum">
              <a:rPr lang="fr-CA" smtClean="0"/>
              <a:t>‹N°›</a:t>
            </a:fld>
            <a:endParaRPr lang="fr-CA"/>
          </a:p>
        </p:txBody>
      </p:sp>
    </p:spTree>
    <p:extLst>
      <p:ext uri="{BB962C8B-B14F-4D97-AF65-F5344CB8AC3E}">
        <p14:creationId xmlns:p14="http://schemas.microsoft.com/office/powerpoint/2010/main" val="4204996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45774" y="2027558"/>
            <a:ext cx="11940209" cy="1470025"/>
          </a:xfrm>
        </p:spPr>
        <p:txBody>
          <a:bodyPr anchor="ctr">
            <a:normAutofit fontScale="90000"/>
          </a:bodyPr>
          <a:lstStyle/>
          <a:p>
            <a:r>
              <a:rPr lang="fr-CA" altLang="fr-FR" sz="4000" b="1" dirty="0">
                <a:solidFill>
                  <a:srgbClr val="FF0000"/>
                </a:solidFill>
                <a:latin typeface="Arial" panose="020B0604020202020204" pitchFamily="34" charset="0"/>
                <a:cs typeface="Arial" panose="020B0604020202020204" pitchFamily="34" charset="0"/>
              </a:rPr>
              <a:t>Bâtir une relation formidable avec Dieu</a:t>
            </a:r>
            <a:br>
              <a:rPr lang="fr-CA" altLang="fr-FR" sz="3600" b="1" dirty="0">
                <a:solidFill>
                  <a:srgbClr val="FF0000"/>
                </a:solidFill>
                <a:latin typeface="Arial" panose="020B0604020202020204" pitchFamily="34" charset="0"/>
                <a:cs typeface="Arial" panose="020B0604020202020204" pitchFamily="34" charset="0"/>
              </a:rPr>
            </a:br>
            <a:br>
              <a:rPr lang="fr-CA" altLang="fr-FR" sz="3600" b="1" dirty="0"/>
            </a:br>
            <a:r>
              <a:rPr lang="fr-CA" altLang="fr-FR" sz="3100" b="1" dirty="0">
                <a:latin typeface="Arial" panose="020B0604020202020204" pitchFamily="34" charset="0"/>
                <a:cs typeface="Arial" panose="020B0604020202020204" pitchFamily="34" charset="0"/>
              </a:rPr>
              <a:t>Dimanche 28 janvier 2018</a:t>
            </a:r>
            <a:br>
              <a:rPr lang="fr-CA" altLang="fr-FR" sz="3100" b="1" dirty="0">
                <a:latin typeface="Arial" panose="020B0604020202020204" pitchFamily="34" charset="0"/>
                <a:cs typeface="Arial" panose="020B0604020202020204" pitchFamily="34" charset="0"/>
              </a:rPr>
            </a:br>
            <a:r>
              <a:rPr lang="fr-CA" altLang="fr-FR" sz="3100" b="1" dirty="0">
                <a:latin typeface="Arial" panose="020B0604020202020204" pitchFamily="34" charset="0"/>
                <a:cs typeface="Arial" panose="020B0604020202020204" pitchFamily="34" charset="0"/>
              </a:rPr>
              <a:t>(ACCM)</a:t>
            </a:r>
            <a:br>
              <a:rPr lang="fr-CA" altLang="fr-FR" sz="4000" u="sng" dirty="0"/>
            </a:br>
            <a:endParaRPr lang="fr-CA" altLang="fr-FR" sz="3600" u="sng" dirty="0"/>
          </a:p>
        </p:txBody>
      </p:sp>
      <p:sp>
        <p:nvSpPr>
          <p:cNvPr id="3" name="Sous-titre 2">
            <a:extLst>
              <a:ext uri="{FF2B5EF4-FFF2-40B4-BE49-F238E27FC236}">
                <a16:creationId xmlns:a16="http://schemas.microsoft.com/office/drawing/2014/main" id="{B6D08F57-A15F-410B-9869-CA28614E2BE9}"/>
              </a:ext>
            </a:extLst>
          </p:cNvPr>
          <p:cNvSpPr>
            <a:spLocks noGrp="1"/>
          </p:cNvSpPr>
          <p:nvPr>
            <p:ph type="subTitle" idx="1"/>
          </p:nvPr>
        </p:nvSpPr>
        <p:spPr/>
        <p:txBody>
          <a:bodyPr/>
          <a:lstStyle/>
          <a:p>
            <a:endParaRPr lang="fr-CA" dirty="0"/>
          </a:p>
        </p:txBody>
      </p:sp>
    </p:spTree>
    <p:extLst>
      <p:ext uri="{BB962C8B-B14F-4D97-AF65-F5344CB8AC3E}">
        <p14:creationId xmlns:p14="http://schemas.microsoft.com/office/powerpoint/2010/main" val="2600275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assemblee_final.jpg"/>
          <p:cNvPicPr>
            <a:picLocks noChangeAspect="1"/>
          </p:cNvPicPr>
          <p:nvPr/>
        </p:nvPicPr>
        <p:blipFill>
          <a:blip r:embed="rId2" cstate="print"/>
          <a:stretch>
            <a:fillRect/>
          </a:stretch>
        </p:blipFill>
        <p:spPr>
          <a:xfrm>
            <a:off x="667511" y="2316319"/>
            <a:ext cx="10346261" cy="3940102"/>
          </a:xfrm>
          <a:prstGeom prst="rect">
            <a:avLst/>
          </a:prstGeom>
        </p:spPr>
      </p:pic>
      <p:sp>
        <p:nvSpPr>
          <p:cNvPr id="11" name="TextBox 10"/>
          <p:cNvSpPr txBox="1"/>
          <p:nvPr/>
        </p:nvSpPr>
        <p:spPr>
          <a:xfrm>
            <a:off x="5840640" y="2971406"/>
            <a:ext cx="5173131" cy="2585323"/>
          </a:xfrm>
          <a:prstGeom prst="rect">
            <a:avLst/>
          </a:prstGeom>
          <a:noFill/>
        </p:spPr>
        <p:txBody>
          <a:bodyPr wrap="square" rtlCol="0">
            <a:spAutoFit/>
          </a:bodyPr>
          <a:lstStyle/>
          <a:p>
            <a:r>
              <a:rPr lang="fr-CA" sz="5400" b="1" dirty="0">
                <a:latin typeface="Arial" panose="020B0604020202020204" pitchFamily="34" charset="0"/>
                <a:cs typeface="Arial" panose="020B0604020202020204" pitchFamily="34" charset="0"/>
              </a:rPr>
              <a:t>Bâtir des relations formidables!!</a:t>
            </a:r>
          </a:p>
        </p:txBody>
      </p:sp>
      <p:sp>
        <p:nvSpPr>
          <p:cNvPr id="4" name="Titre 3">
            <a:extLst>
              <a:ext uri="{FF2B5EF4-FFF2-40B4-BE49-F238E27FC236}">
                <a16:creationId xmlns:a16="http://schemas.microsoft.com/office/drawing/2014/main" id="{D5E86F5D-E80D-405B-AC7E-EEC4DB9F869B}"/>
              </a:ext>
            </a:extLst>
          </p:cNvPr>
          <p:cNvSpPr>
            <a:spLocks noGrp="1"/>
          </p:cNvSpPr>
          <p:nvPr>
            <p:ph type="title"/>
          </p:nvPr>
        </p:nvSpPr>
        <p:spPr/>
        <p:txBody>
          <a:bodyPr>
            <a:normAutofit/>
          </a:bodyPr>
          <a:lstStyle/>
          <a:p>
            <a:pPr algn="ctr"/>
            <a:r>
              <a:rPr lang="fr-CA" sz="5400" b="1" dirty="0">
                <a:latin typeface="Arial" panose="020B0604020202020204" pitchFamily="34" charset="0"/>
                <a:cs typeface="Arial" panose="020B0604020202020204" pitchFamily="34" charset="0"/>
              </a:rPr>
              <a:t>Série Biblique</a:t>
            </a:r>
          </a:p>
        </p:txBody>
      </p:sp>
    </p:spTree>
    <p:extLst>
      <p:ext uri="{BB962C8B-B14F-4D97-AF65-F5344CB8AC3E}">
        <p14:creationId xmlns:p14="http://schemas.microsoft.com/office/powerpoint/2010/main" val="1252678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277A33-83C5-435E-8880-84D1FE7A9FA9}"/>
              </a:ext>
            </a:extLst>
          </p:cNvPr>
          <p:cNvSpPr>
            <a:spLocks noGrp="1"/>
          </p:cNvSpPr>
          <p:nvPr>
            <p:ph type="title"/>
          </p:nvPr>
        </p:nvSpPr>
        <p:spPr/>
        <p:txBody>
          <a:bodyPr/>
          <a:lstStyle/>
          <a:p>
            <a:endParaRPr lang="fr-CA"/>
          </a:p>
        </p:txBody>
      </p:sp>
      <p:pic>
        <p:nvPicPr>
          <p:cNvPr id="4" name="Espace réservé du contenu 3" descr="Quel soin accordez-vous à vos relations, Mon ami(e) ? 💞">
            <a:extLst>
              <a:ext uri="{FF2B5EF4-FFF2-40B4-BE49-F238E27FC236}">
                <a16:creationId xmlns:a16="http://schemas.microsoft.com/office/drawing/2014/main" id="{C755C9C5-80E7-45E8-BF9A-9F53A8A0C7F1}"/>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p:spPr>
      </p:pic>
    </p:spTree>
    <p:extLst>
      <p:ext uri="{BB962C8B-B14F-4D97-AF65-F5344CB8AC3E}">
        <p14:creationId xmlns:p14="http://schemas.microsoft.com/office/powerpoint/2010/main" val="3293842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A50838-F3FC-481E-8B4D-0FCA313C9AFE}"/>
              </a:ext>
            </a:extLst>
          </p:cNvPr>
          <p:cNvSpPr>
            <a:spLocks noGrp="1"/>
          </p:cNvSpPr>
          <p:nvPr>
            <p:ph idx="1"/>
          </p:nvPr>
        </p:nvSpPr>
        <p:spPr>
          <a:xfrm>
            <a:off x="838200" y="2090665"/>
            <a:ext cx="10515600" cy="4351338"/>
          </a:xfrm>
        </p:spPr>
        <p:txBody>
          <a:bodyPr>
            <a:normAutofit/>
          </a:bodyPr>
          <a:lstStyle/>
          <a:p>
            <a:endParaRPr lang="fr-CA" sz="2400" dirty="0">
              <a:latin typeface="Arial" panose="020B0604020202020204" pitchFamily="34" charset="0"/>
              <a:cs typeface="Arial" panose="020B0604020202020204" pitchFamily="34" charset="0"/>
            </a:endParaRPr>
          </a:p>
          <a:p>
            <a:pPr marL="357188" lvl="1" indent="-350838"/>
            <a:r>
              <a:rPr lang="fr-CA" sz="3200" dirty="0">
                <a:latin typeface="Arial" panose="020B0604020202020204" pitchFamily="34" charset="0"/>
                <a:cs typeface="Arial" panose="020B0604020202020204" pitchFamily="34" charset="0"/>
              </a:rPr>
              <a:t>Bâtir une relation formidable avec Dieu </a:t>
            </a:r>
          </a:p>
          <a:p>
            <a:pPr marL="357188" lvl="1" indent="-350838"/>
            <a:r>
              <a:rPr lang="fr-CA" sz="3200" dirty="0">
                <a:latin typeface="Arial" panose="020B0604020202020204" pitchFamily="34" charset="0"/>
                <a:cs typeface="Arial" panose="020B0604020202020204" pitchFamily="34" charset="0"/>
              </a:rPr>
              <a:t>Bâtir des amitiés formidables</a:t>
            </a:r>
          </a:p>
          <a:p>
            <a:pPr marL="357188" lvl="1" indent="-350838"/>
            <a:r>
              <a:rPr lang="fr-CA" sz="3200" dirty="0">
                <a:latin typeface="Arial" panose="020B0604020202020204" pitchFamily="34" charset="0"/>
                <a:cs typeface="Arial" panose="020B0604020202020204" pitchFamily="34" charset="0"/>
              </a:rPr>
              <a:t>Bâtir une famille formidable</a:t>
            </a:r>
          </a:p>
          <a:p>
            <a:pPr marL="357188" lvl="1" indent="-350838"/>
            <a:r>
              <a:rPr lang="fr-CA" sz="3200" dirty="0">
                <a:latin typeface="Arial" panose="020B0604020202020204" pitchFamily="34" charset="0"/>
                <a:cs typeface="Arial" panose="020B0604020202020204" pitchFamily="34" charset="0"/>
              </a:rPr>
              <a:t>Bâtir un mariage formidable</a:t>
            </a:r>
          </a:p>
          <a:p>
            <a:pPr marL="357188" lvl="1" indent="-350838"/>
            <a:r>
              <a:rPr lang="fr-CA" sz="3200" dirty="0">
                <a:latin typeface="Arial" panose="020B0604020202020204" pitchFamily="34" charset="0"/>
                <a:cs typeface="Arial" panose="020B0604020202020204" pitchFamily="34" charset="0"/>
              </a:rPr>
              <a:t>Bâtir une communauté chrétienne formidable</a:t>
            </a:r>
          </a:p>
          <a:p>
            <a:pPr marL="357188" lvl="1" indent="-350838"/>
            <a:r>
              <a:rPr lang="fr-CA" sz="3200" dirty="0">
                <a:solidFill>
                  <a:srgbClr val="FF0000"/>
                </a:solidFill>
                <a:latin typeface="Arial" panose="020B0604020202020204" pitchFamily="34" charset="0"/>
                <a:cs typeface="Arial" panose="020B0604020202020204" pitchFamily="34" charset="0"/>
              </a:rPr>
              <a:t>Bâtir des relations formidables avec la communauté/société</a:t>
            </a:r>
          </a:p>
          <a:p>
            <a:endParaRPr lang="fr-CA" sz="2400" dirty="0">
              <a:latin typeface="Arial" panose="020B0604020202020204" pitchFamily="34" charset="0"/>
              <a:cs typeface="Arial" panose="020B0604020202020204" pitchFamily="34" charset="0"/>
            </a:endParaRPr>
          </a:p>
        </p:txBody>
      </p:sp>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55113"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2010781" y="739729"/>
            <a:ext cx="9187313"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des relations formidables!!!</a:t>
            </a:r>
          </a:p>
        </p:txBody>
      </p:sp>
    </p:spTree>
    <p:extLst>
      <p:ext uri="{BB962C8B-B14F-4D97-AF65-F5344CB8AC3E}">
        <p14:creationId xmlns:p14="http://schemas.microsoft.com/office/powerpoint/2010/main" val="33730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A50838-F3FC-481E-8B4D-0FCA313C9AFE}"/>
              </a:ext>
            </a:extLst>
          </p:cNvPr>
          <p:cNvSpPr>
            <a:spLocks noGrp="1"/>
          </p:cNvSpPr>
          <p:nvPr>
            <p:ph idx="1"/>
          </p:nvPr>
        </p:nvSpPr>
        <p:spPr/>
        <p:txBody>
          <a:bodyPr/>
          <a:lstStyle/>
          <a:p>
            <a:pPr marL="0" indent="0">
              <a:buNone/>
            </a:pPr>
            <a:endParaRPr lang="fr-CA" dirty="0">
              <a:latin typeface="Arial" panose="020B0604020202020204" pitchFamily="34" charset="0"/>
              <a:cs typeface="Arial" panose="020B0604020202020204" pitchFamily="34" charset="0"/>
            </a:endParaRPr>
          </a:p>
          <a:p>
            <a:pPr marL="357188" lvl="1" indent="-350838"/>
            <a:r>
              <a:rPr lang="fr-CA" sz="3600" dirty="0">
                <a:latin typeface="Arial" panose="020B0604020202020204" pitchFamily="34" charset="0"/>
                <a:cs typeface="Arial" panose="020B0604020202020204" pitchFamily="34" charset="0"/>
              </a:rPr>
              <a:t>Session#1 </a:t>
            </a:r>
          </a:p>
          <a:p>
            <a:pPr marL="357188" lvl="1" indent="-350838">
              <a:buNone/>
            </a:pPr>
            <a:r>
              <a:rPr lang="fr-CA" sz="3600" dirty="0">
                <a:latin typeface="Arial" panose="020B0604020202020204" pitchFamily="34" charset="0"/>
                <a:cs typeface="Arial" panose="020B0604020202020204" pitchFamily="34" charset="0"/>
              </a:rPr>
              <a:t> 	Bâtir une relation formidable avec Dieu</a:t>
            </a:r>
          </a:p>
          <a:p>
            <a:pPr marL="357188" lvl="1" indent="-350838">
              <a:buNone/>
            </a:pPr>
            <a:endParaRPr lang="fr-CA" dirty="0">
              <a:latin typeface="Arial" panose="020B0604020202020204" pitchFamily="34" charset="0"/>
              <a:cs typeface="Arial" panose="020B0604020202020204" pitchFamily="34" charset="0"/>
            </a:endParaRPr>
          </a:p>
          <a:p>
            <a:pPr marL="357188" lvl="1" indent="-350838"/>
            <a:r>
              <a:rPr lang="fr-CA" dirty="0">
                <a:latin typeface="Arial" panose="020B0604020202020204" pitchFamily="34" charset="0"/>
                <a:cs typeface="Arial" panose="020B0604020202020204" pitchFamily="34" charset="0"/>
              </a:rPr>
              <a:t>La relation la plus importante pour tout être humain</a:t>
            </a:r>
          </a:p>
          <a:p>
            <a:pPr marL="357188" lvl="1" indent="-350838"/>
            <a:r>
              <a:rPr lang="fr-CA" dirty="0">
                <a:solidFill>
                  <a:srgbClr val="FF0000"/>
                </a:solidFill>
                <a:latin typeface="Arial" panose="020B0604020202020204" pitchFamily="34" charset="0"/>
                <a:cs typeface="Arial" panose="020B0604020202020204" pitchFamily="34" charset="0"/>
              </a:rPr>
              <a:t>Comment bâtir une amitié avec Dieu et faire de Lui notre priorité #1</a:t>
            </a:r>
          </a:p>
          <a:p>
            <a:pPr marL="357188" lvl="1" indent="-350838">
              <a:buNone/>
            </a:pPr>
            <a:endParaRPr lang="fr-CA" dirty="0">
              <a:solidFill>
                <a:srgbClr val="FF0000"/>
              </a:solidFill>
              <a:latin typeface="Arial" panose="020B0604020202020204" pitchFamily="34" charset="0"/>
              <a:cs typeface="Arial" panose="020B0604020202020204" pitchFamily="34" charset="0"/>
            </a:endParaRPr>
          </a:p>
          <a:p>
            <a:pPr marL="357188" lvl="1" indent="-350838">
              <a:lnSpc>
                <a:spcPct val="100000"/>
              </a:lnSpc>
            </a:pPr>
            <a:r>
              <a:rPr lang="fr-CA" dirty="0">
                <a:latin typeface="Arial" panose="020B0604020202020204" pitchFamily="34" charset="0"/>
                <a:cs typeface="Arial" panose="020B0604020202020204" pitchFamily="34" charset="0"/>
              </a:rPr>
              <a:t>Os 6.6 -</a:t>
            </a:r>
            <a:r>
              <a:rPr lang="fr-CA" dirty="0">
                <a:solidFill>
                  <a:srgbClr val="4E80A6"/>
                </a:solidFill>
                <a:latin typeface="Arial" panose="020B0604020202020204" pitchFamily="34" charset="0"/>
                <a:cs typeface="Arial" panose="020B0604020202020204" pitchFamily="34" charset="0"/>
              </a:rPr>
              <a:t> </a:t>
            </a:r>
            <a:r>
              <a:rPr lang="fr-CA" dirty="0">
                <a:solidFill>
                  <a:srgbClr val="000000"/>
                </a:solidFill>
                <a:latin typeface="Arial" panose="020B0604020202020204" pitchFamily="34" charset="0"/>
                <a:cs typeface="Arial" panose="020B0604020202020204" pitchFamily="34" charset="0"/>
              </a:rPr>
              <a:t>Car j'aime la piété et non les sacrifices, et la connaissance de Dieu plus que les holocaustes. </a:t>
            </a:r>
          </a:p>
          <a:p>
            <a:endParaRPr lang="fr-CA" dirty="0">
              <a:latin typeface="Arial" panose="020B0604020202020204" pitchFamily="34" charset="0"/>
              <a:cs typeface="Arial" panose="020B0604020202020204" pitchFamily="34" charset="0"/>
            </a:endParaRPr>
          </a:p>
        </p:txBody>
      </p:sp>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81617"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997530" y="739729"/>
            <a:ext cx="9266826"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des relations formidables!!!</a:t>
            </a:r>
          </a:p>
        </p:txBody>
      </p:sp>
    </p:spTree>
    <p:extLst>
      <p:ext uri="{BB962C8B-B14F-4D97-AF65-F5344CB8AC3E}">
        <p14:creationId xmlns:p14="http://schemas.microsoft.com/office/powerpoint/2010/main" val="841946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A50838-F3FC-481E-8B4D-0FCA313C9AFE}"/>
              </a:ext>
            </a:extLst>
          </p:cNvPr>
          <p:cNvSpPr>
            <a:spLocks noGrp="1"/>
          </p:cNvSpPr>
          <p:nvPr>
            <p:ph idx="1"/>
          </p:nvPr>
        </p:nvSpPr>
        <p:spPr>
          <a:xfrm>
            <a:off x="838200" y="2474982"/>
            <a:ext cx="10611678" cy="1964496"/>
          </a:xfrm>
        </p:spPr>
        <p:txBody>
          <a:bodyPr>
            <a:noAutofit/>
          </a:bodyPr>
          <a:lstStyle/>
          <a:p>
            <a:pPr marL="6350" lvl="1" indent="0">
              <a:lnSpc>
                <a:spcPct val="100000"/>
              </a:lnSpc>
              <a:buNone/>
            </a:pPr>
            <a:r>
              <a:rPr lang="fr-CA" sz="3200" dirty="0">
                <a:solidFill>
                  <a:srgbClr val="000000"/>
                </a:solidFill>
                <a:effectLst/>
                <a:latin typeface="Arial" panose="020B0604020202020204" pitchFamily="34" charset="0"/>
              </a:rPr>
              <a:t>« Or, la vie éternelle, c'est qu'ils te connaissent, toi, le seul vrai Dieu, et celui que tu as envoyé, Jésus-Christ. </a:t>
            </a:r>
            <a:r>
              <a:rPr lang="fr-CA" sz="3200" dirty="0">
                <a:solidFill>
                  <a:srgbClr val="000000"/>
                </a:solidFill>
                <a:latin typeface="Arial" panose="020B0604020202020204" pitchFamily="34" charset="0"/>
              </a:rPr>
              <a:t>»</a:t>
            </a:r>
          </a:p>
          <a:p>
            <a:pPr marL="6350" lvl="1" indent="0">
              <a:buNone/>
            </a:pPr>
            <a:endParaRPr lang="fr-CA" sz="3200" b="1" dirty="0">
              <a:solidFill>
                <a:srgbClr val="000000"/>
              </a:solidFill>
              <a:effectLst/>
              <a:latin typeface="Arial" panose="020B0604020202020204" pitchFamily="34" charset="0"/>
            </a:endParaRPr>
          </a:p>
          <a:p>
            <a:pPr marL="6350" lvl="1" indent="0">
              <a:buNone/>
            </a:pPr>
            <a:r>
              <a:rPr lang="fr-CA" sz="3200" b="1" dirty="0" err="1">
                <a:effectLst/>
                <a:latin typeface="Arial" panose="020B0604020202020204" pitchFamily="34" charset="0"/>
              </a:rPr>
              <a:t>Jn</a:t>
            </a:r>
            <a:r>
              <a:rPr lang="fr-CA" sz="3200" b="1" dirty="0">
                <a:effectLst/>
                <a:latin typeface="Arial" panose="020B0604020202020204" pitchFamily="34" charset="0"/>
              </a:rPr>
              <a:t> 17.3   </a:t>
            </a:r>
            <a:endParaRPr lang="fr-CA" sz="3200" b="1" dirty="0"/>
          </a:p>
        </p:txBody>
      </p:sp>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334625"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2077030" y="845745"/>
            <a:ext cx="9677654"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Tree>
    <p:extLst>
      <p:ext uri="{BB962C8B-B14F-4D97-AF65-F5344CB8AC3E}">
        <p14:creationId xmlns:p14="http://schemas.microsoft.com/office/powerpoint/2010/main" val="981872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55113"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908318" y="713225"/>
            <a:ext cx="9833112"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4" name="Espace réservé du contenu 3">
            <a:extLst>
              <a:ext uri="{FF2B5EF4-FFF2-40B4-BE49-F238E27FC236}">
                <a16:creationId xmlns:a16="http://schemas.microsoft.com/office/drawing/2014/main" id="{251314D6-8AAC-4748-A541-97AA3060514D}"/>
              </a:ext>
            </a:extLst>
          </p:cNvPr>
          <p:cNvSpPr>
            <a:spLocks noGrp="1"/>
          </p:cNvSpPr>
          <p:nvPr>
            <p:ph idx="1"/>
          </p:nvPr>
        </p:nvSpPr>
        <p:spPr>
          <a:xfrm>
            <a:off x="838200" y="2196681"/>
            <a:ext cx="10515600" cy="4351338"/>
          </a:xfrm>
        </p:spPr>
        <p:txBody>
          <a:bodyPr>
            <a:normAutofit fontScale="77500" lnSpcReduction="20000"/>
          </a:bodyPr>
          <a:lstStyle/>
          <a:p>
            <a:pPr marL="6350" lvl="1" indent="0">
              <a:buNone/>
            </a:pPr>
            <a:r>
              <a:rPr lang="fr-CA" sz="4800" b="1" dirty="0">
                <a:solidFill>
                  <a:srgbClr val="FF0000"/>
                </a:solidFill>
                <a:latin typeface="Arial" panose="020B0604020202020204" pitchFamily="34" charset="0"/>
                <a:cs typeface="Arial" panose="020B0604020202020204" pitchFamily="34" charset="0"/>
              </a:rPr>
              <a:t>Cinq façons de bâtir une amitié avec Dieu :</a:t>
            </a:r>
          </a:p>
          <a:p>
            <a:pPr marL="6350" lvl="1" indent="0">
              <a:buNone/>
            </a:pPr>
            <a:endParaRPr lang="fr-CA" sz="4800" b="1" dirty="0">
              <a:solidFill>
                <a:srgbClr val="FF0000"/>
              </a:solidFill>
              <a:latin typeface="Arial" panose="020B0604020202020204" pitchFamily="34" charset="0"/>
              <a:cs typeface="Arial" panose="020B0604020202020204" pitchFamily="34" charset="0"/>
            </a:endParaRPr>
          </a:p>
          <a:p>
            <a:pPr marL="357188" indent="-357188">
              <a:buFont typeface="+mj-lt"/>
              <a:buAutoNum type="arabicPeriod"/>
            </a:pPr>
            <a:r>
              <a:rPr lang="fr-CA" dirty="0">
                <a:solidFill>
                  <a:srgbClr val="FF0000"/>
                </a:solidFill>
                <a:latin typeface="Arial" panose="020B0604020202020204" pitchFamily="34" charset="0"/>
                <a:cs typeface="Arial" panose="020B0604020202020204" pitchFamily="34" charset="0"/>
              </a:rPr>
              <a:t>Faire notre priorité #1 de connaître Dieu (et de l’aimer)</a:t>
            </a:r>
          </a:p>
          <a:p>
            <a:pPr marL="357188" indent="-357188">
              <a:buFont typeface="+mj-lt"/>
              <a:buAutoNum type="arabicPeriod"/>
            </a:pPr>
            <a:endParaRPr lang="fr-CA" dirty="0">
              <a:solidFill>
                <a:srgbClr val="FF0000"/>
              </a:solidFill>
              <a:latin typeface="Arial" panose="020B0604020202020204" pitchFamily="34" charset="0"/>
              <a:cs typeface="Arial" panose="020B0604020202020204" pitchFamily="34" charset="0"/>
            </a:endParaRPr>
          </a:p>
          <a:p>
            <a:pPr marL="357188" indent="-357188">
              <a:buFont typeface="+mj-lt"/>
              <a:buAutoNum type="arabicPeriod"/>
            </a:pPr>
            <a:r>
              <a:rPr lang="fr-CA" dirty="0">
                <a:solidFill>
                  <a:srgbClr val="FF0000"/>
                </a:solidFill>
                <a:latin typeface="Arial" panose="020B0604020202020204" pitchFamily="34" charset="0"/>
                <a:cs typeface="Arial" panose="020B0604020202020204" pitchFamily="34" charset="0"/>
              </a:rPr>
              <a:t>Arrêter / ralentir et se tranquilliser / se calmer</a:t>
            </a:r>
          </a:p>
          <a:p>
            <a:pPr marL="357188" indent="-357188">
              <a:buFont typeface="+mj-lt"/>
              <a:buAutoNum type="arabicPeriod"/>
            </a:pPr>
            <a:endParaRPr lang="fr-CA" dirty="0">
              <a:solidFill>
                <a:srgbClr val="FF0000"/>
              </a:solidFill>
              <a:latin typeface="Arial" panose="020B0604020202020204" pitchFamily="34" charset="0"/>
              <a:cs typeface="Arial" panose="020B0604020202020204" pitchFamily="34" charset="0"/>
            </a:endParaRPr>
          </a:p>
          <a:p>
            <a:pPr marL="357188" indent="-357188">
              <a:buFont typeface="+mj-lt"/>
              <a:buAutoNum type="arabicPeriod"/>
            </a:pPr>
            <a:r>
              <a:rPr lang="fr-CA" dirty="0">
                <a:solidFill>
                  <a:srgbClr val="FF0000"/>
                </a:solidFill>
                <a:latin typeface="Arial" panose="020B0604020202020204" pitchFamily="34" charset="0"/>
                <a:cs typeface="Arial" panose="020B0604020202020204" pitchFamily="34" charset="0"/>
              </a:rPr>
              <a:t>Décider quelle amitié vous voulez le plus</a:t>
            </a:r>
          </a:p>
          <a:p>
            <a:pPr marL="357188" indent="-357188">
              <a:buFont typeface="+mj-lt"/>
              <a:buAutoNum type="arabicPeriod"/>
            </a:pPr>
            <a:endParaRPr lang="fr-CA" dirty="0">
              <a:solidFill>
                <a:srgbClr val="FF0000"/>
              </a:solidFill>
              <a:latin typeface="Arial" panose="020B0604020202020204" pitchFamily="34" charset="0"/>
              <a:cs typeface="Arial" panose="020B0604020202020204" pitchFamily="34" charset="0"/>
            </a:endParaRPr>
          </a:p>
          <a:p>
            <a:pPr marL="357188" indent="-357188">
              <a:buFont typeface="+mj-lt"/>
              <a:buAutoNum type="arabicPeriod"/>
            </a:pPr>
            <a:r>
              <a:rPr lang="fr-CA" dirty="0">
                <a:solidFill>
                  <a:srgbClr val="FF0000"/>
                </a:solidFill>
                <a:latin typeface="Arial" panose="020B0604020202020204" pitchFamily="34" charset="0"/>
                <a:cs typeface="Arial" panose="020B0604020202020204" pitchFamily="34" charset="0"/>
              </a:rPr>
              <a:t>Maintenir une conversation constante</a:t>
            </a:r>
          </a:p>
          <a:p>
            <a:pPr marL="357188" indent="-357188">
              <a:buFont typeface="+mj-lt"/>
              <a:buAutoNum type="arabicPeriod"/>
            </a:pPr>
            <a:endParaRPr lang="fr-CA" dirty="0">
              <a:solidFill>
                <a:srgbClr val="FF0000"/>
              </a:solidFill>
              <a:latin typeface="Arial" panose="020B0604020202020204" pitchFamily="34" charset="0"/>
              <a:cs typeface="Arial" panose="020B0604020202020204" pitchFamily="34" charset="0"/>
            </a:endParaRPr>
          </a:p>
          <a:p>
            <a:pPr marL="357188" indent="-357188">
              <a:buFont typeface="+mj-lt"/>
              <a:buAutoNum type="arabicPeriod"/>
            </a:pPr>
            <a:r>
              <a:rPr lang="fr-CA" dirty="0">
                <a:solidFill>
                  <a:srgbClr val="FF0000"/>
                </a:solidFill>
                <a:latin typeface="Arial" panose="020B0604020202020204" pitchFamily="34" charset="0"/>
                <a:cs typeface="Arial" panose="020B0604020202020204" pitchFamily="34" charset="0"/>
              </a:rPr>
              <a:t>Faire confiance à Dieu dans la souffrance (douleur, peine, mal, tristesse)</a:t>
            </a:r>
          </a:p>
          <a:p>
            <a:endParaRPr lang="fr-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2059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617940705"/>
              </p:ext>
            </p:extLst>
          </p:nvPr>
        </p:nvGraphicFramePr>
        <p:xfrm>
          <a:off x="838200" y="2785402"/>
          <a:ext cx="10515600" cy="5212080"/>
        </p:xfrm>
        <a:graphic>
          <a:graphicData uri="http://schemas.openxmlformats.org/drawingml/2006/table">
            <a:tbl>
              <a:tblPr/>
              <a:tblGrid>
                <a:gridCol w="10515600">
                  <a:extLst>
                    <a:ext uri="{9D8B030D-6E8A-4147-A177-3AD203B41FA5}">
                      <a16:colId xmlns:a16="http://schemas.microsoft.com/office/drawing/2014/main" val="3548387218"/>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2400" dirty="0">
                          <a:solidFill>
                            <a:srgbClr val="000000"/>
                          </a:solidFill>
                          <a:effectLst/>
                          <a:latin typeface="Arial" panose="020B0604020202020204" pitchFamily="34" charset="0"/>
                        </a:rPr>
                        <a:t>Mais ces choses qui étaient pour moi des gains, je les ai regardées comme une perte, à cause de Christ. Et même je regarde toutes choses comme une perte, à cause de </a:t>
                      </a:r>
                      <a:r>
                        <a:rPr lang="fr-CA" sz="2400" b="1" u="sng" dirty="0">
                          <a:solidFill>
                            <a:srgbClr val="000000"/>
                          </a:solidFill>
                          <a:effectLst/>
                          <a:latin typeface="Arial" panose="020B0604020202020204" pitchFamily="34" charset="0"/>
                        </a:rPr>
                        <a:t>l'excellence de la connaissance de Jésus-Christ </a:t>
                      </a:r>
                      <a:r>
                        <a:rPr lang="fr-CA" sz="2400" dirty="0">
                          <a:solidFill>
                            <a:srgbClr val="000000"/>
                          </a:solidFill>
                          <a:effectLst/>
                          <a:latin typeface="Arial" panose="020B0604020202020204" pitchFamily="34" charset="0"/>
                        </a:rPr>
                        <a:t>mon Seigneur, pour lequel j'ai renoncé à tout, et je les regarde comme de la boue, afin de gagner Christ, et d'être trouvé en lui, non avec ma justice, celle qui vient de la loi, mais avec celle qui s'obtient par la foi en Christ, la justice qui vient de Dieu par la foi, </a:t>
                      </a:r>
                      <a:r>
                        <a:rPr lang="fr-CA" sz="2400" b="1" u="sng" dirty="0">
                          <a:solidFill>
                            <a:srgbClr val="000000"/>
                          </a:solidFill>
                          <a:effectLst/>
                          <a:latin typeface="Arial" panose="020B0604020202020204" pitchFamily="34" charset="0"/>
                        </a:rPr>
                        <a:t>afin de connaître Christ, et la puissance de sa résurrection, et la communion de ses souffrances</a:t>
                      </a:r>
                      <a:r>
                        <a:rPr lang="fr-CA" sz="2400" dirty="0">
                          <a:solidFill>
                            <a:srgbClr val="000000"/>
                          </a:solidFill>
                          <a:effectLst/>
                          <a:latin typeface="Arial" panose="020B0604020202020204" pitchFamily="34" charset="0"/>
                        </a:rPr>
                        <a:t>, en devenant conforme à lui dans sa mort, pour parvenir, si je puis, à la résurrection d'entre les morts.    </a:t>
                      </a:r>
                      <a:r>
                        <a:rPr lang="fr-CA" sz="2400" b="1" dirty="0">
                          <a:solidFill>
                            <a:schemeClr val="tx1"/>
                          </a:solidFill>
                          <a:effectLst/>
                          <a:latin typeface="Arial" panose="020B0604020202020204" pitchFamily="34" charset="0"/>
                        </a:rPr>
                        <a:t>Ph 3.7-11</a:t>
                      </a:r>
                    </a:p>
                  </a:txBody>
                  <a:tcPr anchor="ctr">
                    <a:lnL>
                      <a:noFill/>
                    </a:lnL>
                    <a:lnR>
                      <a:noFill/>
                    </a:lnR>
                    <a:lnT>
                      <a:noFill/>
                    </a:lnT>
                    <a:lnB>
                      <a:noFill/>
                    </a:lnB>
                  </a:tcPr>
                </a:tc>
                <a:extLst>
                  <a:ext uri="{0D108BD9-81ED-4DB2-BD59-A6C34878D82A}">
                    <a16:rowId xmlns:a16="http://schemas.microsoft.com/office/drawing/2014/main" val="875277147"/>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383857822"/>
                  </a:ext>
                </a:extLst>
              </a:tr>
              <a:tr h="0">
                <a:tc>
                  <a:txBody>
                    <a:bodyPr/>
                    <a:lstStyle/>
                    <a:p>
                      <a:endParaRPr lang="fr-CA">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66019101"/>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552303688"/>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55113"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971013" y="726477"/>
            <a:ext cx="9863181"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874673" y="2040828"/>
            <a:ext cx="9872840" cy="523220"/>
          </a:xfrm>
          <a:prstGeom prst="rect">
            <a:avLst/>
          </a:prstGeom>
        </p:spPr>
        <p:txBody>
          <a:bodyPr wrap="square">
            <a:spAutoFit/>
          </a:bodyPr>
          <a:lstStyle/>
          <a:p>
            <a:pPr marL="450850" indent="-450850">
              <a:buFont typeface="+mj-lt"/>
              <a:buAutoNum type="arabicPeriod"/>
            </a:pPr>
            <a:r>
              <a:rPr lang="fr-CA" sz="2800" b="1" dirty="0">
                <a:solidFill>
                  <a:srgbClr val="FF0000"/>
                </a:solidFill>
                <a:latin typeface="Arial" panose="020B0604020202020204" pitchFamily="34" charset="0"/>
                <a:cs typeface="Arial" panose="020B0604020202020204" pitchFamily="34" charset="0"/>
              </a:rPr>
              <a:t>Faire notre priorité #1 de connaître Dieu (et de l’aimer)</a:t>
            </a:r>
          </a:p>
        </p:txBody>
      </p:sp>
    </p:spTree>
    <p:extLst>
      <p:ext uri="{BB962C8B-B14F-4D97-AF65-F5344CB8AC3E}">
        <p14:creationId xmlns:p14="http://schemas.microsoft.com/office/powerpoint/2010/main" val="2961076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A50838-F3FC-481E-8B4D-0FCA313C9AFE}"/>
              </a:ext>
            </a:extLst>
          </p:cNvPr>
          <p:cNvSpPr>
            <a:spLocks noGrp="1"/>
          </p:cNvSpPr>
          <p:nvPr>
            <p:ph idx="1"/>
          </p:nvPr>
        </p:nvSpPr>
        <p:spPr/>
        <p:txBody>
          <a:bodyPr/>
          <a:lstStyle/>
          <a:p>
            <a:pPr marL="0" indent="0">
              <a:buNone/>
            </a:pPr>
            <a:endParaRPr lang="fr-CA" dirty="0"/>
          </a:p>
          <a:p>
            <a:pPr marL="457200" lvl="1" indent="0">
              <a:buNone/>
            </a:pPr>
            <a:endParaRPr lang="fr-CA" sz="3600" dirty="0"/>
          </a:p>
        </p:txBody>
      </p:sp>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334625"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2143291" y="779485"/>
            <a:ext cx="9796918"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graphicFrame>
        <p:nvGraphicFramePr>
          <p:cNvPr id="2" name="Tableau 1">
            <a:extLst>
              <a:ext uri="{FF2B5EF4-FFF2-40B4-BE49-F238E27FC236}">
                <a16:creationId xmlns:a16="http://schemas.microsoft.com/office/drawing/2014/main" id="{9600A242-2AE1-4244-BB89-607EB4A04E15}"/>
              </a:ext>
            </a:extLst>
          </p:cNvPr>
          <p:cNvGraphicFramePr>
            <a:graphicFrameLocks noGrp="1"/>
          </p:cNvGraphicFramePr>
          <p:nvPr>
            <p:extLst>
              <p:ext uri="{D42A27DB-BD31-4B8C-83A1-F6EECF244321}">
                <p14:modId xmlns:p14="http://schemas.microsoft.com/office/powerpoint/2010/main" val="1127895692"/>
              </p:ext>
            </p:extLst>
          </p:nvPr>
        </p:nvGraphicFramePr>
        <p:xfrm>
          <a:off x="838200" y="2559458"/>
          <a:ext cx="10515600" cy="2286000"/>
        </p:xfrm>
        <a:graphic>
          <a:graphicData uri="http://schemas.openxmlformats.org/drawingml/2006/table">
            <a:tbl>
              <a:tblPr/>
              <a:tblGrid>
                <a:gridCol w="10515600">
                  <a:extLst>
                    <a:ext uri="{9D8B030D-6E8A-4147-A177-3AD203B41FA5}">
                      <a16:colId xmlns:a16="http://schemas.microsoft.com/office/drawing/2014/main" val="525129872"/>
                    </a:ext>
                  </a:extLst>
                </a:gridCol>
              </a:tblGrid>
              <a:tr h="0">
                <a:tc>
                  <a:txBody>
                    <a:bodyPr/>
                    <a:lstStyle/>
                    <a:p>
                      <a:r>
                        <a:rPr lang="fr-CA" sz="3600" dirty="0">
                          <a:solidFill>
                            <a:srgbClr val="000000"/>
                          </a:solidFill>
                          <a:effectLst/>
                          <a:latin typeface="Arial" panose="020B0604020202020204" pitchFamily="34" charset="0"/>
                        </a:rPr>
                        <a:t>Vous me chercherez, et vous me trouverez, si vous me cherchez de tout votre cœur.</a:t>
                      </a:r>
                    </a:p>
                    <a:p>
                      <a:endParaRPr lang="fr-CA" sz="3600" dirty="0">
                        <a:solidFill>
                          <a:srgbClr val="000000"/>
                        </a:solidFill>
                        <a:effectLst/>
                        <a:latin typeface="Arial" panose="020B0604020202020204" pitchFamily="34" charset="0"/>
                      </a:endParaRPr>
                    </a:p>
                    <a:p>
                      <a:r>
                        <a:rPr lang="fr-CA" sz="3600" b="1" dirty="0">
                          <a:solidFill>
                            <a:schemeClr val="tx1"/>
                          </a:solidFill>
                          <a:effectLst/>
                          <a:latin typeface="Arial" panose="020B0604020202020204" pitchFamily="34" charset="0"/>
                        </a:rPr>
                        <a:t>Jr 29.13 </a:t>
                      </a:r>
                    </a:p>
                  </a:txBody>
                  <a:tcPr anchor="ctr">
                    <a:lnL>
                      <a:noFill/>
                    </a:lnL>
                    <a:lnR>
                      <a:noFill/>
                    </a:lnR>
                    <a:lnT>
                      <a:noFill/>
                    </a:lnT>
                    <a:lnB>
                      <a:noFill/>
                    </a:lnB>
                  </a:tcPr>
                </a:tc>
                <a:extLst>
                  <a:ext uri="{0D108BD9-81ED-4DB2-BD59-A6C34878D82A}">
                    <a16:rowId xmlns:a16="http://schemas.microsoft.com/office/drawing/2014/main" val="1867917096"/>
                  </a:ext>
                </a:extLst>
              </a:tr>
            </a:tbl>
          </a:graphicData>
        </a:graphic>
      </p:graphicFrame>
    </p:spTree>
    <p:extLst>
      <p:ext uri="{BB962C8B-B14F-4D97-AF65-F5344CB8AC3E}">
        <p14:creationId xmlns:p14="http://schemas.microsoft.com/office/powerpoint/2010/main" val="2414517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634114333"/>
              </p:ext>
            </p:extLst>
          </p:nvPr>
        </p:nvGraphicFramePr>
        <p:xfrm>
          <a:off x="838200" y="2719142"/>
          <a:ext cx="10515600" cy="4023360"/>
        </p:xfrm>
        <a:graphic>
          <a:graphicData uri="http://schemas.openxmlformats.org/drawingml/2006/table">
            <a:tbl>
              <a:tblPr/>
              <a:tblGrid>
                <a:gridCol w="10515600">
                  <a:extLst>
                    <a:ext uri="{9D8B030D-6E8A-4147-A177-3AD203B41FA5}">
                      <a16:colId xmlns:a16="http://schemas.microsoft.com/office/drawing/2014/main" val="3548387218"/>
                    </a:ext>
                  </a:extLst>
                </a:gridCol>
              </a:tblGrid>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7527714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3600" dirty="0">
                          <a:solidFill>
                            <a:srgbClr val="000000"/>
                          </a:solidFill>
                          <a:effectLst/>
                          <a:latin typeface="Arial" panose="020B0604020202020204" pitchFamily="34" charset="0"/>
                        </a:rPr>
                        <a:t>Arrêtez, et sachez que je suis Dieu : </a:t>
                      </a:r>
                      <a:br>
                        <a:rPr lang="fr-CA" sz="3600" dirty="0">
                          <a:solidFill>
                            <a:srgbClr val="000000"/>
                          </a:solidFill>
                          <a:effectLst/>
                          <a:latin typeface="Arial" panose="020B0604020202020204" pitchFamily="34" charset="0"/>
                        </a:rPr>
                      </a:br>
                      <a:r>
                        <a:rPr lang="fr-CA" sz="3600" dirty="0">
                          <a:solidFill>
                            <a:srgbClr val="000000"/>
                          </a:solidFill>
                          <a:effectLst/>
                          <a:latin typeface="Arial" panose="020B0604020202020204" pitchFamily="34" charset="0"/>
                        </a:rPr>
                        <a:t>Je domine sur les nations, je domine sur la terre.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3600" b="1" dirty="0">
                        <a:solidFill>
                          <a:schemeClr val="tx1"/>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3600" b="1" dirty="0">
                          <a:solidFill>
                            <a:schemeClr val="tx1"/>
                          </a:solidFill>
                          <a:effectLst/>
                          <a:latin typeface="Arial" panose="020B0604020202020204" pitchFamily="34" charset="0"/>
                        </a:rPr>
                        <a:t>Ps 46.11 </a:t>
                      </a:r>
                    </a:p>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383857822"/>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66019101"/>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552303688"/>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308121"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2063779" y="779485"/>
            <a:ext cx="9929438"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887925" y="2319120"/>
            <a:ext cx="8984974" cy="954107"/>
          </a:xfrm>
          <a:prstGeom prst="rect">
            <a:avLst/>
          </a:prstGeom>
        </p:spPr>
        <p:txBody>
          <a:bodyPr wrap="square">
            <a:spAutoFit/>
          </a:bodyPr>
          <a:lstStyle/>
          <a:p>
            <a:pPr marL="450850" indent="-450850"/>
            <a:r>
              <a:rPr lang="fr-CA" sz="2800" b="1" dirty="0">
                <a:solidFill>
                  <a:srgbClr val="FF0000"/>
                </a:solidFill>
                <a:latin typeface="Arial" panose="020B0604020202020204" pitchFamily="34" charset="0"/>
                <a:cs typeface="Arial" panose="020B0604020202020204" pitchFamily="34" charset="0"/>
              </a:rPr>
              <a:t>2.	Arrêter / ralentir et se tranquilliser / se calmer</a:t>
            </a:r>
          </a:p>
          <a:p>
            <a:endParaRPr lang="fr-CA"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993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2599799649"/>
              </p:ext>
            </p:extLst>
          </p:nvPr>
        </p:nvGraphicFramePr>
        <p:xfrm>
          <a:off x="838200" y="2401094"/>
          <a:ext cx="10515600" cy="1097280"/>
        </p:xfrm>
        <a:graphic>
          <a:graphicData uri="http://schemas.openxmlformats.org/drawingml/2006/table">
            <a:tbl>
              <a:tblPr/>
              <a:tblGrid>
                <a:gridCol w="10515600">
                  <a:extLst>
                    <a:ext uri="{9D8B030D-6E8A-4147-A177-3AD203B41FA5}">
                      <a16:colId xmlns:a16="http://schemas.microsoft.com/office/drawing/2014/main" val="3548387218"/>
                    </a:ext>
                  </a:extLst>
                </a:gridCol>
              </a:tblGrid>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66019101"/>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552303688"/>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94869"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2120348" y="779485"/>
            <a:ext cx="9793356" cy="769441"/>
          </a:xfrm>
          <a:prstGeom prst="rect">
            <a:avLst/>
          </a:prstGeom>
          <a:noFill/>
        </p:spPr>
        <p:txBody>
          <a:bodyPr wrap="square" rtlCol="0">
            <a:spAutoFit/>
          </a:bodyPr>
          <a:lstStyle/>
          <a:p>
            <a:r>
              <a:rPr lang="fr-CA" sz="4400" b="1" dirty="0"/>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834921" y="2369307"/>
            <a:ext cx="8494640" cy="830997"/>
          </a:xfrm>
          <a:prstGeom prst="rect">
            <a:avLst/>
          </a:prstGeom>
        </p:spPr>
        <p:txBody>
          <a:bodyPr wrap="square">
            <a:spAutoFit/>
          </a:bodyPr>
          <a:lstStyle/>
          <a:p>
            <a:pPr marL="450850" indent="-450850"/>
            <a:r>
              <a:rPr lang="fr-CA" sz="2800" b="1" dirty="0">
                <a:solidFill>
                  <a:srgbClr val="FF0000"/>
                </a:solidFill>
                <a:latin typeface="Arial" panose="020B0604020202020204" pitchFamily="34" charset="0"/>
                <a:cs typeface="Arial" panose="020B0604020202020204" pitchFamily="34" charset="0"/>
              </a:rPr>
              <a:t>2.  Arrêter / ralentir et se tranquilliser / se calmer</a:t>
            </a:r>
          </a:p>
          <a:p>
            <a:endParaRPr lang="fr-CA" sz="2000" b="1" dirty="0">
              <a:solidFill>
                <a:srgbClr val="FF0000"/>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6248756-9C51-49AC-832B-77D779CB4648}"/>
              </a:ext>
            </a:extLst>
          </p:cNvPr>
          <p:cNvSpPr/>
          <p:nvPr/>
        </p:nvSpPr>
        <p:spPr>
          <a:xfrm>
            <a:off x="838199" y="3087699"/>
            <a:ext cx="10412897" cy="2308324"/>
          </a:xfrm>
          <a:prstGeom prst="rect">
            <a:avLst/>
          </a:prstGeom>
        </p:spPr>
        <p:txBody>
          <a:bodyPr wrap="square">
            <a:spAutoFit/>
          </a:bodyPr>
          <a:lstStyle/>
          <a:p>
            <a:r>
              <a:rPr lang="fr-CA" sz="3600" dirty="0">
                <a:solidFill>
                  <a:srgbClr val="000000"/>
                </a:solidFill>
                <a:latin typeface="Arial" panose="020B0604020202020204" pitchFamily="34" charset="0"/>
                <a:cs typeface="Arial" panose="020B0604020202020204" pitchFamily="34" charset="0"/>
              </a:rPr>
              <a:t>L'amitié de l‘Éternel est pour ceux qui le craignent, </a:t>
            </a:r>
            <a:br>
              <a:rPr lang="fr-CA" sz="3600" dirty="0">
                <a:solidFill>
                  <a:srgbClr val="000000"/>
                </a:solidFill>
                <a:latin typeface="Arial" panose="020B0604020202020204" pitchFamily="34" charset="0"/>
                <a:cs typeface="Arial" panose="020B0604020202020204" pitchFamily="34" charset="0"/>
              </a:rPr>
            </a:br>
            <a:r>
              <a:rPr lang="fr-CA" sz="3600" dirty="0">
                <a:solidFill>
                  <a:srgbClr val="000000"/>
                </a:solidFill>
                <a:latin typeface="Arial" panose="020B0604020202020204" pitchFamily="34" charset="0"/>
                <a:cs typeface="Arial" panose="020B0604020202020204" pitchFamily="34" charset="0"/>
              </a:rPr>
              <a:t>et son alliance leur donne instruction.</a:t>
            </a:r>
          </a:p>
          <a:p>
            <a:endParaRPr lang="fr-CA" sz="3600" b="1" dirty="0">
              <a:solidFill>
                <a:srgbClr val="000000"/>
              </a:solidFill>
              <a:latin typeface="Arial" panose="020B0604020202020204" pitchFamily="34" charset="0"/>
              <a:cs typeface="Arial" panose="020B0604020202020204" pitchFamily="34" charset="0"/>
            </a:endParaRPr>
          </a:p>
          <a:p>
            <a:r>
              <a:rPr lang="fr-CA" sz="3600" b="1" dirty="0">
                <a:latin typeface="Arial" panose="020B0604020202020204" pitchFamily="34" charset="0"/>
                <a:cs typeface="Arial" panose="020B0604020202020204" pitchFamily="34" charset="0"/>
              </a:rPr>
              <a:t>Ps 25.14 </a:t>
            </a:r>
          </a:p>
        </p:txBody>
      </p:sp>
    </p:spTree>
    <p:extLst>
      <p:ext uri="{BB962C8B-B14F-4D97-AF65-F5344CB8AC3E}">
        <p14:creationId xmlns:p14="http://schemas.microsoft.com/office/powerpoint/2010/main" val="1199937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3099399882"/>
              </p:ext>
            </p:extLst>
          </p:nvPr>
        </p:nvGraphicFramePr>
        <p:xfrm>
          <a:off x="838200" y="2586622"/>
          <a:ext cx="10515600" cy="5394960"/>
        </p:xfrm>
        <a:graphic>
          <a:graphicData uri="http://schemas.openxmlformats.org/drawingml/2006/table">
            <a:tbl>
              <a:tblPr/>
              <a:tblGrid>
                <a:gridCol w="10515600">
                  <a:extLst>
                    <a:ext uri="{9D8B030D-6E8A-4147-A177-3AD203B41FA5}">
                      <a16:colId xmlns:a16="http://schemas.microsoft.com/office/drawing/2014/main" val="3548387218"/>
                    </a:ext>
                  </a:extLst>
                </a:gridCol>
              </a:tblGrid>
              <a:tr h="260046">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66019101"/>
                  </a:ext>
                </a:extLst>
              </a:tr>
              <a:tr h="25354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2400" u="none" dirty="0">
                          <a:solidFill>
                            <a:srgbClr val="000000"/>
                          </a:solidFill>
                          <a:effectLst/>
                          <a:latin typeface="Arial" panose="020B0604020202020204" pitchFamily="34" charset="0"/>
                        </a:rPr>
                        <a:t>Vous convoitez, et vous ne possédez pas; vous êtes meurtriers et envieux, et vous ne pouvez pas obtenir; vous avez des querelles et des luttes, et vous ne possédez pas, parce que vous ne demandez pas. Vous demandez, et vous ne recevez pas, parce que vous demandez mal, dans le but de satisfaire vos passions. Adultères que vous êtes! ne savez-vous pas que l'amour du monde est inimitié contre Dieu? </a:t>
                      </a:r>
                      <a:r>
                        <a:rPr lang="fr-CA" sz="2400" b="1" u="sng" dirty="0">
                          <a:solidFill>
                            <a:srgbClr val="000000"/>
                          </a:solidFill>
                          <a:effectLst/>
                          <a:latin typeface="Arial" panose="020B0604020202020204" pitchFamily="34" charset="0"/>
                        </a:rPr>
                        <a:t>Celui donc qui veut être ami du monde se rend ennemi de Dieu</a:t>
                      </a:r>
                      <a:r>
                        <a:rPr lang="fr-CA" sz="2400" u="none" dirty="0">
                          <a:solidFill>
                            <a:srgbClr val="000000"/>
                          </a:solidFill>
                          <a:effectLst/>
                          <a:latin typeface="Arial" panose="020B0604020202020204" pitchFamily="34" charset="0"/>
                        </a:rPr>
                        <a:t>. Croyez-vous que l‘Écriture parle en vain? C'est avec jalousie que Dieu chérit l'esprit qu'il a fait habiter en nous. </a:t>
                      </a:r>
                      <a:r>
                        <a:rPr lang="fr-CA" sz="2400" b="1" u="none" dirty="0" err="1">
                          <a:solidFill>
                            <a:schemeClr val="tx1"/>
                          </a:solidFill>
                          <a:effectLst/>
                          <a:latin typeface="Arial" panose="020B0604020202020204" pitchFamily="34" charset="0"/>
                        </a:rPr>
                        <a:t>Jc</a:t>
                      </a:r>
                      <a:r>
                        <a:rPr lang="fr-CA" sz="2400" b="1" u="none" dirty="0">
                          <a:solidFill>
                            <a:schemeClr val="tx1"/>
                          </a:solidFill>
                          <a:effectLst/>
                          <a:latin typeface="Arial" panose="020B0604020202020204" pitchFamily="34" charset="0"/>
                        </a:rPr>
                        <a:t> 4.5</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solidFill>
                          <a:srgbClr val="000000"/>
                        </a:solidFill>
                        <a:effectLst/>
                        <a:latin typeface="Arial" panose="020B0604020202020204" pitchFamily="34" charset="0"/>
                      </a:endParaRPr>
                    </a:p>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552303688"/>
                  </a:ext>
                </a:extLst>
              </a:tr>
              <a:tr h="260046">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4200142084"/>
                  </a:ext>
                </a:extLst>
              </a:tr>
              <a:tr h="260046">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734689577"/>
                  </a:ext>
                </a:extLst>
              </a:tr>
              <a:tr h="260046">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55113"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2080592" y="686721"/>
            <a:ext cx="9939131"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861421" y="2160096"/>
            <a:ext cx="8984974" cy="523220"/>
          </a:xfrm>
          <a:prstGeom prst="rect">
            <a:avLst/>
          </a:prstGeom>
        </p:spPr>
        <p:txBody>
          <a:bodyPr wrap="square">
            <a:spAutoFit/>
          </a:bodyPr>
          <a:lstStyle/>
          <a:p>
            <a:r>
              <a:rPr lang="fr-CA" sz="2800" b="1" dirty="0">
                <a:solidFill>
                  <a:srgbClr val="FF0000"/>
                </a:solidFill>
                <a:latin typeface="Arial" panose="020B0604020202020204" pitchFamily="34" charset="0"/>
                <a:cs typeface="Arial" panose="020B0604020202020204" pitchFamily="34" charset="0"/>
              </a:rPr>
              <a:t>3. Décider quelle amitié vous voulez le plus</a:t>
            </a:r>
          </a:p>
        </p:txBody>
      </p:sp>
    </p:spTree>
    <p:extLst>
      <p:ext uri="{BB962C8B-B14F-4D97-AF65-F5344CB8AC3E}">
        <p14:creationId xmlns:p14="http://schemas.microsoft.com/office/powerpoint/2010/main" val="2349829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1942843526"/>
              </p:ext>
            </p:extLst>
          </p:nvPr>
        </p:nvGraphicFramePr>
        <p:xfrm>
          <a:off x="838200" y="2401094"/>
          <a:ext cx="10515600" cy="1828800"/>
        </p:xfrm>
        <a:graphic>
          <a:graphicData uri="http://schemas.openxmlformats.org/drawingml/2006/table">
            <a:tbl>
              <a:tblPr/>
              <a:tblGrid>
                <a:gridCol w="10515600">
                  <a:extLst>
                    <a:ext uri="{9D8B030D-6E8A-4147-A177-3AD203B41FA5}">
                      <a16:colId xmlns:a16="http://schemas.microsoft.com/office/drawing/2014/main" val="3548387218"/>
                    </a:ext>
                  </a:extLst>
                </a:gridCol>
              </a:tblGrid>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66019101"/>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552303688"/>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4200142084"/>
                  </a:ext>
                </a:extLst>
              </a:tr>
              <a:tr h="0">
                <a:tc>
                  <a:txBody>
                    <a:bodyPr/>
                    <a:lstStyle/>
                    <a:p>
                      <a:endParaRPr lang="fr-CA">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734689577"/>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94869"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2010770" y="686721"/>
            <a:ext cx="9823425"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861421" y="2319120"/>
            <a:ext cx="8984974" cy="830997"/>
          </a:xfrm>
          <a:prstGeom prst="rect">
            <a:avLst/>
          </a:prstGeom>
        </p:spPr>
        <p:txBody>
          <a:bodyPr wrap="square">
            <a:spAutoFit/>
          </a:bodyPr>
          <a:lstStyle/>
          <a:p>
            <a:pPr marL="450850" indent="-450850"/>
            <a:r>
              <a:rPr lang="fr-CA" sz="2800" b="1" dirty="0">
                <a:solidFill>
                  <a:srgbClr val="FF0000"/>
                </a:solidFill>
                <a:latin typeface="Arial" panose="020B0604020202020204" pitchFamily="34" charset="0"/>
                <a:cs typeface="Arial" panose="020B0604020202020204" pitchFamily="34" charset="0"/>
              </a:rPr>
              <a:t>3.	Décider quelle amitié vous voulez le plus</a:t>
            </a:r>
          </a:p>
          <a:p>
            <a:endParaRPr lang="fr-CA" sz="2000" b="1" dirty="0">
              <a:solidFill>
                <a:srgbClr val="FF0000"/>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D45DD7D9-04C2-4F67-B362-E6BEAB483ACC}"/>
              </a:ext>
            </a:extLst>
          </p:cNvPr>
          <p:cNvSpPr/>
          <p:nvPr/>
        </p:nvSpPr>
        <p:spPr>
          <a:xfrm>
            <a:off x="838201" y="3061246"/>
            <a:ext cx="10624930" cy="2308324"/>
          </a:xfrm>
          <a:prstGeom prst="rect">
            <a:avLst/>
          </a:prstGeom>
        </p:spPr>
        <p:txBody>
          <a:bodyPr wrap="square">
            <a:spAutoFit/>
          </a:bodyPr>
          <a:lstStyle/>
          <a:p>
            <a:r>
              <a:rPr lang="fr-CA" sz="3600" dirty="0">
                <a:solidFill>
                  <a:srgbClr val="000000"/>
                </a:solidFill>
                <a:latin typeface="Arial" panose="020B0604020202020204" pitchFamily="34" charset="0"/>
                <a:cs typeface="Arial" panose="020B0604020202020204" pitchFamily="34" charset="0"/>
              </a:rPr>
              <a:t>Vous êtes mes amis, si vous faites ce que je vous commande.</a:t>
            </a:r>
          </a:p>
          <a:p>
            <a:endParaRPr lang="fr-CA" sz="3600" b="1" dirty="0">
              <a:solidFill>
                <a:srgbClr val="000000"/>
              </a:solidFill>
              <a:latin typeface="Arial" panose="020B0604020202020204" pitchFamily="34" charset="0"/>
              <a:cs typeface="Arial" panose="020B0604020202020204" pitchFamily="34" charset="0"/>
            </a:endParaRPr>
          </a:p>
          <a:p>
            <a:r>
              <a:rPr lang="fr-CA" sz="3600" b="1" dirty="0" err="1">
                <a:latin typeface="Arial" panose="020B0604020202020204" pitchFamily="34" charset="0"/>
                <a:cs typeface="Arial" panose="020B0604020202020204" pitchFamily="34" charset="0"/>
              </a:rPr>
              <a:t>Jn</a:t>
            </a:r>
            <a:r>
              <a:rPr lang="fr-CA" sz="3600" b="1" dirty="0">
                <a:latin typeface="Arial" panose="020B0604020202020204" pitchFamily="34" charset="0"/>
                <a:cs typeface="Arial" panose="020B0604020202020204" pitchFamily="34" charset="0"/>
              </a:rPr>
              <a:t> 15.14</a:t>
            </a:r>
          </a:p>
        </p:txBody>
      </p:sp>
    </p:spTree>
    <p:extLst>
      <p:ext uri="{BB962C8B-B14F-4D97-AF65-F5344CB8AC3E}">
        <p14:creationId xmlns:p14="http://schemas.microsoft.com/office/powerpoint/2010/main" val="2073523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nvPr>
        </p:nvGraphicFramePr>
        <p:xfrm>
          <a:off x="838200" y="2401094"/>
          <a:ext cx="10515600" cy="1828800"/>
        </p:xfrm>
        <a:graphic>
          <a:graphicData uri="http://schemas.openxmlformats.org/drawingml/2006/table">
            <a:tbl>
              <a:tblPr/>
              <a:tblGrid>
                <a:gridCol w="10515600">
                  <a:extLst>
                    <a:ext uri="{9D8B030D-6E8A-4147-A177-3AD203B41FA5}">
                      <a16:colId xmlns:a16="http://schemas.microsoft.com/office/drawing/2014/main" val="3548387218"/>
                    </a:ext>
                  </a:extLst>
                </a:gridCol>
              </a:tblGrid>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66019101"/>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552303688"/>
                  </a:ext>
                </a:extLst>
              </a:tr>
              <a:tr h="0">
                <a:tc>
                  <a:txBody>
                    <a:bodyPr/>
                    <a:lstStyle/>
                    <a:p>
                      <a:endParaRPr lang="fr-CA">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4200142084"/>
                  </a:ext>
                </a:extLst>
              </a:tr>
              <a:tr h="0">
                <a:tc>
                  <a:txBody>
                    <a:bodyPr/>
                    <a:lstStyle/>
                    <a:p>
                      <a:endParaRPr lang="fr-CA">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734689577"/>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361129"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2037274" y="660217"/>
            <a:ext cx="9810173"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874673" y="2292616"/>
            <a:ext cx="8984974" cy="954107"/>
          </a:xfrm>
          <a:prstGeom prst="rect">
            <a:avLst/>
          </a:prstGeom>
        </p:spPr>
        <p:txBody>
          <a:bodyPr wrap="square">
            <a:spAutoFit/>
          </a:bodyPr>
          <a:lstStyle/>
          <a:p>
            <a:pPr marL="450850" indent="-450850"/>
            <a:r>
              <a:rPr lang="fr-CA" sz="2800" b="1" dirty="0">
                <a:solidFill>
                  <a:srgbClr val="FF0000"/>
                </a:solidFill>
                <a:latin typeface="Arial" panose="020B0604020202020204" pitchFamily="34" charset="0"/>
                <a:cs typeface="Arial" panose="020B0604020202020204" pitchFamily="34" charset="0"/>
              </a:rPr>
              <a:t>3.	Décider quelle amitié vous voulez le plus</a:t>
            </a:r>
          </a:p>
          <a:p>
            <a:endParaRPr lang="fr-CA" sz="2800" b="1" dirty="0">
              <a:solidFill>
                <a:srgbClr val="FF0000"/>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D45DD7D9-04C2-4F67-B362-E6BEAB483ACC}"/>
              </a:ext>
            </a:extLst>
          </p:cNvPr>
          <p:cNvSpPr/>
          <p:nvPr/>
        </p:nvSpPr>
        <p:spPr>
          <a:xfrm>
            <a:off x="838199" y="3021487"/>
            <a:ext cx="10704443" cy="3046988"/>
          </a:xfrm>
          <a:prstGeom prst="rect">
            <a:avLst/>
          </a:prstGeom>
        </p:spPr>
        <p:txBody>
          <a:bodyPr wrap="square">
            <a:spAutoFit/>
          </a:bodyPr>
          <a:lstStyle/>
          <a:p>
            <a:pPr fontAlgn="ctr"/>
            <a:r>
              <a:rPr lang="fr-CA" sz="2400" dirty="0">
                <a:latin typeface="Arial" panose="020B0604020202020204" pitchFamily="34" charset="0"/>
                <a:cs typeface="Arial" panose="020B0604020202020204" pitchFamily="34" charset="0"/>
              </a:rPr>
              <a:t>Si vous portez beaucoup de fruit, c'est ainsi que mon Père sera glorifié, et que vous serez mes disciples. Comme le Père m'a aimé, je vous ai aussi aimés. Demeurez dans mon amour. Si vous gardez mes commandements, vous demeurerez dans mon amour, de même que j'ai gardé les commandements de mon Père, et que je demeure dans son amour. Je vous ai dit ces choses, afin que ma joie soit en vous, et que votre joie soit parfaite.</a:t>
            </a:r>
            <a:r>
              <a:rPr lang="fr-CA" sz="1600" dirty="0">
                <a:latin typeface="Arial" panose="020B0604020202020204" pitchFamily="34" charset="0"/>
                <a:cs typeface="Arial" panose="020B0604020202020204" pitchFamily="34" charset="0"/>
              </a:rPr>
              <a:t> </a:t>
            </a:r>
          </a:p>
          <a:p>
            <a:pPr fontAlgn="ctr"/>
            <a:endParaRPr lang="fr-CA" sz="2400" b="1" dirty="0">
              <a:latin typeface="Arial" panose="020B0604020202020204" pitchFamily="34" charset="0"/>
              <a:cs typeface="Arial" panose="020B0604020202020204" pitchFamily="34" charset="0"/>
            </a:endParaRPr>
          </a:p>
          <a:p>
            <a:pPr fontAlgn="ctr"/>
            <a:r>
              <a:rPr lang="fr-CA" sz="2400" b="1" dirty="0" err="1">
                <a:latin typeface="Arial" panose="020B0604020202020204" pitchFamily="34" charset="0"/>
                <a:cs typeface="Arial" panose="020B0604020202020204" pitchFamily="34" charset="0"/>
              </a:rPr>
              <a:t>Jn</a:t>
            </a:r>
            <a:r>
              <a:rPr lang="fr-CA" sz="2400" b="1" dirty="0">
                <a:latin typeface="Arial" panose="020B0604020202020204" pitchFamily="34" charset="0"/>
                <a:cs typeface="Arial" panose="020B0604020202020204" pitchFamily="34" charset="0"/>
              </a:rPr>
              <a:t> 15.8-11 </a:t>
            </a:r>
          </a:p>
        </p:txBody>
      </p:sp>
    </p:spTree>
    <p:extLst>
      <p:ext uri="{BB962C8B-B14F-4D97-AF65-F5344CB8AC3E}">
        <p14:creationId xmlns:p14="http://schemas.microsoft.com/office/powerpoint/2010/main" val="2609053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3902363423"/>
              </p:ext>
            </p:extLst>
          </p:nvPr>
        </p:nvGraphicFramePr>
        <p:xfrm>
          <a:off x="838200" y="2401094"/>
          <a:ext cx="10515600" cy="4480560"/>
        </p:xfrm>
        <a:graphic>
          <a:graphicData uri="http://schemas.openxmlformats.org/drawingml/2006/table">
            <a:tbl>
              <a:tblPr/>
              <a:tblGrid>
                <a:gridCol w="10515600">
                  <a:extLst>
                    <a:ext uri="{9D8B030D-6E8A-4147-A177-3AD203B41FA5}">
                      <a16:colId xmlns:a16="http://schemas.microsoft.com/office/drawing/2014/main" val="3548387218"/>
                    </a:ext>
                  </a:extLst>
                </a:gridCol>
              </a:tblGrid>
              <a:tr h="0">
                <a:tc>
                  <a:txBody>
                    <a:bodyPr/>
                    <a:lstStyle/>
                    <a:p>
                      <a:endParaRPr lang="fr-CA" sz="2400" dirty="0">
                        <a:solidFill>
                          <a:srgbClr val="000000"/>
                        </a:solidFill>
                        <a:effectLst/>
                        <a:latin typeface="Arial" panose="020B0604020202020204" pitchFamily="34" charset="0"/>
                        <a:cs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6601910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2400" dirty="0">
                          <a:solidFill>
                            <a:srgbClr val="000000"/>
                          </a:solidFill>
                          <a:effectLst/>
                          <a:latin typeface="Arial" panose="020B0604020202020204" pitchFamily="34" charset="0"/>
                          <a:cs typeface="Arial" panose="020B0604020202020204" pitchFamily="34" charset="0"/>
                        </a:rPr>
                        <a:t>Priez sans cesse. Rendez grâces en toutes choses, car c'est à votre égard la volonté de Dieu en Jésus-Christ. N'éteignez pas l'Esprit.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2400" b="1"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2400" b="1" dirty="0">
                          <a:solidFill>
                            <a:schemeClr val="tx1"/>
                          </a:solidFill>
                          <a:effectLst/>
                          <a:latin typeface="Arial" panose="020B0604020202020204" pitchFamily="34" charset="0"/>
                          <a:cs typeface="Arial" panose="020B0604020202020204" pitchFamily="34" charset="0"/>
                        </a:rPr>
                        <a:t>1Th 5.17-19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240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2400" dirty="0">
                        <a:solidFill>
                          <a:srgbClr val="000000"/>
                        </a:solidFill>
                        <a:effectLst/>
                        <a:latin typeface="Arial" panose="020B0604020202020204" pitchFamily="34" charset="0"/>
                        <a:cs typeface="Arial" panose="020B0604020202020204" pitchFamily="34" charset="0"/>
                      </a:endParaRPr>
                    </a:p>
                    <a:p>
                      <a:endParaRPr lang="fr-CA" sz="2400" dirty="0">
                        <a:solidFill>
                          <a:srgbClr val="000000"/>
                        </a:solidFill>
                        <a:effectLst/>
                        <a:latin typeface="Arial" panose="020B0604020202020204" pitchFamily="34" charset="0"/>
                        <a:cs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552303688"/>
                  </a:ext>
                </a:extLst>
              </a:tr>
              <a:tr h="0">
                <a:tc>
                  <a:txBody>
                    <a:bodyPr/>
                    <a:lstStyle/>
                    <a:p>
                      <a:endParaRPr lang="fr-CA" sz="2400" dirty="0">
                        <a:solidFill>
                          <a:srgbClr val="000000"/>
                        </a:solidFill>
                        <a:effectLst/>
                        <a:latin typeface="Arial" panose="020B0604020202020204" pitchFamily="34" charset="0"/>
                        <a:cs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4200142084"/>
                  </a:ext>
                </a:extLst>
              </a:tr>
              <a:tr h="0">
                <a:tc>
                  <a:txBody>
                    <a:bodyPr/>
                    <a:lstStyle/>
                    <a:p>
                      <a:endParaRPr lang="fr-CA" sz="2400" dirty="0">
                        <a:solidFill>
                          <a:srgbClr val="000000"/>
                        </a:solidFill>
                        <a:effectLst/>
                        <a:latin typeface="Arial" panose="020B0604020202020204" pitchFamily="34" charset="0"/>
                        <a:cs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734689577"/>
                  </a:ext>
                </a:extLst>
              </a:tr>
              <a:tr h="0">
                <a:tc>
                  <a:txBody>
                    <a:bodyPr/>
                    <a:lstStyle/>
                    <a:p>
                      <a:endParaRPr lang="fr-CA" sz="2400" dirty="0">
                        <a:solidFill>
                          <a:srgbClr val="000000"/>
                        </a:solidFill>
                        <a:effectLst/>
                        <a:latin typeface="Arial" panose="020B0604020202020204" pitchFamily="34" charset="0"/>
                        <a:cs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02105" y="341749"/>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931258" y="726477"/>
            <a:ext cx="9942691"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874673" y="2173348"/>
            <a:ext cx="8984974" cy="954107"/>
          </a:xfrm>
          <a:prstGeom prst="rect">
            <a:avLst/>
          </a:prstGeom>
        </p:spPr>
        <p:txBody>
          <a:bodyPr wrap="square">
            <a:spAutoFit/>
          </a:bodyPr>
          <a:lstStyle/>
          <a:p>
            <a:r>
              <a:rPr lang="fr-CA" sz="2800" b="1" dirty="0">
                <a:solidFill>
                  <a:srgbClr val="FF0000"/>
                </a:solidFill>
                <a:latin typeface="Arial" panose="020B0604020202020204" pitchFamily="34" charset="0"/>
                <a:cs typeface="Arial" panose="020B0604020202020204" pitchFamily="34" charset="0"/>
              </a:rPr>
              <a:t>4. Maintenir une conversation constante</a:t>
            </a:r>
          </a:p>
          <a:p>
            <a:r>
              <a:rPr lang="fr-CA" sz="2800" b="1" dirty="0">
                <a:solidFill>
                  <a:srgbClr val="FF0000"/>
                </a:solidFill>
                <a:latin typeface="Arial" panose="020B0604020202020204" pitchFamily="34" charset="0"/>
                <a:cs typeface="Arial" panose="020B0604020202020204" pitchFamily="34" charset="0"/>
              </a:rPr>
              <a:t> </a:t>
            </a:r>
            <a:endParaRPr lang="fr-CA" sz="1400" b="1" dirty="0">
              <a:solidFill>
                <a:srgbClr val="FF0000"/>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D45DD7D9-04C2-4F67-B362-E6BEAB483ACC}"/>
              </a:ext>
            </a:extLst>
          </p:cNvPr>
          <p:cNvSpPr/>
          <p:nvPr/>
        </p:nvSpPr>
        <p:spPr>
          <a:xfrm>
            <a:off x="838199" y="2305879"/>
            <a:ext cx="10704443" cy="523220"/>
          </a:xfrm>
          <a:prstGeom prst="rect">
            <a:avLst/>
          </a:prstGeom>
        </p:spPr>
        <p:txBody>
          <a:bodyPr wrap="square">
            <a:spAutoFit/>
          </a:bodyPr>
          <a:lstStyle/>
          <a:p>
            <a:pPr fontAlgn="ctr"/>
            <a:endParaRPr lang="fr-CA" sz="2800" b="1" dirty="0" err="1"/>
          </a:p>
        </p:txBody>
      </p:sp>
    </p:spTree>
    <p:extLst>
      <p:ext uri="{BB962C8B-B14F-4D97-AF65-F5344CB8AC3E}">
        <p14:creationId xmlns:p14="http://schemas.microsoft.com/office/powerpoint/2010/main" val="2079963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2312839997"/>
              </p:ext>
            </p:extLst>
          </p:nvPr>
        </p:nvGraphicFramePr>
        <p:xfrm>
          <a:off x="742121" y="2878166"/>
          <a:ext cx="10641495" cy="5943600"/>
        </p:xfrm>
        <a:graphic>
          <a:graphicData uri="http://schemas.openxmlformats.org/drawingml/2006/table">
            <a:tbl>
              <a:tblPr/>
              <a:tblGrid>
                <a:gridCol w="10641495">
                  <a:extLst>
                    <a:ext uri="{9D8B030D-6E8A-4147-A177-3AD203B41FA5}">
                      <a16:colId xmlns:a16="http://schemas.microsoft.com/office/drawing/2014/main" val="3548387218"/>
                    </a:ext>
                  </a:extLst>
                </a:gridCol>
              </a:tblGrid>
              <a:tr h="19448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2400" dirty="0">
                          <a:solidFill>
                            <a:srgbClr val="000000"/>
                          </a:solidFill>
                          <a:effectLst/>
                          <a:latin typeface="Arial" panose="020B0604020202020204" pitchFamily="34" charset="0"/>
                        </a:rPr>
                        <a:t>Mais ces choses qui étaient pour moi des gains, je les ai regardées comme une perte, à cause de Christ. Et même je regarde toutes choses comme une perte, à cause de </a:t>
                      </a:r>
                      <a:r>
                        <a:rPr lang="fr-CA" sz="2400" b="1" u="sng" dirty="0">
                          <a:solidFill>
                            <a:srgbClr val="000000"/>
                          </a:solidFill>
                          <a:effectLst/>
                          <a:latin typeface="Arial" panose="020B0604020202020204" pitchFamily="34" charset="0"/>
                        </a:rPr>
                        <a:t>l'excellence de la connaissance de Jésus-Christ </a:t>
                      </a:r>
                      <a:r>
                        <a:rPr lang="fr-CA" sz="2400" dirty="0">
                          <a:solidFill>
                            <a:srgbClr val="000000"/>
                          </a:solidFill>
                          <a:effectLst/>
                          <a:latin typeface="Arial" panose="020B0604020202020204" pitchFamily="34" charset="0"/>
                        </a:rPr>
                        <a:t>mon Seigneur, pour lequel j'ai renoncé à tout, et je les regarde comme de la boue, afin de gagner Christ, et d'être trouvé en lui, non avec ma justice, celle qui vient de la loi, mais avec celle qui s'obtient par la foi en Christ, la justice qui vient de Dieu par la foi, </a:t>
                      </a:r>
                      <a:r>
                        <a:rPr lang="fr-CA" sz="2400" b="1" u="sng" dirty="0">
                          <a:solidFill>
                            <a:srgbClr val="000000"/>
                          </a:solidFill>
                          <a:effectLst/>
                          <a:latin typeface="Arial" panose="020B0604020202020204" pitchFamily="34" charset="0"/>
                        </a:rPr>
                        <a:t>Afin de connaître Christ, et la puissance de sa résurrection, et la communion de ses souffrances</a:t>
                      </a:r>
                      <a:r>
                        <a:rPr lang="fr-CA" sz="2400" dirty="0">
                          <a:solidFill>
                            <a:srgbClr val="000000"/>
                          </a:solidFill>
                          <a:effectLst/>
                          <a:latin typeface="Arial" panose="020B0604020202020204" pitchFamily="34" charset="0"/>
                        </a:rPr>
                        <a:t>, en devenant conforme à lui dans sa mort, pour parvenir, si je puis, à la résurrection d'entre les morts.                                                                                        </a:t>
                      </a:r>
                      <a:r>
                        <a:rPr lang="fr-CA" sz="2400" b="1" dirty="0">
                          <a:solidFill>
                            <a:schemeClr val="tx1"/>
                          </a:solidFill>
                          <a:effectLst/>
                          <a:latin typeface="Arial" panose="020B0604020202020204" pitchFamily="34" charset="0"/>
                        </a:rPr>
                        <a:t>Ph 3.7-11</a:t>
                      </a:r>
                    </a:p>
                    <a:p>
                      <a:endParaRPr lang="fr-CA" sz="2400"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r h="271861">
                <a:tc>
                  <a:txBody>
                    <a:bodyPr/>
                    <a:lstStyle/>
                    <a:p>
                      <a:r>
                        <a:rPr lang="fr-CA" sz="2400" dirty="0">
                          <a:solidFill>
                            <a:srgbClr val="000000"/>
                          </a:solidFill>
                          <a:effectLst/>
                          <a:latin typeface="Arial" panose="020B0604020202020204" pitchFamily="34" charset="0"/>
                        </a:rPr>
                        <a:t>  </a:t>
                      </a:r>
                    </a:p>
                  </a:txBody>
                  <a:tcPr anchor="ctr">
                    <a:lnL>
                      <a:noFill/>
                    </a:lnL>
                    <a:lnR>
                      <a:noFill/>
                    </a:lnR>
                    <a:lnT>
                      <a:noFill/>
                    </a:lnT>
                    <a:lnB>
                      <a:noFill/>
                    </a:lnB>
                  </a:tcPr>
                </a:tc>
                <a:extLst>
                  <a:ext uri="{0D108BD9-81ED-4DB2-BD59-A6C34878D82A}">
                    <a16:rowId xmlns:a16="http://schemas.microsoft.com/office/drawing/2014/main" val="708528412"/>
                  </a:ext>
                </a:extLst>
              </a:tr>
              <a:tr h="271861">
                <a:tc>
                  <a:txBody>
                    <a:bodyPr/>
                    <a:lstStyle/>
                    <a:p>
                      <a:endParaRPr lang="fr-CA" sz="2400"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2871227549"/>
                  </a:ext>
                </a:extLst>
              </a:tr>
              <a:tr h="271861">
                <a:tc>
                  <a:txBody>
                    <a:bodyPr/>
                    <a:lstStyle/>
                    <a:p>
                      <a:endParaRPr lang="fr-CA" sz="2400"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673320682"/>
                  </a:ext>
                </a:extLst>
              </a:tr>
              <a:tr h="271861">
                <a:tc>
                  <a:txBody>
                    <a:bodyPr/>
                    <a:lstStyle/>
                    <a:p>
                      <a:endParaRPr lang="fr-CA" sz="2400"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377807950"/>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55113"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895064" y="686721"/>
            <a:ext cx="10045147"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715649" y="2186600"/>
            <a:ext cx="8984974" cy="954107"/>
          </a:xfrm>
          <a:prstGeom prst="rect">
            <a:avLst/>
          </a:prstGeom>
        </p:spPr>
        <p:txBody>
          <a:bodyPr wrap="square">
            <a:spAutoFit/>
          </a:bodyPr>
          <a:lstStyle/>
          <a:p>
            <a:pPr marL="450850" indent="-450850"/>
            <a:r>
              <a:rPr lang="fr-CA" sz="2800" b="1" dirty="0">
                <a:solidFill>
                  <a:srgbClr val="FF0000"/>
                </a:solidFill>
                <a:latin typeface="Arial" panose="020B0604020202020204" pitchFamily="34" charset="0"/>
                <a:cs typeface="Arial" panose="020B0604020202020204" pitchFamily="34" charset="0"/>
              </a:rPr>
              <a:t>4.	Maintenir une conversation constante</a:t>
            </a:r>
          </a:p>
          <a:p>
            <a:r>
              <a:rPr lang="fr-CA" sz="2800" b="1" dirty="0">
                <a:solidFill>
                  <a:srgbClr val="FF0000"/>
                </a:solidFill>
                <a:latin typeface="Arial" panose="020B0604020202020204" pitchFamily="34" charset="0"/>
                <a:cs typeface="Arial" panose="020B0604020202020204" pitchFamily="34" charset="0"/>
              </a:rPr>
              <a:t> </a:t>
            </a:r>
          </a:p>
        </p:txBody>
      </p:sp>
      <p:sp>
        <p:nvSpPr>
          <p:cNvPr id="4" name="Rectangle 3">
            <a:extLst>
              <a:ext uri="{FF2B5EF4-FFF2-40B4-BE49-F238E27FC236}">
                <a16:creationId xmlns:a16="http://schemas.microsoft.com/office/drawing/2014/main" id="{D45DD7D9-04C2-4F67-B362-E6BEAB483ACC}"/>
              </a:ext>
            </a:extLst>
          </p:cNvPr>
          <p:cNvSpPr/>
          <p:nvPr/>
        </p:nvSpPr>
        <p:spPr>
          <a:xfrm>
            <a:off x="838199" y="2305879"/>
            <a:ext cx="10704443" cy="523220"/>
          </a:xfrm>
          <a:prstGeom prst="rect">
            <a:avLst/>
          </a:prstGeom>
        </p:spPr>
        <p:txBody>
          <a:bodyPr wrap="square">
            <a:spAutoFit/>
          </a:bodyPr>
          <a:lstStyle/>
          <a:p>
            <a:pPr fontAlgn="ctr"/>
            <a:endParaRPr lang="fr-CA" sz="2800" b="1" dirty="0" err="1"/>
          </a:p>
        </p:txBody>
      </p:sp>
    </p:spTree>
    <p:extLst>
      <p:ext uri="{BB962C8B-B14F-4D97-AF65-F5344CB8AC3E}">
        <p14:creationId xmlns:p14="http://schemas.microsoft.com/office/powerpoint/2010/main" val="39698877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444958873"/>
              </p:ext>
            </p:extLst>
          </p:nvPr>
        </p:nvGraphicFramePr>
        <p:xfrm>
          <a:off x="838200" y="2401094"/>
          <a:ext cx="10515600" cy="1828800"/>
        </p:xfrm>
        <a:graphic>
          <a:graphicData uri="http://schemas.openxmlformats.org/drawingml/2006/table">
            <a:tbl>
              <a:tblPr/>
              <a:tblGrid>
                <a:gridCol w="10515600">
                  <a:extLst>
                    <a:ext uri="{9D8B030D-6E8A-4147-A177-3AD203B41FA5}">
                      <a16:colId xmlns:a16="http://schemas.microsoft.com/office/drawing/2014/main" val="3548387218"/>
                    </a:ext>
                  </a:extLst>
                </a:gridCol>
              </a:tblGrid>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708528412"/>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2871227549"/>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673320682"/>
                  </a:ext>
                </a:extLst>
              </a:tr>
              <a:tr h="0">
                <a:tc>
                  <a:txBody>
                    <a:bodyPr/>
                    <a:lstStyle/>
                    <a:p>
                      <a:endParaRPr lang="fr-CA"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377807950"/>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308121"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974574" y="686721"/>
            <a:ext cx="9939130"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768657" y="2239608"/>
            <a:ext cx="8984974" cy="523220"/>
          </a:xfrm>
          <a:prstGeom prst="rect">
            <a:avLst/>
          </a:prstGeom>
        </p:spPr>
        <p:txBody>
          <a:bodyPr wrap="square">
            <a:spAutoFit/>
          </a:bodyPr>
          <a:lstStyle/>
          <a:p>
            <a:pPr marL="450850" indent="-450850"/>
            <a:r>
              <a:rPr lang="fr-CA" sz="2800" b="1" dirty="0">
                <a:solidFill>
                  <a:srgbClr val="FF0000"/>
                </a:solidFill>
                <a:latin typeface="Arial" panose="020B0604020202020204" pitchFamily="34" charset="0"/>
                <a:cs typeface="Arial" panose="020B0604020202020204" pitchFamily="34" charset="0"/>
              </a:rPr>
              <a:t>5.	Faire confiance à Dieu dans la souffrance </a:t>
            </a:r>
          </a:p>
        </p:txBody>
      </p:sp>
      <p:sp>
        <p:nvSpPr>
          <p:cNvPr id="4" name="Rectangle 3">
            <a:extLst>
              <a:ext uri="{FF2B5EF4-FFF2-40B4-BE49-F238E27FC236}">
                <a16:creationId xmlns:a16="http://schemas.microsoft.com/office/drawing/2014/main" id="{D45DD7D9-04C2-4F67-B362-E6BEAB483ACC}"/>
              </a:ext>
            </a:extLst>
          </p:cNvPr>
          <p:cNvSpPr/>
          <p:nvPr/>
        </p:nvSpPr>
        <p:spPr>
          <a:xfrm>
            <a:off x="838199" y="2305879"/>
            <a:ext cx="10704443" cy="523220"/>
          </a:xfrm>
          <a:prstGeom prst="rect">
            <a:avLst/>
          </a:prstGeom>
        </p:spPr>
        <p:txBody>
          <a:bodyPr wrap="square">
            <a:spAutoFit/>
          </a:bodyPr>
          <a:lstStyle/>
          <a:p>
            <a:pPr fontAlgn="ctr"/>
            <a:endParaRPr lang="fr-CA" sz="2800" b="1" dirty="0" err="1"/>
          </a:p>
        </p:txBody>
      </p:sp>
      <p:sp>
        <p:nvSpPr>
          <p:cNvPr id="5" name="Rectangle 4">
            <a:extLst>
              <a:ext uri="{FF2B5EF4-FFF2-40B4-BE49-F238E27FC236}">
                <a16:creationId xmlns:a16="http://schemas.microsoft.com/office/drawing/2014/main" id="{5B792D52-7862-4D2B-9984-497E07558249}"/>
              </a:ext>
            </a:extLst>
          </p:cNvPr>
          <p:cNvSpPr/>
          <p:nvPr/>
        </p:nvSpPr>
        <p:spPr>
          <a:xfrm>
            <a:off x="785181" y="3101001"/>
            <a:ext cx="11115267" cy="1569660"/>
          </a:xfrm>
          <a:prstGeom prst="rect">
            <a:avLst/>
          </a:prstGeom>
        </p:spPr>
        <p:txBody>
          <a:bodyPr wrap="square">
            <a:spAutoFit/>
          </a:bodyPr>
          <a:lstStyle/>
          <a:p>
            <a:r>
              <a:rPr lang="fr-CA" sz="2400" dirty="0">
                <a:solidFill>
                  <a:srgbClr val="000000"/>
                </a:solidFill>
                <a:latin typeface="Arial" panose="020B0604020202020204" pitchFamily="34" charset="0"/>
              </a:rPr>
              <a:t>Remets ton sort à l‘Éternel, et il te soutiendra, Il ne laissera jamais chanceler le juste.</a:t>
            </a:r>
          </a:p>
          <a:p>
            <a:endParaRPr lang="fr-CA" sz="2400" dirty="0">
              <a:solidFill>
                <a:srgbClr val="000000"/>
              </a:solidFill>
              <a:latin typeface="Arial" panose="020B0604020202020204" pitchFamily="34" charset="0"/>
            </a:endParaRPr>
          </a:p>
          <a:p>
            <a:r>
              <a:rPr lang="fr-CA" sz="2400" b="1" dirty="0">
                <a:latin typeface="Arial" panose="020B0604020202020204" pitchFamily="34" charset="0"/>
              </a:rPr>
              <a:t>Ps 55.23</a:t>
            </a:r>
            <a:endParaRPr lang="fr-CA" sz="2400" b="1" dirty="0"/>
          </a:p>
        </p:txBody>
      </p:sp>
    </p:spTree>
    <p:extLst>
      <p:ext uri="{BB962C8B-B14F-4D97-AF65-F5344CB8AC3E}">
        <p14:creationId xmlns:p14="http://schemas.microsoft.com/office/powerpoint/2010/main" val="1067736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a:extLst>
              <a:ext uri="{FF2B5EF4-FFF2-40B4-BE49-F238E27FC236}">
                <a16:creationId xmlns:a16="http://schemas.microsoft.com/office/drawing/2014/main" id="{9244E522-E82F-4619-B996-C178D26E56A5}"/>
              </a:ext>
            </a:extLst>
          </p:cNvPr>
          <p:cNvGraphicFramePr>
            <a:graphicFrameLocks noGrp="1"/>
          </p:cNvGraphicFramePr>
          <p:nvPr>
            <p:ph idx="1"/>
            <p:extLst>
              <p:ext uri="{D42A27DB-BD31-4B8C-83A1-F6EECF244321}">
                <p14:modId xmlns:p14="http://schemas.microsoft.com/office/powerpoint/2010/main" val="646951521"/>
              </p:ext>
            </p:extLst>
          </p:nvPr>
        </p:nvGraphicFramePr>
        <p:xfrm>
          <a:off x="771939" y="2401094"/>
          <a:ext cx="10515601" cy="3383280"/>
        </p:xfrm>
        <a:graphic>
          <a:graphicData uri="http://schemas.openxmlformats.org/drawingml/2006/table">
            <a:tbl>
              <a:tblPr/>
              <a:tblGrid>
                <a:gridCol w="10515601">
                  <a:extLst>
                    <a:ext uri="{9D8B030D-6E8A-4147-A177-3AD203B41FA5}">
                      <a16:colId xmlns:a16="http://schemas.microsoft.com/office/drawing/2014/main" val="3548387218"/>
                    </a:ext>
                  </a:extLst>
                </a:gridCol>
              </a:tblGrid>
              <a:tr h="296088">
                <a:tc>
                  <a:txBody>
                    <a:bodyPr/>
                    <a:lstStyle/>
                    <a:p>
                      <a:endParaRPr lang="fr-CA" sz="2400"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845930842"/>
                  </a:ext>
                </a:extLst>
              </a:tr>
              <a:tr h="296088">
                <a:tc>
                  <a:txBody>
                    <a:bodyPr/>
                    <a:lstStyle/>
                    <a:p>
                      <a:endParaRPr lang="fr-CA" sz="2400"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708528412"/>
                  </a:ext>
                </a:extLst>
              </a:tr>
              <a:tr h="14064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2400" dirty="0">
                          <a:solidFill>
                            <a:srgbClr val="000000"/>
                          </a:solidFill>
                          <a:effectLst/>
                          <a:latin typeface="Arial" panose="020B0604020202020204" pitchFamily="34" charset="0"/>
                        </a:rPr>
                        <a:t>Il m'invoquera, et je lui répondrai; je serai avec lui dans la détresse, je le délivrerai et je le glorifierai.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2400" b="1"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sz="2400" b="1" dirty="0">
                          <a:solidFill>
                            <a:schemeClr val="tx1"/>
                          </a:solidFill>
                          <a:effectLst/>
                          <a:latin typeface="Arial" panose="020B0604020202020204" pitchFamily="34" charset="0"/>
                        </a:rPr>
                        <a:t>Ps 91.15 </a:t>
                      </a:r>
                    </a:p>
                  </a:txBody>
                  <a:tcPr anchor="ctr">
                    <a:lnL>
                      <a:noFill/>
                    </a:lnL>
                    <a:lnR>
                      <a:noFill/>
                    </a:lnR>
                    <a:lnT>
                      <a:noFill/>
                    </a:lnT>
                    <a:lnB>
                      <a:noFill/>
                    </a:lnB>
                  </a:tcPr>
                </a:tc>
                <a:extLst>
                  <a:ext uri="{0D108BD9-81ED-4DB2-BD59-A6C34878D82A}">
                    <a16:rowId xmlns:a16="http://schemas.microsoft.com/office/drawing/2014/main" val="2871227549"/>
                  </a:ext>
                </a:extLst>
              </a:tr>
              <a:tr h="296088">
                <a:tc>
                  <a:txBody>
                    <a:bodyPr/>
                    <a:lstStyle/>
                    <a:p>
                      <a:endParaRPr lang="fr-CA" sz="2400"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673320682"/>
                  </a:ext>
                </a:extLst>
              </a:tr>
              <a:tr h="296088">
                <a:tc>
                  <a:txBody>
                    <a:bodyPr/>
                    <a:lstStyle/>
                    <a:p>
                      <a:endParaRPr lang="fr-CA" sz="2400" dirty="0">
                        <a:solidFill>
                          <a:srgbClr val="000000"/>
                        </a:solidFill>
                        <a:effectLst/>
                        <a:latin typeface="Arial" panose="020B0604020202020204" pitchFamily="34" charset="0"/>
                      </a:endParaRPr>
                    </a:p>
                  </a:txBody>
                  <a:tcPr anchor="ctr">
                    <a:lnL>
                      <a:noFill/>
                    </a:lnL>
                    <a:lnR>
                      <a:noFill/>
                    </a:lnR>
                    <a:lnT>
                      <a:noFill/>
                    </a:lnT>
                    <a:lnB>
                      <a:noFill/>
                    </a:lnB>
                  </a:tcPr>
                </a:tc>
                <a:extLst>
                  <a:ext uri="{0D108BD9-81ED-4DB2-BD59-A6C34878D82A}">
                    <a16:rowId xmlns:a16="http://schemas.microsoft.com/office/drawing/2014/main" val="1377807950"/>
                  </a:ext>
                </a:extLst>
              </a:tr>
            </a:tbl>
          </a:graphicData>
        </a:graphic>
      </p:graphicFrame>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55113"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957762" y="646965"/>
            <a:ext cx="10008959"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3" name="Rectangle 2">
            <a:extLst>
              <a:ext uri="{FF2B5EF4-FFF2-40B4-BE49-F238E27FC236}">
                <a16:creationId xmlns:a16="http://schemas.microsoft.com/office/drawing/2014/main" id="{1BBE40E9-A449-417D-A3B9-3BAA1A0FF0A4}"/>
              </a:ext>
            </a:extLst>
          </p:cNvPr>
          <p:cNvSpPr/>
          <p:nvPr/>
        </p:nvSpPr>
        <p:spPr>
          <a:xfrm>
            <a:off x="755405" y="2451640"/>
            <a:ext cx="8984974" cy="523220"/>
          </a:xfrm>
          <a:prstGeom prst="rect">
            <a:avLst/>
          </a:prstGeom>
        </p:spPr>
        <p:txBody>
          <a:bodyPr wrap="square">
            <a:spAutoFit/>
          </a:bodyPr>
          <a:lstStyle/>
          <a:p>
            <a:pPr marL="450850" indent="-450850"/>
            <a:r>
              <a:rPr lang="fr-CA" sz="2800" b="1" dirty="0">
                <a:solidFill>
                  <a:srgbClr val="FF0000"/>
                </a:solidFill>
                <a:latin typeface="Arial" panose="020B0604020202020204" pitchFamily="34" charset="0"/>
                <a:cs typeface="Arial" panose="020B0604020202020204" pitchFamily="34" charset="0"/>
              </a:rPr>
              <a:t>5.	Faire confiance à Dieu dans la souffrance </a:t>
            </a:r>
          </a:p>
        </p:txBody>
      </p:sp>
      <p:sp>
        <p:nvSpPr>
          <p:cNvPr id="4" name="Rectangle 3">
            <a:extLst>
              <a:ext uri="{FF2B5EF4-FFF2-40B4-BE49-F238E27FC236}">
                <a16:creationId xmlns:a16="http://schemas.microsoft.com/office/drawing/2014/main" id="{D45DD7D9-04C2-4F67-B362-E6BEAB483ACC}"/>
              </a:ext>
            </a:extLst>
          </p:cNvPr>
          <p:cNvSpPr/>
          <p:nvPr/>
        </p:nvSpPr>
        <p:spPr>
          <a:xfrm>
            <a:off x="679175" y="2305879"/>
            <a:ext cx="10704443" cy="523220"/>
          </a:xfrm>
          <a:prstGeom prst="rect">
            <a:avLst/>
          </a:prstGeom>
        </p:spPr>
        <p:txBody>
          <a:bodyPr wrap="square">
            <a:spAutoFit/>
          </a:bodyPr>
          <a:lstStyle/>
          <a:p>
            <a:pPr fontAlgn="ctr"/>
            <a:endParaRPr lang="fr-CA" sz="2800" b="1" dirty="0" err="1"/>
          </a:p>
        </p:txBody>
      </p:sp>
    </p:spTree>
    <p:extLst>
      <p:ext uri="{BB962C8B-B14F-4D97-AF65-F5344CB8AC3E}">
        <p14:creationId xmlns:p14="http://schemas.microsoft.com/office/powerpoint/2010/main" val="2396599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41861"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961322" y="699973"/>
            <a:ext cx="9859617"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4" name="Espace réservé du contenu 3">
            <a:extLst>
              <a:ext uri="{FF2B5EF4-FFF2-40B4-BE49-F238E27FC236}">
                <a16:creationId xmlns:a16="http://schemas.microsoft.com/office/drawing/2014/main" id="{251314D6-8AAC-4748-A541-97AA3060514D}"/>
              </a:ext>
            </a:extLst>
          </p:cNvPr>
          <p:cNvSpPr>
            <a:spLocks noGrp="1"/>
          </p:cNvSpPr>
          <p:nvPr>
            <p:ph idx="1"/>
          </p:nvPr>
        </p:nvSpPr>
        <p:spPr>
          <a:xfrm>
            <a:off x="838200" y="2170177"/>
            <a:ext cx="10515600" cy="4351338"/>
          </a:xfrm>
        </p:spPr>
        <p:txBody>
          <a:bodyPr>
            <a:normAutofit/>
          </a:bodyPr>
          <a:lstStyle/>
          <a:p>
            <a:pPr marL="0" indent="0">
              <a:buNone/>
            </a:pPr>
            <a:r>
              <a:rPr lang="fr-CA" b="1" dirty="0">
                <a:latin typeface="Arial" panose="020B0604020202020204" pitchFamily="34" charset="0"/>
                <a:cs typeface="Arial" panose="020B0604020202020204" pitchFamily="34" charset="0"/>
              </a:rPr>
              <a:t>Questions découvertes</a:t>
            </a:r>
          </a:p>
          <a:p>
            <a:pPr marL="0" indent="0">
              <a:buNone/>
            </a:pPr>
            <a:endParaRPr lang="fr-CA" sz="1000" b="1" dirty="0">
              <a:latin typeface="Arial" panose="020B0604020202020204" pitchFamily="34" charset="0"/>
              <a:cs typeface="Arial" panose="020B0604020202020204" pitchFamily="34" charset="0"/>
            </a:endParaRPr>
          </a:p>
          <a:p>
            <a:pPr marL="357188" indent="-357188"/>
            <a:r>
              <a:rPr lang="fr-CA" sz="2400" dirty="0">
                <a:latin typeface="Arial" panose="020B0604020202020204" pitchFamily="34" charset="0"/>
                <a:cs typeface="Arial" panose="020B0604020202020204" pitchFamily="34" charset="0"/>
              </a:rPr>
              <a:t>Réalisons–nous actuellement comment Dieu veut être ami avec nous?</a:t>
            </a:r>
          </a:p>
          <a:p>
            <a:pPr marL="0" indent="0">
              <a:buNone/>
            </a:pPr>
            <a:endParaRPr lang="fr-CA" sz="2400" dirty="0">
              <a:latin typeface="Arial" panose="020B0604020202020204" pitchFamily="34" charset="0"/>
              <a:cs typeface="Arial" panose="020B0604020202020204" pitchFamily="34" charset="0"/>
            </a:endParaRPr>
          </a:p>
          <a:p>
            <a:pPr marL="357188" indent="-357188"/>
            <a:r>
              <a:rPr lang="fr-CA" sz="2400" dirty="0">
                <a:latin typeface="Arial" panose="020B0604020202020204" pitchFamily="34" charset="0"/>
                <a:cs typeface="Arial" panose="020B0604020202020204" pitchFamily="34" charset="0"/>
              </a:rPr>
              <a:t>Nous avons examiné que notre priorité #1 est de connaître et aimer Dieu. Qu’est-ce qui vous empêche de mettre Dieu en premier dans votre vie?</a:t>
            </a:r>
          </a:p>
          <a:p>
            <a:pPr marL="0" indent="0">
              <a:buNone/>
            </a:pPr>
            <a:endParaRPr lang="fr-CA" sz="2400" dirty="0">
              <a:latin typeface="Arial" panose="020B0604020202020204" pitchFamily="34" charset="0"/>
              <a:cs typeface="Arial" panose="020B0604020202020204" pitchFamily="34" charset="0"/>
            </a:endParaRPr>
          </a:p>
          <a:p>
            <a:pPr marL="357188" indent="-357188"/>
            <a:r>
              <a:rPr lang="fr-CA" sz="2400" dirty="0">
                <a:latin typeface="Arial" panose="020B0604020202020204" pitchFamily="34" charset="0"/>
                <a:cs typeface="Arial" panose="020B0604020202020204" pitchFamily="34" charset="0"/>
              </a:rPr>
              <a:t>Laquelle des 5 façons de construire notre amitié avec Dieu vous donne le plus de fil à retorde / le plus de défi? Quelle action pouvez-vous prendre pour travailler sur ce point cette semaine???</a:t>
            </a:r>
          </a:p>
        </p:txBody>
      </p:sp>
    </p:spTree>
    <p:extLst>
      <p:ext uri="{BB962C8B-B14F-4D97-AF65-F5344CB8AC3E}">
        <p14:creationId xmlns:p14="http://schemas.microsoft.com/office/powerpoint/2010/main" val="3038382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logoassemblee_final.jpg">
            <a:extLst>
              <a:ext uri="{FF2B5EF4-FFF2-40B4-BE49-F238E27FC236}">
                <a16:creationId xmlns:a16="http://schemas.microsoft.com/office/drawing/2014/main" id="{185F696F-A9BB-4A8F-ACB2-0D171CB79990}"/>
              </a:ext>
            </a:extLst>
          </p:cNvPr>
          <p:cNvPicPr>
            <a:picLocks noChangeAspect="1"/>
          </p:cNvPicPr>
          <p:nvPr/>
        </p:nvPicPr>
        <p:blipFill>
          <a:blip r:embed="rId2" cstate="print"/>
          <a:stretch>
            <a:fillRect/>
          </a:stretch>
        </p:blipFill>
        <p:spPr>
          <a:xfrm>
            <a:off x="228609" y="355001"/>
            <a:ext cx="4608442" cy="1755004"/>
          </a:xfrm>
          <a:prstGeom prst="rect">
            <a:avLst/>
          </a:prstGeom>
        </p:spPr>
      </p:pic>
      <p:sp>
        <p:nvSpPr>
          <p:cNvPr id="7" name="TextBox 10">
            <a:extLst>
              <a:ext uri="{FF2B5EF4-FFF2-40B4-BE49-F238E27FC236}">
                <a16:creationId xmlns:a16="http://schemas.microsoft.com/office/drawing/2014/main" id="{F35C1B3E-56CA-4E95-8845-9DACD2340B6E}"/>
              </a:ext>
            </a:extLst>
          </p:cNvPr>
          <p:cNvSpPr txBox="1"/>
          <p:nvPr/>
        </p:nvSpPr>
        <p:spPr>
          <a:xfrm>
            <a:off x="1974578" y="713225"/>
            <a:ext cx="9965634" cy="707886"/>
          </a:xfrm>
          <a:prstGeom prst="rect">
            <a:avLst/>
          </a:prstGeom>
          <a:noFill/>
        </p:spPr>
        <p:txBody>
          <a:bodyPr wrap="square" rtlCol="0">
            <a:spAutoFit/>
          </a:bodyPr>
          <a:lstStyle/>
          <a:p>
            <a:r>
              <a:rPr lang="fr-CA" sz="4000" b="1" dirty="0">
                <a:latin typeface="Arial" panose="020B0604020202020204" pitchFamily="34" charset="0"/>
                <a:cs typeface="Arial" panose="020B0604020202020204" pitchFamily="34" charset="0"/>
              </a:rPr>
              <a:t>Bâtir une relation formidable avec Dieu</a:t>
            </a:r>
          </a:p>
        </p:txBody>
      </p:sp>
      <p:sp>
        <p:nvSpPr>
          <p:cNvPr id="4" name="Espace réservé du contenu 3">
            <a:extLst>
              <a:ext uri="{FF2B5EF4-FFF2-40B4-BE49-F238E27FC236}">
                <a16:creationId xmlns:a16="http://schemas.microsoft.com/office/drawing/2014/main" id="{251314D6-8AAC-4748-A541-97AA3060514D}"/>
              </a:ext>
            </a:extLst>
          </p:cNvPr>
          <p:cNvSpPr>
            <a:spLocks noGrp="1"/>
          </p:cNvSpPr>
          <p:nvPr>
            <p:ph idx="1"/>
          </p:nvPr>
        </p:nvSpPr>
        <p:spPr>
          <a:xfrm>
            <a:off x="732183" y="2262941"/>
            <a:ext cx="11141769" cy="4351338"/>
          </a:xfrm>
        </p:spPr>
        <p:txBody>
          <a:bodyPr>
            <a:normAutofit fontScale="92500" lnSpcReduction="20000"/>
          </a:bodyPr>
          <a:lstStyle/>
          <a:p>
            <a:pPr marL="357188" indent="-357188">
              <a:lnSpc>
                <a:spcPct val="100000"/>
              </a:lnSpc>
            </a:pPr>
            <a:r>
              <a:rPr lang="fr-CA" sz="2400" dirty="0">
                <a:latin typeface="Arial" panose="020B0604020202020204" pitchFamily="34" charset="0"/>
                <a:cs typeface="Arial" panose="020B0604020202020204" pitchFamily="34" charset="0"/>
              </a:rPr>
              <a:t>Une relation négligée peut toujours être restaurée par la bonté, la miséricorde et la grâce de Dieu!!!!</a:t>
            </a:r>
          </a:p>
          <a:p>
            <a:pPr marL="0" indent="0">
              <a:lnSpc>
                <a:spcPct val="100000"/>
              </a:lnSpc>
              <a:buNone/>
            </a:pPr>
            <a:endParaRPr lang="fr-CA" sz="1500" dirty="0">
              <a:latin typeface="Arial" panose="020B0604020202020204" pitchFamily="34" charset="0"/>
              <a:cs typeface="Arial" panose="020B0604020202020204" pitchFamily="34" charset="0"/>
            </a:endParaRPr>
          </a:p>
          <a:p>
            <a:pPr marL="357188" indent="-357188">
              <a:lnSpc>
                <a:spcPct val="100000"/>
              </a:lnSpc>
            </a:pPr>
            <a:r>
              <a:rPr lang="fr-CA" sz="2400" dirty="0">
                <a:latin typeface="Arial" panose="020B0604020202020204" pitchFamily="34" charset="0"/>
                <a:cs typeface="Arial" panose="020B0604020202020204" pitchFamily="34" charset="0"/>
              </a:rPr>
              <a:t>Est-ce qu’il y a une ou des relations qui doivent être restaurées ou réparées???</a:t>
            </a:r>
          </a:p>
          <a:p>
            <a:pPr marL="0" indent="0">
              <a:lnSpc>
                <a:spcPct val="100000"/>
              </a:lnSpc>
              <a:buNone/>
            </a:pPr>
            <a:endParaRPr lang="fr-CA" sz="1700" dirty="0">
              <a:latin typeface="Arial" panose="020B0604020202020204" pitchFamily="34" charset="0"/>
              <a:cs typeface="Arial" panose="020B0604020202020204" pitchFamily="34" charset="0"/>
            </a:endParaRPr>
          </a:p>
          <a:p>
            <a:pPr marL="357188" indent="-357188">
              <a:lnSpc>
                <a:spcPct val="100000"/>
              </a:lnSpc>
            </a:pPr>
            <a:r>
              <a:rPr lang="fr-CA" sz="2400" dirty="0">
                <a:latin typeface="Arial" panose="020B0604020202020204" pitchFamily="34" charset="0"/>
                <a:cs typeface="Arial" panose="020B0604020202020204" pitchFamily="34" charset="0"/>
              </a:rPr>
              <a:t>Just Do IT.</a:t>
            </a:r>
          </a:p>
          <a:p>
            <a:pPr marL="0" indent="0">
              <a:lnSpc>
                <a:spcPct val="100000"/>
              </a:lnSpc>
              <a:buNone/>
            </a:pPr>
            <a:endParaRPr lang="fr-CA" sz="1700" dirty="0">
              <a:latin typeface="Arial" panose="020B0604020202020204" pitchFamily="34" charset="0"/>
              <a:cs typeface="Arial" panose="020B0604020202020204" pitchFamily="34" charset="0"/>
            </a:endParaRPr>
          </a:p>
          <a:p>
            <a:pPr marL="357188" indent="-357188">
              <a:lnSpc>
                <a:spcPct val="100000"/>
              </a:lnSpc>
            </a:pPr>
            <a:r>
              <a:rPr lang="fr-CA" sz="2400" dirty="0">
                <a:latin typeface="Arial" panose="020B0604020202020204" pitchFamily="34" charset="0"/>
                <a:cs typeface="Arial" panose="020B0604020202020204" pitchFamily="34" charset="0"/>
              </a:rPr>
              <a:t>Prions dans un esprit de reconnaissance, remerciant Dieu pour les gens qu’il a placés dans nos vies et pour le fait qu’Il veut avoir une amitié avec nous.</a:t>
            </a:r>
          </a:p>
          <a:p>
            <a:pPr marL="0" indent="0">
              <a:lnSpc>
                <a:spcPct val="100000"/>
              </a:lnSpc>
              <a:buNone/>
            </a:pPr>
            <a:endParaRPr lang="fr-CA" sz="1700" dirty="0">
              <a:latin typeface="Arial" panose="020B0604020202020204" pitchFamily="34" charset="0"/>
              <a:cs typeface="Arial" panose="020B0604020202020204" pitchFamily="34" charset="0"/>
            </a:endParaRPr>
          </a:p>
          <a:p>
            <a:pPr marL="357188" indent="-357188">
              <a:lnSpc>
                <a:spcPct val="100000"/>
              </a:lnSpc>
            </a:pPr>
            <a:r>
              <a:rPr lang="fr-CA" sz="2400" dirty="0">
                <a:latin typeface="Arial" panose="020B0604020202020204" pitchFamily="34" charset="0"/>
                <a:cs typeface="Arial" panose="020B0604020202020204" pitchFamily="34" charset="0"/>
              </a:rPr>
              <a:t>Demandons à Dieu la force et le courage de prendre ces actions à travers la restauration.</a:t>
            </a:r>
          </a:p>
        </p:txBody>
      </p:sp>
    </p:spTree>
    <p:extLst>
      <p:ext uri="{BB962C8B-B14F-4D97-AF65-F5344CB8AC3E}">
        <p14:creationId xmlns:p14="http://schemas.microsoft.com/office/powerpoint/2010/main" val="1719893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assemblee_final.jpg"/>
          <p:cNvPicPr>
            <a:picLocks noChangeAspect="1"/>
          </p:cNvPicPr>
          <p:nvPr/>
        </p:nvPicPr>
        <p:blipFill>
          <a:blip r:embed="rId2" cstate="print"/>
          <a:stretch>
            <a:fillRect/>
          </a:stretch>
        </p:blipFill>
        <p:spPr>
          <a:xfrm>
            <a:off x="667511" y="2316319"/>
            <a:ext cx="10346261" cy="3940102"/>
          </a:xfrm>
          <a:prstGeom prst="rect">
            <a:avLst/>
          </a:prstGeom>
        </p:spPr>
      </p:pic>
      <p:sp>
        <p:nvSpPr>
          <p:cNvPr id="11" name="TextBox 10"/>
          <p:cNvSpPr txBox="1"/>
          <p:nvPr/>
        </p:nvSpPr>
        <p:spPr>
          <a:xfrm>
            <a:off x="5747876" y="3050918"/>
            <a:ext cx="5173131" cy="2585323"/>
          </a:xfrm>
          <a:prstGeom prst="rect">
            <a:avLst/>
          </a:prstGeom>
          <a:noFill/>
        </p:spPr>
        <p:txBody>
          <a:bodyPr wrap="square" rtlCol="0">
            <a:spAutoFit/>
          </a:bodyPr>
          <a:lstStyle/>
          <a:p>
            <a:r>
              <a:rPr lang="fr-CA" sz="5400" b="1" dirty="0">
                <a:latin typeface="Arial" panose="020B0604020202020204" pitchFamily="34" charset="0"/>
                <a:cs typeface="Arial" panose="020B0604020202020204" pitchFamily="34" charset="0"/>
              </a:rPr>
              <a:t>Bâtir des relations formidables!!</a:t>
            </a:r>
          </a:p>
        </p:txBody>
      </p:sp>
      <p:sp>
        <p:nvSpPr>
          <p:cNvPr id="4" name="Titre 3">
            <a:extLst>
              <a:ext uri="{FF2B5EF4-FFF2-40B4-BE49-F238E27FC236}">
                <a16:creationId xmlns:a16="http://schemas.microsoft.com/office/drawing/2014/main" id="{D5E86F5D-E80D-405B-AC7E-EEC4DB9F869B}"/>
              </a:ext>
            </a:extLst>
          </p:cNvPr>
          <p:cNvSpPr>
            <a:spLocks noGrp="1"/>
          </p:cNvSpPr>
          <p:nvPr>
            <p:ph type="title"/>
          </p:nvPr>
        </p:nvSpPr>
        <p:spPr/>
        <p:txBody>
          <a:bodyPr>
            <a:normAutofit/>
          </a:bodyPr>
          <a:lstStyle/>
          <a:p>
            <a:pPr algn="ctr"/>
            <a:r>
              <a:rPr lang="fr-CA" sz="5400" b="1" dirty="0">
                <a:latin typeface="Arial" panose="020B0604020202020204" pitchFamily="34" charset="0"/>
                <a:cs typeface="Arial" panose="020B0604020202020204" pitchFamily="34" charset="0"/>
              </a:rPr>
              <a:t>Série Biblique</a:t>
            </a:r>
          </a:p>
        </p:txBody>
      </p:sp>
    </p:spTree>
    <p:extLst>
      <p:ext uri="{BB962C8B-B14F-4D97-AF65-F5344CB8AC3E}">
        <p14:creationId xmlns:p14="http://schemas.microsoft.com/office/powerpoint/2010/main" val="85537642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2576</TotalTime>
  <Words>1079</Words>
  <Application>Microsoft Office PowerPoint</Application>
  <PresentationFormat>Grand écran</PresentationFormat>
  <Paragraphs>108</Paragraphs>
  <Slides>21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21</vt:i4>
      </vt:variant>
    </vt:vector>
  </HeadingPairs>
  <TitlesOfParts>
    <vt:vector size="25" baseType="lpstr">
      <vt:lpstr>Arial</vt:lpstr>
      <vt:lpstr>Calibri</vt:lpstr>
      <vt:lpstr>Calibri Light</vt:lpstr>
      <vt:lpstr>Thème Office</vt:lpstr>
      <vt:lpstr>Bâtir une relation formidable avec Dieu  Dimanche 28 janvier 2018 (ACCM) </vt:lpstr>
      <vt:lpstr>Série Biblique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Série Biblique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Dimanche 1er octobre 2017  Bâtir une relation formidable avec Dieu</dc:title>
  <dc:creator>Guy Bourassa</dc:creator>
  <cp:lastModifiedBy>Guy Bourassa</cp:lastModifiedBy>
  <cp:revision>35</cp:revision>
  <cp:lastPrinted>2017-10-14T17:44:04Z</cp:lastPrinted>
  <dcterms:created xsi:type="dcterms:W3CDTF">2017-09-26T04:47:21Z</dcterms:created>
  <dcterms:modified xsi:type="dcterms:W3CDTF">2018-01-28T13:39:13Z</dcterms:modified>
</cp:coreProperties>
</file>